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media/image56.jpg" ContentType="image/jpeg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15" r:id="rId1"/>
  </p:sldMasterIdLst>
  <p:notesMasterIdLst>
    <p:notesMasterId r:id="rId160"/>
  </p:notesMasterIdLst>
  <p:handoutMasterIdLst>
    <p:handoutMasterId r:id="rId161"/>
  </p:handoutMasterIdLst>
  <p:sldIdLst>
    <p:sldId id="400" r:id="rId2"/>
    <p:sldId id="401" r:id="rId3"/>
    <p:sldId id="317" r:id="rId4"/>
    <p:sldId id="501" r:id="rId5"/>
    <p:sldId id="497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502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76" r:id="rId35"/>
    <p:sldId id="377" r:id="rId36"/>
    <p:sldId id="378" r:id="rId37"/>
    <p:sldId id="379" r:id="rId38"/>
    <p:sldId id="380" r:id="rId39"/>
    <p:sldId id="381" r:id="rId40"/>
    <p:sldId id="382" r:id="rId41"/>
    <p:sldId id="383" r:id="rId42"/>
    <p:sldId id="384" r:id="rId43"/>
    <p:sldId id="385" r:id="rId44"/>
    <p:sldId id="386" r:id="rId45"/>
    <p:sldId id="387" r:id="rId46"/>
    <p:sldId id="498" r:id="rId47"/>
    <p:sldId id="499" r:id="rId48"/>
    <p:sldId id="388" r:id="rId49"/>
    <p:sldId id="389" r:id="rId50"/>
    <p:sldId id="390" r:id="rId51"/>
    <p:sldId id="391" r:id="rId52"/>
    <p:sldId id="393" r:id="rId53"/>
    <p:sldId id="394" r:id="rId54"/>
    <p:sldId id="395" r:id="rId55"/>
    <p:sldId id="396" r:id="rId56"/>
    <p:sldId id="397" r:id="rId57"/>
    <p:sldId id="398" r:id="rId58"/>
    <p:sldId id="392" r:id="rId59"/>
    <p:sldId id="399" r:id="rId60"/>
    <p:sldId id="402" r:id="rId61"/>
    <p:sldId id="403" r:id="rId62"/>
    <p:sldId id="404" r:id="rId63"/>
    <p:sldId id="405" r:id="rId64"/>
    <p:sldId id="406" r:id="rId65"/>
    <p:sldId id="407" r:id="rId66"/>
    <p:sldId id="408" r:id="rId67"/>
    <p:sldId id="409" r:id="rId68"/>
    <p:sldId id="410" r:id="rId69"/>
    <p:sldId id="411" r:id="rId70"/>
    <p:sldId id="412" r:id="rId71"/>
    <p:sldId id="413" r:id="rId72"/>
    <p:sldId id="414" r:id="rId73"/>
    <p:sldId id="415" r:id="rId74"/>
    <p:sldId id="416" r:id="rId75"/>
    <p:sldId id="417" r:id="rId76"/>
    <p:sldId id="418" r:id="rId77"/>
    <p:sldId id="419" r:id="rId78"/>
    <p:sldId id="420" r:id="rId79"/>
    <p:sldId id="421" r:id="rId80"/>
    <p:sldId id="422" r:id="rId81"/>
    <p:sldId id="423" r:id="rId82"/>
    <p:sldId id="503" r:id="rId83"/>
    <p:sldId id="424" r:id="rId84"/>
    <p:sldId id="425" r:id="rId85"/>
    <p:sldId id="426" r:id="rId86"/>
    <p:sldId id="427" r:id="rId87"/>
    <p:sldId id="428" r:id="rId88"/>
    <p:sldId id="429" r:id="rId89"/>
    <p:sldId id="430" r:id="rId90"/>
    <p:sldId id="431" r:id="rId91"/>
    <p:sldId id="432" r:id="rId92"/>
    <p:sldId id="433" r:id="rId93"/>
    <p:sldId id="434" r:id="rId94"/>
    <p:sldId id="435" r:id="rId95"/>
    <p:sldId id="436" r:id="rId96"/>
    <p:sldId id="437" r:id="rId97"/>
    <p:sldId id="438" r:id="rId98"/>
    <p:sldId id="439" r:id="rId99"/>
    <p:sldId id="440" r:id="rId100"/>
    <p:sldId id="441" r:id="rId101"/>
    <p:sldId id="442" r:id="rId102"/>
    <p:sldId id="443" r:id="rId103"/>
    <p:sldId id="444" r:id="rId104"/>
    <p:sldId id="445" r:id="rId105"/>
    <p:sldId id="446" r:id="rId106"/>
    <p:sldId id="447" r:id="rId107"/>
    <p:sldId id="448" r:id="rId108"/>
    <p:sldId id="449" r:id="rId109"/>
    <p:sldId id="450" r:id="rId110"/>
    <p:sldId id="451" r:id="rId111"/>
    <p:sldId id="452" r:id="rId112"/>
    <p:sldId id="453" r:id="rId113"/>
    <p:sldId id="454" r:id="rId114"/>
    <p:sldId id="455" r:id="rId115"/>
    <p:sldId id="456" r:id="rId116"/>
    <p:sldId id="457" r:id="rId117"/>
    <p:sldId id="458" r:id="rId118"/>
    <p:sldId id="459" r:id="rId119"/>
    <p:sldId id="460" r:id="rId120"/>
    <p:sldId id="461" r:id="rId121"/>
    <p:sldId id="462" r:id="rId122"/>
    <p:sldId id="463" r:id="rId123"/>
    <p:sldId id="464" r:id="rId124"/>
    <p:sldId id="465" r:id="rId125"/>
    <p:sldId id="466" r:id="rId126"/>
    <p:sldId id="467" r:id="rId127"/>
    <p:sldId id="468" r:id="rId128"/>
    <p:sldId id="469" r:id="rId129"/>
    <p:sldId id="470" r:id="rId130"/>
    <p:sldId id="471" r:id="rId131"/>
    <p:sldId id="472" r:id="rId132"/>
    <p:sldId id="473" r:id="rId133"/>
    <p:sldId id="474" r:id="rId134"/>
    <p:sldId id="475" r:id="rId135"/>
    <p:sldId id="476" r:id="rId136"/>
    <p:sldId id="477" r:id="rId137"/>
    <p:sldId id="478" r:id="rId138"/>
    <p:sldId id="479" r:id="rId139"/>
    <p:sldId id="480" r:id="rId140"/>
    <p:sldId id="481" r:id="rId141"/>
    <p:sldId id="482" r:id="rId142"/>
    <p:sldId id="483" r:id="rId143"/>
    <p:sldId id="484" r:id="rId144"/>
    <p:sldId id="485" r:id="rId145"/>
    <p:sldId id="486" r:id="rId146"/>
    <p:sldId id="487" r:id="rId147"/>
    <p:sldId id="488" r:id="rId148"/>
    <p:sldId id="489" r:id="rId149"/>
    <p:sldId id="490" r:id="rId150"/>
    <p:sldId id="491" r:id="rId151"/>
    <p:sldId id="492" r:id="rId152"/>
    <p:sldId id="493" r:id="rId153"/>
    <p:sldId id="494" r:id="rId154"/>
    <p:sldId id="505" r:id="rId155"/>
    <p:sldId id="506" r:id="rId156"/>
    <p:sldId id="495" r:id="rId157"/>
    <p:sldId id="507" r:id="rId158"/>
    <p:sldId id="258" r:id="rId159"/>
  </p:sldIdLst>
  <p:sldSz cx="9144000" cy="6858000" type="screen4x3"/>
  <p:notesSz cx="7099300" cy="10234613"/>
  <p:custDataLst>
    <p:tags r:id="rId16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>
          <p15:clr>
            <a:srgbClr val="A4A3A4"/>
          </p15:clr>
        </p15:guide>
        <p15:guide id="2" orient="horz" pos="4020">
          <p15:clr>
            <a:srgbClr val="A4A3A4"/>
          </p15:clr>
        </p15:guide>
        <p15:guide id="3" pos="158">
          <p15:clr>
            <a:srgbClr val="A4A3A4"/>
          </p15:clr>
        </p15:guide>
        <p15:guide id="4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87">
          <p15:clr>
            <a:srgbClr val="A4A3A4"/>
          </p15:clr>
        </p15:guide>
        <p15:guide id="2" orient="horz" pos="638">
          <p15:clr>
            <a:srgbClr val="A4A3A4"/>
          </p15:clr>
        </p15:guide>
        <p15:guide id="3" orient="horz" pos="453">
          <p15:clr>
            <a:srgbClr val="A4A3A4"/>
          </p15:clr>
        </p15:guide>
        <p15:guide id="4" orient="horz" pos="6262">
          <p15:clr>
            <a:srgbClr val="A4A3A4"/>
          </p15:clr>
        </p15:guide>
        <p15:guide id="5" pos="4186">
          <p15:clr>
            <a:srgbClr val="A4A3A4"/>
          </p15:clr>
        </p15:guide>
        <p15:guide id="6" pos="286">
          <p15:clr>
            <a:srgbClr val="A4A3A4"/>
          </p15:clr>
        </p15:guide>
        <p15:guide id="7" pos="830">
          <p15:clr>
            <a:srgbClr val="A4A3A4"/>
          </p15:clr>
        </p15:guide>
        <p15:guide id="8" pos="386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E6"/>
    <a:srgbClr val="FF0066"/>
    <a:srgbClr val="DEE6ED"/>
    <a:srgbClr val="C8D8E6"/>
    <a:srgbClr val="23476E"/>
    <a:srgbClr val="23214A"/>
    <a:srgbClr val="969696"/>
    <a:srgbClr val="FDEA5D"/>
    <a:srgbClr val="4086BF"/>
    <a:srgbClr val="FFA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7" autoAdjust="0"/>
  </p:normalViewPr>
  <p:slideViewPr>
    <p:cSldViewPr snapToObjects="1" showGuides="1">
      <p:cViewPr varScale="1">
        <p:scale>
          <a:sx n="88" d="100"/>
          <a:sy n="88" d="100"/>
        </p:scale>
        <p:origin x="1334" y="62"/>
      </p:cViewPr>
      <p:guideLst>
        <p:guide orient="horz" pos="799"/>
        <p:guide orient="horz" pos="4020"/>
        <p:guide pos="158"/>
        <p:guide pos="560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73" d="100"/>
          <a:sy n="73" d="100"/>
        </p:scale>
        <p:origin x="-3282" y="-120"/>
      </p:cViewPr>
      <p:guideLst>
        <p:guide orient="horz" pos="187"/>
        <p:guide orient="horz" pos="638"/>
        <p:guide orient="horz" pos="453"/>
        <p:guide orient="horz" pos="6262"/>
        <p:guide pos="4186"/>
        <p:guide pos="286"/>
        <p:guide pos="830"/>
        <p:guide pos="386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handoutMaster" Target="handoutMasters/handoutMaster1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gs" Target="tags/tag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FXSHAPE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53306" y="296863"/>
            <a:ext cx="4422857" cy="41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200">
                <a:latin typeface="Tahoma" pitchFamily="34" charset="0"/>
              </a:defRPr>
            </a:lvl1pPr>
          </a:lstStyle>
          <a:p>
            <a:endParaRPr lang="en-US" dirty="0">
              <a:solidFill>
                <a:srgbClr val="00214A"/>
              </a:solidFill>
              <a:latin typeface="Verdana" pitchFamily="34" charset="0"/>
            </a:endParaRPr>
          </a:p>
        </p:txBody>
      </p:sp>
      <p:pic>
        <p:nvPicPr>
          <p:cNvPr id="26" name="IFXSHAP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IFXSHAPE"/>
          <p:cNvSpPr>
            <a:spLocks noGrp="1"/>
          </p:cNvSpPr>
          <p:nvPr>
            <p:ph type="ftr" sz="quarter" idx="2"/>
          </p:nvPr>
        </p:nvSpPr>
        <p:spPr>
          <a:xfrm>
            <a:off x="1317625" y="9941842"/>
            <a:ext cx="4824413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 algn="ctr"/>
            <a:r>
              <a:rPr lang="en-US" sz="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Copyright © Infineon Technologies AG 2018. All rights reserved.</a:t>
            </a:r>
          </a:p>
          <a:p>
            <a:pPr algn="ctr"/>
            <a:r>
              <a:rPr lang="en-US" sz="800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restricted</a:t>
            </a:r>
            <a:endParaRPr lang="en-US" sz="8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IFXSHAPE"/>
          <p:cNvSpPr>
            <a:spLocks noGrp="1"/>
          </p:cNvSpPr>
          <p:nvPr>
            <p:ph type="dt" sz="quarter" idx="1"/>
          </p:nvPr>
        </p:nvSpPr>
        <p:spPr>
          <a:xfrm>
            <a:off x="453306" y="9941842"/>
            <a:ext cx="864319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 algn="l"/>
            <a:r>
              <a:rPr lang="en-US" sz="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2018-12-02</a:t>
            </a:r>
          </a:p>
          <a:p>
            <a:pPr algn="l"/>
            <a:endParaRPr lang="en-US" sz="8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IFXSHAPE"/>
          <p:cNvSpPr>
            <a:spLocks noGrp="1"/>
          </p:cNvSpPr>
          <p:nvPr>
            <p:ph type="sldNum" sz="quarter" idx="3"/>
          </p:nvPr>
        </p:nvSpPr>
        <p:spPr>
          <a:xfrm>
            <a:off x="6142038" y="9941842"/>
            <a:ext cx="448737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fld id="{C58D39F9-DC77-4BF5-B1EC-BE12E526A4D2}" type="slidenum">
              <a:rPr lang="en-US" sz="8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en-US" sz="8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28692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IFXSHAPE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3305" y="1012850"/>
            <a:ext cx="6191969" cy="464397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4997" name="IFXSHAPE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53306" y="5868498"/>
            <a:ext cx="6191968" cy="36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Enter Notes</a:t>
            </a:r>
          </a:p>
        </p:txBody>
      </p:sp>
      <p:sp>
        <p:nvSpPr>
          <p:cNvPr id="28" name="IFXSHAPE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54025" y="295163"/>
            <a:ext cx="4422857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200">
                <a:latin typeface="Verdana" pitchFamily="34" charset="0"/>
              </a:defRPr>
            </a:lvl1pPr>
          </a:lstStyle>
          <a:p>
            <a:endParaRPr lang="en-US" dirty="0">
              <a:solidFill>
                <a:srgbClr val="00214A"/>
              </a:solidFill>
            </a:endParaRPr>
          </a:p>
        </p:txBody>
      </p:sp>
      <p:pic>
        <p:nvPicPr>
          <p:cNvPr id="32" name="IFXSHAP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IFXSHAPE"/>
          <p:cNvSpPr>
            <a:spLocks noGrp="1"/>
          </p:cNvSpPr>
          <p:nvPr>
            <p:ph type="ftr" sz="quarter" idx="4"/>
          </p:nvPr>
        </p:nvSpPr>
        <p:spPr>
          <a:xfrm>
            <a:off x="1317625" y="9940925"/>
            <a:ext cx="4824411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/>
          </a:p>
        </p:txBody>
      </p:sp>
      <p:sp>
        <p:nvSpPr>
          <p:cNvPr id="11" name="IFXSHAPE"/>
          <p:cNvSpPr>
            <a:spLocks noGrp="1"/>
          </p:cNvSpPr>
          <p:nvPr>
            <p:ph type="dt" idx="1"/>
          </p:nvPr>
        </p:nvSpPr>
        <p:spPr>
          <a:xfrm>
            <a:off x="453306" y="9940925"/>
            <a:ext cx="864320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2018-12-02</a:t>
            </a:r>
          </a:p>
          <a:p>
            <a:endParaRPr lang="en-US"/>
          </a:p>
        </p:txBody>
      </p:sp>
      <p:sp>
        <p:nvSpPr>
          <p:cNvPr id="12" name="IFXSHAPE"/>
          <p:cNvSpPr>
            <a:spLocks noGrp="1"/>
          </p:cNvSpPr>
          <p:nvPr>
            <p:ph type="sldNum" sz="quarter" idx="5"/>
          </p:nvPr>
        </p:nvSpPr>
        <p:spPr>
          <a:xfrm>
            <a:off x="6142037" y="9940925"/>
            <a:ext cx="503237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1A5E1CB4-6977-43BF-ACA9-CC28B9D6A559}" type="slidenum">
              <a:rPr lang="en-US" smtClean="0"/>
              <a:pPr/>
              <a:t>‹#›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418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88B55-8CC7-4170-A4CA-501B8B2BEFA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1327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60324-59D8-49B4-BCFD-8AA827A10F9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8263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32724-BFAD-4297-981B-C86DE0DC5B4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114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2C43E-FCFB-44F7-B01C-5BF2DF218D7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9476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872DD-A793-4C1E-B3F4-7DF27B3B6F6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6003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B9A47D-D511-4AEC-BE56-B2E3EB884A58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6390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2DBB4-E23F-4E7B-8507-DDDAE9ADF40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2012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40DCC-7834-466D-BD33-9EFA9C65AC2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0300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40DCC-7834-466D-BD33-9EFA9C65AC2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427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D402C-1707-4614-A2A9-8831915D990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751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0314-6F4C-43D9-A9A4-2DB6FA4BACC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205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88B55-8CC7-4170-A4CA-501B8B2BEFA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858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EB812-9BD0-4DD3-AAFC-493D472966A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9942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7BB3F8-8EAD-4DB3-A691-107825E2EDB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983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6ACB7F-BAC4-4EEC-8477-9712A5CF559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24732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3D1F1-B4AD-4603-AF2A-4EC50140087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4547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D09C9-E4BB-4E16-98DC-DA8B3E490E5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844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C0A30-A0EA-4C61-95A7-81F4841E7C41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3164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D0A52-39F0-4BE3-8E47-082A7966825A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6928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184F8-9DBD-4F00-BABF-A20D5DE6CBC3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3319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FAABD-2275-4D45-8569-CCBAA523F767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844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EC6D9-7130-4386-AD43-1E7E5D4537C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873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/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2018-12-02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A5E1CB4-6977-43BF-ACA9-CC28B9D6A559}" type="slidenum">
              <a:rPr lang="en-US" smtClean="0"/>
              <a:pPr/>
              <a:t>3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762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7E256-5A65-4254-A388-EDDA1915E2A3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962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10C8B-3B30-47BA-918E-EE3FAAA0E192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77085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941EF-B495-41A6-B957-7B08B8A3685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6676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56028-E349-4AF4-8104-19FF93C2DFA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3793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63A25-7F66-4E1C-820C-F964B005533C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2091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CE2FE-056C-45D7-88F1-4415845C7BEF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7790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136D4-0ACA-4734-BDC8-7DCC93A75AC7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3913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D222-182D-4867-AC7B-D07DE9B5D87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88172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224A2-364B-40C7-9AE2-4345AA028358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06641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r>
              <a:rPr lang="de-DE" dirty="0" smtClean="0"/>
              <a:t>32X32X´10</a:t>
            </a:r>
            <a:endParaRPr lang="de-DE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08F03-8D6B-4FBF-8078-398DDEEE389C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411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/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2018-12-02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A5E1CB4-6977-43BF-ACA9-CC28B9D6A559}" type="slidenum">
              <a:rPr lang="en-US" smtClean="0"/>
              <a:pPr/>
              <a:t>4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373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474D5-0893-4DCE-B82B-8F98BAD870FE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06498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C79FF-66FF-4525-876F-F6C2C349350C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2254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3E29E-DE24-47C6-BF29-5CAEDC367EFA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6149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646E80-9995-4568-8DE2-7EFD60CE0079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4611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DF76D2-CBA5-4791-A88B-68038B0D1A84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9681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8CF29-AFA0-4826-871D-E9322761FFC7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95382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8CF29-AFA0-4826-871D-E9322761FFC7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67418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23E95D-BED8-4E87-A922-742DCC232702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3303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E6EDE-1415-470A-A089-2ED7DDE18D41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0857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DC3D0-8B87-4CDC-96CE-19344133E9DB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2737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/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2018-12-02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A5E1CB4-6977-43BF-ACA9-CC28B9D6A559}" type="slidenum">
              <a:rPr lang="en-US" smtClean="0"/>
              <a:pPr/>
              <a:t>5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320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FAB56-C7FC-47AF-96EE-0CC8F371AB2D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73005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4341C-2954-454D-958A-58973CFD16FB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31292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63028-0F21-467C-8F34-FCD4E08DD425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57142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6FA69-B28D-4211-B105-58B3D5B46022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8807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D9BEC-1AFE-476A-9C6D-82AAE8031E41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0569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B0A0D-AC9E-46A6-B466-F38ACB2BEE59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74586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5443F-861B-46C0-A6B0-FE5A370C3E4A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48539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CD58F-FD76-4D9B-8F58-D045F0BB999C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22825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3C0C2-5962-4577-BC3D-4214475E9ACF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03026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8" name="IFXSHAPE"/>
          <p:cNvSpPr>
            <a:spLocks noGrp="1"/>
          </p:cNvSpPr>
          <p:nvPr>
            <p:ph type="body" idx="3"/>
          </p:nvPr>
        </p:nvSpPr>
        <p:spPr>
          <a:xfrm>
            <a:off x="453306" y="5868498"/>
            <a:ext cx="6191968" cy="3672000"/>
          </a:xfrm>
        </p:spPr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IFXSHAPE"/>
          <p:cNvSpPr>
            <a:spLocks noGrp="1"/>
          </p:cNvSpPr>
          <p:nvPr>
            <p:ph type="hdr" sz="quarter"/>
          </p:nvPr>
        </p:nvSpPr>
        <p:spPr>
          <a:xfrm>
            <a:off x="454025" y="295163"/>
            <a:ext cx="4422857" cy="41942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IFXSHAPE"/>
          <p:cNvSpPr>
            <a:spLocks noGrp="1"/>
          </p:cNvSpPr>
          <p:nvPr>
            <p:ph type="ftr" sz="quarter" idx="4"/>
          </p:nvPr>
        </p:nvSpPr>
        <p:spPr>
          <a:xfrm>
            <a:off x="1317625" y="9940925"/>
            <a:ext cx="4824411" cy="144933"/>
          </a:xfrm>
        </p:spPr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/>
          </a:p>
        </p:txBody>
      </p:sp>
      <p:sp>
        <p:nvSpPr>
          <p:cNvPr id="11" name="IFXSHAPE"/>
          <p:cNvSpPr>
            <a:spLocks noGrp="1"/>
          </p:cNvSpPr>
          <p:nvPr>
            <p:ph type="dt" idx="1"/>
          </p:nvPr>
        </p:nvSpPr>
        <p:spPr>
          <a:xfrm>
            <a:off x="453306" y="9940925"/>
            <a:ext cx="864320" cy="144933"/>
          </a:xfrm>
        </p:spPr>
        <p:txBody>
          <a:bodyPr/>
          <a:lstStyle/>
          <a:p>
            <a:r>
              <a:rPr lang="en-US" smtClean="0"/>
              <a:t>2018-12-02</a:t>
            </a:r>
          </a:p>
          <a:p>
            <a:endParaRPr lang="en-US"/>
          </a:p>
        </p:txBody>
      </p:sp>
      <p:sp>
        <p:nvSpPr>
          <p:cNvPr id="12" name="IFXSHAPE"/>
          <p:cNvSpPr>
            <a:spLocks noGrp="1"/>
          </p:cNvSpPr>
          <p:nvPr>
            <p:ph type="sldNum" sz="quarter" idx="5"/>
          </p:nvPr>
        </p:nvSpPr>
        <p:spPr>
          <a:xfrm>
            <a:off x="6142037" y="9940925"/>
            <a:ext cx="503237" cy="144933"/>
          </a:xfrm>
        </p:spPr>
        <p:txBody>
          <a:bodyPr/>
          <a:lstStyle/>
          <a:p>
            <a:fld id="{1A5E1CB4-6977-43BF-ACA9-CC28B9D6A559}" type="slidenum">
              <a:rPr lang="en-US" smtClean="0"/>
              <a:pPr/>
              <a:t>158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02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66952-FEAF-424B-BD10-586FB739BA2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2559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0E121-607F-466D-BA9A-9B3D51E0FBC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351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586F-3FD0-48F9-867E-3CD9905E468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522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EEF18-BCC1-4D41-A1B4-A7D0B237374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1787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Title Slide">
    <p:bg>
      <p:bgPr>
        <a:blipFill dpi="0" rotWithShape="1">
          <a:blip r:embed="rId2" cstate="print">
            <a:lum/>
          </a:blip>
          <a:srcRect/>
          <a:stretch>
            <a:fillRect l="80000" t="85000" r="5200" b="62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bg1"/>
              </a:buClr>
              <a:defRPr sz="160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6857998"/>
          </a:xfrm>
          <a:prstGeom prst="rect">
            <a:avLst/>
          </a:prstGeom>
        </p:spPr>
      </p:pic>
      <p:sp>
        <p:nvSpPr>
          <p:cNvPr id="9" name="IFXSHAPE"/>
          <p:cNvSpPr>
            <a:spLocks noGrp="1"/>
          </p:cNvSpPr>
          <p:nvPr>
            <p:ph type="ctrTitle" hasCustomPrompt="1"/>
          </p:nvPr>
        </p:nvSpPr>
        <p:spPr>
          <a:xfrm>
            <a:off x="250825" y="1268413"/>
            <a:ext cx="7128390" cy="1440000"/>
          </a:xfrm>
        </p:spPr>
        <p:txBody>
          <a:bodyPr vert="horz" lIns="0" tIns="0" rIns="0" bIns="10800" rtlCol="0" anchor="b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lang="en-GB" sz="4800" b="0" noProof="0" dirty="0" smtClean="0">
                <a:solidFill>
                  <a:schemeClr val="tx1"/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r>
              <a:rPr lang="en-GB" noProof="0" dirty="0" smtClean="0"/>
              <a:t>Please type in Title</a:t>
            </a:r>
            <a:endParaRPr lang="en-GB" dirty="0"/>
          </a:p>
        </p:txBody>
      </p:sp>
      <p:sp>
        <p:nvSpPr>
          <p:cNvPr id="10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252000" y="2780927"/>
            <a:ext cx="7128390" cy="93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lang="en-GB" sz="2800" baseline="0" noProof="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Author (Department)</a:t>
            </a:r>
            <a:br>
              <a:rPr lang="en-GB" noProof="0" dirty="0" smtClean="0"/>
            </a:br>
            <a:r>
              <a:rPr lang="en-GB" noProof="0" dirty="0" smtClean="0"/>
              <a:t>Date</a:t>
            </a:r>
          </a:p>
        </p:txBody>
      </p: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4057650" y="64008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- restricted -</a:t>
            </a:r>
            <a:endParaRPr lang="de-DE"/>
          </a:p>
        </p:txBody>
      </p:sp>
    </p:spTree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8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6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04D778E1-B1E1-4F8D-B442-C147C27B5A2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6" y="1268413"/>
            <a:ext cx="2808288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3203576" y="1268413"/>
            <a:ext cx="2736850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6084888" y="1268413"/>
            <a:ext cx="280831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7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2018-12-02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E8AB3209-31B5-4AC1-9CC0-304400E172B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8640960" cy="1368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781299"/>
            <a:ext cx="2952750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3348038" y="2781299"/>
            <a:ext cx="2592387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6084888" y="2781299"/>
            <a:ext cx="2808287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2018-12-02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444E333D-280F-44E9-937D-80996824BB2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208823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484438" y="1268413"/>
            <a:ext cx="2016125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8" y="1268413"/>
            <a:ext cx="2016125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6804025" y="1268413"/>
            <a:ext cx="208823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2018-12-02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20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8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2F631DF1-E5E4-4250-B1CF-84ACDC4C7FD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8640960" cy="1368425"/>
          </a:xfrm>
          <a:prstGeom prst="rect">
            <a:avLst/>
          </a:prstGeom>
        </p:spPr>
        <p:txBody>
          <a:bodyPr/>
          <a:lstStyle>
            <a:lvl4pPr>
              <a:buNone/>
              <a:defRPr/>
            </a:lvl4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781299"/>
            <a:ext cx="2088232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484438" y="2781299"/>
            <a:ext cx="2016125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4643438" y="2781299"/>
            <a:ext cx="2016125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5" name="IFXSHAPE"/>
          <p:cNvSpPr>
            <a:spLocks noGrp="1"/>
          </p:cNvSpPr>
          <p:nvPr>
            <p:ph sz="quarter" idx="17" hasCustomPrompt="1"/>
          </p:nvPr>
        </p:nvSpPr>
        <p:spPr>
          <a:xfrm>
            <a:off x="6804025" y="2781299"/>
            <a:ext cx="2088232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9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2018-12-02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2BDF049C-0C18-4129-9BE6-5AE96C11E90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2018-12-02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Fin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6281BD5A-0214-4D15-81AC-96B6C7D1D7B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2018-12-02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FX_Presentation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250824" y="457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bg1"/>
              </a:buClr>
              <a:defRPr sz="140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22" name="Rechteck 15"/>
          <p:cNvSpPr/>
          <p:nvPr/>
        </p:nvSpPr>
        <p:spPr bwMode="auto">
          <a:xfrm>
            <a:off x="-12440" y="6096"/>
            <a:ext cx="9156439" cy="685190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3" name="Freihandform 17"/>
          <p:cNvSpPr/>
          <p:nvPr/>
        </p:nvSpPr>
        <p:spPr bwMode="auto">
          <a:xfrm>
            <a:off x="-18742" y="-6179"/>
            <a:ext cx="9170491" cy="5134711"/>
          </a:xfrm>
          <a:custGeom>
            <a:avLst/>
            <a:gdLst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12192 w 9150096"/>
              <a:gd name="connsiteY3" fmla="*/ 0 h 4066032"/>
              <a:gd name="connsiteX4" fmla="*/ 0 w 9150096"/>
              <a:gd name="connsiteY4" fmla="*/ 4066032 h 4066032"/>
              <a:gd name="connsiteX0" fmla="*/ 12522 w 9162618"/>
              <a:gd name="connsiteY0" fmla="*/ 4066032 h 4066032"/>
              <a:gd name="connsiteX1" fmla="*/ 9162618 w 9162618"/>
              <a:gd name="connsiteY1" fmla="*/ 3663696 h 4066032"/>
              <a:gd name="connsiteX2" fmla="*/ 9162618 w 9162618"/>
              <a:gd name="connsiteY2" fmla="*/ 0 h 4066032"/>
              <a:gd name="connsiteX3" fmla="*/ 0 w 9162618"/>
              <a:gd name="connsiteY3" fmla="*/ 0 h 4066032"/>
              <a:gd name="connsiteX4" fmla="*/ 12522 w 9162618"/>
              <a:gd name="connsiteY4" fmla="*/ 4066032 h 4066032"/>
              <a:gd name="connsiteX0" fmla="*/ 12522 w 9162618"/>
              <a:gd name="connsiteY0" fmla="*/ 4072210 h 4072210"/>
              <a:gd name="connsiteX1" fmla="*/ 9162618 w 9162618"/>
              <a:gd name="connsiteY1" fmla="*/ 3669874 h 4072210"/>
              <a:gd name="connsiteX2" fmla="*/ 9162618 w 9162618"/>
              <a:gd name="connsiteY2" fmla="*/ 6178 h 4072210"/>
              <a:gd name="connsiteX3" fmla="*/ 0 w 9162618"/>
              <a:gd name="connsiteY3" fmla="*/ 0 h 4072210"/>
              <a:gd name="connsiteX4" fmla="*/ 12522 w 9162618"/>
              <a:gd name="connsiteY4" fmla="*/ 4072210 h 4072210"/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86332 w 9150096"/>
              <a:gd name="connsiteY3" fmla="*/ 6178 h 4066032"/>
              <a:gd name="connsiteX4" fmla="*/ 0 w 9150096"/>
              <a:gd name="connsiteY4" fmla="*/ 4066032 h 4066032"/>
              <a:gd name="connsiteX0" fmla="*/ 6344 w 9156440"/>
              <a:gd name="connsiteY0" fmla="*/ 4066032 h 4066032"/>
              <a:gd name="connsiteX1" fmla="*/ 9156440 w 9156440"/>
              <a:gd name="connsiteY1" fmla="*/ 3663696 h 4066032"/>
              <a:gd name="connsiteX2" fmla="*/ 9156440 w 9156440"/>
              <a:gd name="connsiteY2" fmla="*/ 0 h 4066032"/>
              <a:gd name="connsiteX3" fmla="*/ 0 w 9156440"/>
              <a:gd name="connsiteY3" fmla="*/ 6178 h 4066032"/>
              <a:gd name="connsiteX4" fmla="*/ 6344 w 9156440"/>
              <a:gd name="connsiteY4" fmla="*/ 4066032 h 4066032"/>
              <a:gd name="connsiteX0" fmla="*/ 289 w 9162742"/>
              <a:gd name="connsiteY0" fmla="*/ 4053675 h 4053675"/>
              <a:gd name="connsiteX1" fmla="*/ 9162742 w 9162742"/>
              <a:gd name="connsiteY1" fmla="*/ 3663696 h 4053675"/>
              <a:gd name="connsiteX2" fmla="*/ 9162742 w 9162742"/>
              <a:gd name="connsiteY2" fmla="*/ 0 h 4053675"/>
              <a:gd name="connsiteX3" fmla="*/ 6302 w 9162742"/>
              <a:gd name="connsiteY3" fmla="*/ 6178 h 4053675"/>
              <a:gd name="connsiteX4" fmla="*/ 289 w 9162742"/>
              <a:gd name="connsiteY4" fmla="*/ 4053675 h 4053675"/>
              <a:gd name="connsiteX0" fmla="*/ 289 w 9162742"/>
              <a:gd name="connsiteY0" fmla="*/ 5433024 h 5433024"/>
              <a:gd name="connsiteX1" fmla="*/ 9162742 w 9162742"/>
              <a:gd name="connsiteY1" fmla="*/ 3663696 h 5433024"/>
              <a:gd name="connsiteX2" fmla="*/ 9162742 w 9162742"/>
              <a:gd name="connsiteY2" fmla="*/ 0 h 5433024"/>
              <a:gd name="connsiteX3" fmla="*/ 6302 w 9162742"/>
              <a:gd name="connsiteY3" fmla="*/ 6178 h 5433024"/>
              <a:gd name="connsiteX4" fmla="*/ 289 w 9162742"/>
              <a:gd name="connsiteY4" fmla="*/ 5433024 h 5433024"/>
              <a:gd name="connsiteX0" fmla="*/ 289 w 9170491"/>
              <a:gd name="connsiteY0" fmla="*/ 5433024 h 5433024"/>
              <a:gd name="connsiteX1" fmla="*/ 9170491 w 9170491"/>
              <a:gd name="connsiteY1" fmla="*/ 5035296 h 5433024"/>
              <a:gd name="connsiteX2" fmla="*/ 9162742 w 9170491"/>
              <a:gd name="connsiteY2" fmla="*/ 0 h 5433024"/>
              <a:gd name="connsiteX3" fmla="*/ 6302 w 9170491"/>
              <a:gd name="connsiteY3" fmla="*/ 6178 h 5433024"/>
              <a:gd name="connsiteX4" fmla="*/ 289 w 9170491"/>
              <a:gd name="connsiteY4" fmla="*/ 5433024 h 5433024"/>
              <a:gd name="connsiteX0" fmla="*/ 172 w 9178256"/>
              <a:gd name="connsiteY0" fmla="*/ 5565580 h 5565580"/>
              <a:gd name="connsiteX1" fmla="*/ 9178256 w 9178256"/>
              <a:gd name="connsiteY1" fmla="*/ 5035296 h 5565580"/>
              <a:gd name="connsiteX2" fmla="*/ 9170507 w 9178256"/>
              <a:gd name="connsiteY2" fmla="*/ 0 h 5565580"/>
              <a:gd name="connsiteX3" fmla="*/ 14067 w 9178256"/>
              <a:gd name="connsiteY3" fmla="*/ 6178 h 5565580"/>
              <a:gd name="connsiteX4" fmla="*/ 172 w 9178256"/>
              <a:gd name="connsiteY4" fmla="*/ 5565580 h 5565580"/>
              <a:gd name="connsiteX0" fmla="*/ 290 w 9170491"/>
              <a:gd name="connsiteY0" fmla="*/ 5534990 h 5534990"/>
              <a:gd name="connsiteX1" fmla="*/ 9170491 w 9170491"/>
              <a:gd name="connsiteY1" fmla="*/ 5035296 h 5534990"/>
              <a:gd name="connsiteX2" fmla="*/ 9162742 w 9170491"/>
              <a:gd name="connsiteY2" fmla="*/ 0 h 5534990"/>
              <a:gd name="connsiteX3" fmla="*/ 6302 w 9170491"/>
              <a:gd name="connsiteY3" fmla="*/ 6178 h 5534990"/>
              <a:gd name="connsiteX4" fmla="*/ 290 w 9170491"/>
              <a:gd name="connsiteY4" fmla="*/ 5534990 h 5534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491" h="5534990">
                <a:moveTo>
                  <a:pt x="290" y="5534990"/>
                </a:moveTo>
                <a:lnTo>
                  <a:pt x="9170491" y="5035296"/>
                </a:lnTo>
                <a:lnTo>
                  <a:pt x="9162742" y="0"/>
                </a:lnTo>
                <a:lnTo>
                  <a:pt x="6302" y="6178"/>
                </a:lnTo>
                <a:cubicBezTo>
                  <a:pt x="8417" y="1359463"/>
                  <a:pt x="-1825" y="4181705"/>
                  <a:pt x="290" y="553499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6" name="Grafik 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8495" y="5608161"/>
            <a:ext cx="1401611" cy="735566"/>
          </a:xfrm>
          <a:prstGeom prst="rect">
            <a:avLst/>
          </a:prstGeom>
        </p:spPr>
      </p:pic>
      <p:grpSp>
        <p:nvGrpSpPr>
          <p:cNvPr id="28" name="Gruppieren 30"/>
          <p:cNvGrpSpPr/>
          <p:nvPr/>
        </p:nvGrpSpPr>
        <p:grpSpPr>
          <a:xfrm>
            <a:off x="-18743" y="-6178"/>
            <a:ext cx="9186261" cy="5134710"/>
            <a:chOff x="-18745" y="-6181"/>
            <a:chExt cx="9186261" cy="5134712"/>
          </a:xfrm>
        </p:grpSpPr>
        <p:cxnSp>
          <p:nvCxnSpPr>
            <p:cNvPr id="29" name="Gerade Verbindung 31"/>
            <p:cNvCxnSpPr/>
            <p:nvPr/>
          </p:nvCxnSpPr>
          <p:spPr>
            <a:xfrm>
              <a:off x="1907702" y="4417344"/>
              <a:ext cx="216024" cy="711187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34"/>
            <p:cNvCxnSpPr/>
            <p:nvPr/>
          </p:nvCxnSpPr>
          <p:spPr>
            <a:xfrm>
              <a:off x="-18745" y="3034790"/>
              <a:ext cx="1926447" cy="138255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6"/>
            <p:cNvCxnSpPr/>
            <p:nvPr/>
          </p:nvCxnSpPr>
          <p:spPr>
            <a:xfrm flipH="1">
              <a:off x="1907702" y="2346686"/>
              <a:ext cx="7244048" cy="2070658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8"/>
            <p:cNvCxnSpPr/>
            <p:nvPr/>
          </p:nvCxnSpPr>
          <p:spPr>
            <a:xfrm>
              <a:off x="8332180" y="-6181"/>
              <a:ext cx="835336" cy="164077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lipse 39"/>
            <p:cNvSpPr/>
            <p:nvPr/>
          </p:nvSpPr>
          <p:spPr bwMode="auto">
            <a:xfrm>
              <a:off x="1840774" y="4327580"/>
              <a:ext cx="144016" cy="17280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34" name="Gerade Verbindung 40"/>
            <p:cNvCxnSpPr/>
            <p:nvPr/>
          </p:nvCxnSpPr>
          <p:spPr>
            <a:xfrm flipH="1">
              <a:off x="6156174" y="6096"/>
              <a:ext cx="1142318" cy="4891867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IFXSHAPE"/>
          <p:cNvSpPr>
            <a:spLocks noGrp="1"/>
          </p:cNvSpPr>
          <p:nvPr>
            <p:ph type="ctrTitle" hasCustomPrompt="1"/>
          </p:nvPr>
        </p:nvSpPr>
        <p:spPr>
          <a:xfrm>
            <a:off x="250826" y="1268413"/>
            <a:ext cx="6481415" cy="1440000"/>
          </a:xfrm>
        </p:spPr>
        <p:txBody>
          <a:bodyPr vert="horz" lIns="0" tIns="0" rIns="0" bIns="10800" rtlCol="0" anchor="b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lang="en-GB" sz="3600" b="0" noProof="0" dirty="0" smtClean="0">
                <a:solidFill>
                  <a:schemeClr val="tx1"/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r>
              <a:rPr lang="en-GB" noProof="0" dirty="0" smtClean="0"/>
              <a:t>Please type in title</a:t>
            </a:r>
            <a:br>
              <a:rPr lang="en-GB" noProof="0" dirty="0" smtClean="0"/>
            </a:br>
            <a:endParaRPr lang="en-GB" dirty="0"/>
          </a:p>
        </p:txBody>
      </p:sp>
      <p:sp>
        <p:nvSpPr>
          <p:cNvPr id="36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02408" y="5580437"/>
            <a:ext cx="6888336" cy="93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lang="en-GB" sz="2000" baseline="0" noProof="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Author (department)</a:t>
            </a:r>
            <a:br>
              <a:rPr lang="en-GB" noProof="0" dirty="0" smtClean="0"/>
            </a:br>
            <a:r>
              <a:rPr lang="en-GB" noProof="0" dirty="0" smtClean="0"/>
              <a:t>Date</a:t>
            </a:r>
          </a:p>
        </p:txBody>
      </p: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250824" y="637032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5068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B77D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de-DE" spc="-5" smtClean="0"/>
              <a:t>Fei-Fei Li </a:t>
            </a:r>
            <a:r>
              <a:rPr lang="de-DE" smtClean="0"/>
              <a:t>&amp; Justin Johnson &amp; </a:t>
            </a:r>
            <a:r>
              <a:rPr lang="de-DE" spc="-5" smtClean="0"/>
              <a:t>Serena</a:t>
            </a:r>
            <a:r>
              <a:rPr lang="de-DE" spc="-125" smtClean="0"/>
              <a:t> </a:t>
            </a:r>
            <a:r>
              <a:rPr lang="de-DE" spc="-5" smtClean="0"/>
              <a:t>Yeung</a:t>
            </a:r>
            <a:endParaRPr lang="de-DE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de-DE" smtClean="0"/>
              <a:t>May </a:t>
            </a:r>
            <a:r>
              <a:rPr lang="de-DE" spc="-5" smtClean="0"/>
              <a:t>2,</a:t>
            </a:r>
            <a:r>
              <a:rPr lang="de-DE" spc="-95" smtClean="0"/>
              <a:t> </a:t>
            </a:r>
            <a:r>
              <a:rPr lang="de-DE" spc="-5" smtClean="0"/>
              <a:t>2017</a:t>
            </a:r>
            <a:endParaRPr lang="de-DE"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lang="de-DE" sz="3000" spc="-7" baseline="1388" smtClean="0"/>
              <a:t>Lecture </a:t>
            </a:r>
            <a:r>
              <a:rPr lang="de-DE" sz="3000" baseline="1388" smtClean="0"/>
              <a:t>9 -</a:t>
            </a:r>
            <a:r>
              <a:rPr lang="de-DE" sz="3000" spc="-277" baseline="1388" smtClean="0"/>
              <a:t> </a:t>
            </a:r>
            <a:fld id="{81D60167-4931-47E6-BA6A-407CBD079E47}" type="slidenum">
              <a:rPr smtClean="0"/>
              <a:pPr marL="12700">
                <a:lnSpc>
                  <a:spcPts val="2380"/>
                </a:lnSpc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13253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165487"/>
            <a:ext cx="9144000" cy="692573"/>
          </a:xfrm>
          <a:custGeom>
            <a:avLst/>
            <a:gdLst/>
            <a:ahLst/>
            <a:cxnLst/>
            <a:rect l="l" t="t" r="r" b="b"/>
            <a:pathLst>
              <a:path w="9144000" h="519429">
                <a:moveTo>
                  <a:pt x="0" y="0"/>
                </a:moveTo>
                <a:lnTo>
                  <a:pt x="9143981" y="0"/>
                </a:lnTo>
                <a:lnTo>
                  <a:pt x="9143981" y="519373"/>
                </a:lnTo>
                <a:lnTo>
                  <a:pt x="0" y="519373"/>
                </a:lnTo>
                <a:lnTo>
                  <a:pt x="0" y="0"/>
                </a:lnTo>
                <a:close/>
              </a:path>
            </a:pathLst>
          </a:custGeom>
          <a:solidFill>
            <a:srgbClr val="8C1414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bk object 17"/>
          <p:cNvSpPr/>
          <p:nvPr/>
        </p:nvSpPr>
        <p:spPr>
          <a:xfrm>
            <a:off x="4006666" y="295629"/>
            <a:ext cx="4984813" cy="208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B77D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de-DE" spc="-5" smtClean="0"/>
              <a:t>Fei-Fei Li </a:t>
            </a:r>
            <a:r>
              <a:rPr lang="de-DE" smtClean="0"/>
              <a:t>&amp; Justin Johnson &amp; </a:t>
            </a:r>
            <a:r>
              <a:rPr lang="de-DE" spc="-5" smtClean="0"/>
              <a:t>Serena</a:t>
            </a:r>
            <a:r>
              <a:rPr lang="de-DE" spc="-125" smtClean="0"/>
              <a:t> </a:t>
            </a:r>
            <a:r>
              <a:rPr lang="de-DE" spc="-5" smtClean="0"/>
              <a:t>Yeung</a:t>
            </a:r>
            <a:endParaRPr lang="de-DE"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de-DE" smtClean="0"/>
              <a:t>May </a:t>
            </a:r>
            <a:r>
              <a:rPr lang="de-DE" spc="-5" smtClean="0"/>
              <a:t>2,</a:t>
            </a:r>
            <a:r>
              <a:rPr lang="de-DE" spc="-95" smtClean="0"/>
              <a:t> </a:t>
            </a:r>
            <a:r>
              <a:rPr lang="de-DE" spc="-5" smtClean="0"/>
              <a:t>2017</a:t>
            </a:r>
            <a:endParaRPr lang="de-DE" spc="-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lang="de-DE" sz="3000" spc="-7" baseline="1388" smtClean="0"/>
              <a:t>Lecture </a:t>
            </a:r>
            <a:r>
              <a:rPr lang="de-DE" sz="3000" baseline="1388" smtClean="0"/>
              <a:t>9 -</a:t>
            </a:r>
            <a:r>
              <a:rPr lang="de-DE" sz="3000" spc="-277" baseline="1388" smtClean="0"/>
              <a:t> </a:t>
            </a:r>
            <a:fld id="{81D60167-4931-47E6-BA6A-407CBD079E47}" type="slidenum">
              <a:rPr smtClean="0"/>
              <a:pPr marL="12700">
                <a:lnSpc>
                  <a:spcPts val="2380"/>
                </a:lnSpc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07601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75420" y="947995"/>
            <a:ext cx="699315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de-DE" spc="-5" smtClean="0"/>
              <a:t>Fei-Fei Li </a:t>
            </a:r>
            <a:r>
              <a:rPr lang="de-DE" smtClean="0"/>
              <a:t>&amp; Justin Johnson &amp; </a:t>
            </a:r>
            <a:r>
              <a:rPr lang="de-DE" spc="-5" smtClean="0"/>
              <a:t>Serena</a:t>
            </a:r>
            <a:r>
              <a:rPr lang="de-DE" spc="-125" smtClean="0"/>
              <a:t> </a:t>
            </a:r>
            <a:r>
              <a:rPr lang="de-DE" spc="-5" smtClean="0"/>
              <a:t>Yeung</a:t>
            </a:r>
            <a:endParaRPr lang="de-DE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de-DE" smtClean="0"/>
              <a:t>May </a:t>
            </a:r>
            <a:r>
              <a:rPr lang="de-DE" spc="-5" smtClean="0"/>
              <a:t>2,</a:t>
            </a:r>
            <a:r>
              <a:rPr lang="de-DE" spc="-95" smtClean="0"/>
              <a:t> </a:t>
            </a:r>
            <a:r>
              <a:rPr lang="de-DE" spc="-5" smtClean="0"/>
              <a:t>2017</a:t>
            </a:r>
            <a:endParaRPr lang="de-DE"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lang="de-DE" sz="3000" spc="-7" baseline="1388" smtClean="0"/>
              <a:t>Lecture </a:t>
            </a:r>
            <a:r>
              <a:rPr lang="de-DE" sz="3000" baseline="1388" smtClean="0"/>
              <a:t>9 -</a:t>
            </a:r>
            <a:r>
              <a:rPr lang="de-DE" sz="3000" spc="-277" baseline="1388" smtClean="0"/>
              <a:t> </a:t>
            </a:r>
            <a:fld id="{81D60167-4931-47E6-BA6A-407CBD079E47}" type="slidenum">
              <a:rPr smtClean="0"/>
              <a:pPr marL="12700">
                <a:lnSpc>
                  <a:spcPts val="2380"/>
                </a:lnSpc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0897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B5767FEB-2191-4459-AC76-9803E8EA0BB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2018-12-02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B77D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de-DE" spc="-5" smtClean="0"/>
              <a:t>Fei-Fei Li </a:t>
            </a:r>
            <a:r>
              <a:rPr lang="de-DE" smtClean="0"/>
              <a:t>&amp; Justin Johnson &amp; </a:t>
            </a:r>
            <a:r>
              <a:rPr lang="de-DE" spc="-5" smtClean="0"/>
              <a:t>Serena</a:t>
            </a:r>
            <a:r>
              <a:rPr lang="de-DE" spc="-125" smtClean="0"/>
              <a:t> </a:t>
            </a:r>
            <a:r>
              <a:rPr lang="de-DE" spc="-5" smtClean="0"/>
              <a:t>Yeung</a:t>
            </a:r>
            <a:endParaRPr lang="de-DE"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de-DE" smtClean="0"/>
              <a:t>May </a:t>
            </a:r>
            <a:r>
              <a:rPr lang="de-DE" spc="-5" smtClean="0"/>
              <a:t>2,</a:t>
            </a:r>
            <a:r>
              <a:rPr lang="de-DE" spc="-95" smtClean="0"/>
              <a:t> </a:t>
            </a:r>
            <a:r>
              <a:rPr lang="de-DE" spc="-5" smtClean="0"/>
              <a:t>2017</a:t>
            </a:r>
            <a:endParaRPr lang="de-DE" spc="-5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lang="de-DE" sz="3000" spc="-7" baseline="1388" smtClean="0"/>
              <a:t>Lecture </a:t>
            </a:r>
            <a:r>
              <a:rPr lang="de-DE" sz="3000" baseline="1388" smtClean="0"/>
              <a:t>9 -</a:t>
            </a:r>
            <a:r>
              <a:rPr lang="de-DE" sz="3000" spc="-277" baseline="1388" smtClean="0"/>
              <a:t> </a:t>
            </a:r>
            <a:fld id="{81D60167-4931-47E6-BA6A-407CBD079E47}" type="slidenum">
              <a:rPr smtClean="0"/>
              <a:pPr marL="12700">
                <a:lnSpc>
                  <a:spcPts val="2380"/>
                </a:lnSpc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0929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AF752126-7FE9-4AA4-B86B-17893077F89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4" y="1268413"/>
            <a:ext cx="8641655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5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2018-12-02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38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36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BA4F24F4-1FB8-47B1-A0BF-7462AE9A86B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19" name="IFXSHAPE"/>
          <p:cNvSpPr>
            <a:spLocks noGrp="1"/>
          </p:cNvSpPr>
          <p:nvPr>
            <p:ph type="body" idx="17" hasCustomPrompt="1"/>
          </p:nvPr>
        </p:nvSpPr>
        <p:spPr>
          <a:xfrm>
            <a:off x="971500" y="1268412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20" name="IFXSHAPE"/>
          <p:cNvSpPr>
            <a:spLocks noGrp="1"/>
          </p:cNvSpPr>
          <p:nvPr>
            <p:ph type="body" sz="quarter" idx="18" hasCustomPrompt="1"/>
          </p:nvPr>
        </p:nvSpPr>
        <p:spPr>
          <a:xfrm>
            <a:off x="971501" y="1916493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1" name="IFXSHAPE"/>
          <p:cNvSpPr>
            <a:spLocks noGrp="1"/>
          </p:cNvSpPr>
          <p:nvPr>
            <p:ph type="body" sz="quarter" idx="19" hasCustomPrompt="1"/>
          </p:nvPr>
        </p:nvSpPr>
        <p:spPr>
          <a:xfrm>
            <a:off x="971501" y="2564574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2" name="IFXSHAPE"/>
          <p:cNvSpPr>
            <a:spLocks noGrp="1"/>
          </p:cNvSpPr>
          <p:nvPr>
            <p:ph type="body" sz="quarter" idx="20" hasCustomPrompt="1"/>
          </p:nvPr>
        </p:nvSpPr>
        <p:spPr>
          <a:xfrm>
            <a:off x="971501" y="3212655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3" name="IFXSHAPE"/>
          <p:cNvSpPr>
            <a:spLocks noGrp="1"/>
          </p:cNvSpPr>
          <p:nvPr>
            <p:ph type="body" sz="quarter" idx="21" hasCustomPrompt="1"/>
          </p:nvPr>
        </p:nvSpPr>
        <p:spPr>
          <a:xfrm>
            <a:off x="971501" y="3860736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4" name="IFXSHAPE"/>
          <p:cNvSpPr>
            <a:spLocks noGrp="1"/>
          </p:cNvSpPr>
          <p:nvPr>
            <p:ph type="body" sz="quarter" idx="22" hasCustomPrompt="1"/>
          </p:nvPr>
        </p:nvSpPr>
        <p:spPr>
          <a:xfrm>
            <a:off x="971501" y="4508817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8" name="IFXSHAPE"/>
          <p:cNvSpPr>
            <a:spLocks noGrp="1"/>
          </p:cNvSpPr>
          <p:nvPr>
            <p:ph type="body" sz="quarter" idx="23" hasCustomPrompt="1"/>
          </p:nvPr>
        </p:nvSpPr>
        <p:spPr>
          <a:xfrm>
            <a:off x="971501" y="5156898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9" name="IFXSHAPE"/>
          <p:cNvSpPr>
            <a:spLocks noGrp="1"/>
          </p:cNvSpPr>
          <p:nvPr>
            <p:ph type="body" sz="quarter" idx="24" hasCustomPrompt="1"/>
          </p:nvPr>
        </p:nvSpPr>
        <p:spPr>
          <a:xfrm>
            <a:off x="971501" y="5804979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30" name="IFXSHAPE"/>
          <p:cNvSpPr>
            <a:spLocks noGrp="1"/>
          </p:cNvSpPr>
          <p:nvPr>
            <p:ph type="body" idx="28" hasCustomPrompt="1"/>
          </p:nvPr>
        </p:nvSpPr>
        <p:spPr>
          <a:xfrm>
            <a:off x="250825" y="1268412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1" name="IFXSHAPE"/>
          <p:cNvSpPr>
            <a:spLocks noGrp="1"/>
          </p:cNvSpPr>
          <p:nvPr>
            <p:ph type="body" idx="29" hasCustomPrompt="1"/>
          </p:nvPr>
        </p:nvSpPr>
        <p:spPr>
          <a:xfrm>
            <a:off x="250825" y="1916593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2" name="IFXSHAPE"/>
          <p:cNvSpPr>
            <a:spLocks noGrp="1"/>
          </p:cNvSpPr>
          <p:nvPr>
            <p:ph type="body" idx="30" hasCustomPrompt="1"/>
          </p:nvPr>
        </p:nvSpPr>
        <p:spPr>
          <a:xfrm>
            <a:off x="250825" y="2564774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3" name="IFXSHAPE"/>
          <p:cNvSpPr>
            <a:spLocks noGrp="1"/>
          </p:cNvSpPr>
          <p:nvPr>
            <p:ph type="body" idx="31" hasCustomPrompt="1"/>
          </p:nvPr>
        </p:nvSpPr>
        <p:spPr>
          <a:xfrm>
            <a:off x="250825" y="3212955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4" name="IFXSHAPE"/>
          <p:cNvSpPr>
            <a:spLocks noGrp="1"/>
          </p:cNvSpPr>
          <p:nvPr>
            <p:ph type="body" idx="32" hasCustomPrompt="1"/>
          </p:nvPr>
        </p:nvSpPr>
        <p:spPr>
          <a:xfrm>
            <a:off x="250825" y="3861136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5" name="IFXSHAPE"/>
          <p:cNvSpPr>
            <a:spLocks noGrp="1"/>
          </p:cNvSpPr>
          <p:nvPr>
            <p:ph type="body" idx="33" hasCustomPrompt="1"/>
          </p:nvPr>
        </p:nvSpPr>
        <p:spPr>
          <a:xfrm>
            <a:off x="250825" y="4509317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6" name="IFXSHAPE"/>
          <p:cNvSpPr>
            <a:spLocks noGrp="1"/>
          </p:cNvSpPr>
          <p:nvPr>
            <p:ph type="body" idx="34" hasCustomPrompt="1"/>
          </p:nvPr>
        </p:nvSpPr>
        <p:spPr>
          <a:xfrm>
            <a:off x="250825" y="515749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7" name="IFXSHAPE"/>
          <p:cNvSpPr>
            <a:spLocks noGrp="1"/>
          </p:cNvSpPr>
          <p:nvPr>
            <p:ph type="body" idx="35" hasCustomPrompt="1"/>
          </p:nvPr>
        </p:nvSpPr>
        <p:spPr>
          <a:xfrm>
            <a:off x="250825" y="580567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7" name="IFXSHAPE"/>
          <p:cNvSpPr>
            <a:spLocks noGrp="1"/>
          </p:cNvSpPr>
          <p:nvPr>
            <p:ph type="dt" sz="half" idx="37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2018-12-02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7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5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95831662-AC21-4BBA-8B8B-506B68BBAAF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424847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1268413"/>
            <a:ext cx="424904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6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2018-12-02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3603360E-D32F-47B6-BC40-29D1924F7D43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6857999"/>
          </a:xfrm>
          <a:prstGeom prst="rect">
            <a:avLst/>
          </a:prstGeom>
        </p:spPr>
      </p:pic>
      <p:sp>
        <p:nvSpPr>
          <p:cNvPr id="11" name="IFXSHAPE"/>
          <p:cNvSpPr>
            <a:spLocks noGrp="1"/>
          </p:cNvSpPr>
          <p:nvPr>
            <p:ph type="body" sz="quarter" idx="13" hasCustomPrompt="1"/>
          </p:nvPr>
        </p:nvSpPr>
        <p:spPr>
          <a:xfrm>
            <a:off x="251519" y="1268413"/>
            <a:ext cx="7128769" cy="244792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None/>
              <a:defRPr sz="4800"/>
            </a:lvl1pPr>
          </a:lstStyle>
          <a:p>
            <a:pPr lvl="0"/>
            <a:r>
              <a:rPr lang="en-GB" dirty="0" smtClean="0"/>
              <a:t>Click to enter Section</a:t>
            </a:r>
            <a:endParaRPr lang="en-GB" dirty="0"/>
          </a:p>
        </p:txBody>
      </p:sp>
      <p:sp>
        <p:nvSpPr>
          <p:cNvPr id="3" name="IFXSHAPE"/>
          <p:cNvSpPr>
            <a:spLocks noGrp="1"/>
          </p:cNvSpPr>
          <p:nvPr>
            <p:ph type="dt" sz="half" idx="15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2018-12-02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7995BB31-FAB2-4EBF-9D5A-BEEE70B1EF8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2"/>
            <a:ext cx="4248472" cy="23166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1268413"/>
            <a:ext cx="4249042" cy="231663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50825" y="3860799"/>
            <a:ext cx="4248472" cy="25209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4643438" y="3860800"/>
            <a:ext cx="4249042" cy="2520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2018-12-02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8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6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5A4264E5-EE40-4437-BBAA-4B88B70587B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4" y="1268412"/>
            <a:ext cx="8641655" cy="23166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3860799"/>
            <a:ext cx="4248472" cy="25209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7" y="3860800"/>
            <a:ext cx="4249041" cy="2520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7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2018-12-02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, Two Columns,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314BF99E-A4CE-40AF-8176-8DFE54647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4"/>
            <a:ext cx="8640960" cy="12326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780930"/>
            <a:ext cx="4248472" cy="19458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8" y="2780930"/>
            <a:ext cx="4248472" cy="19458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250825" y="5085185"/>
            <a:ext cx="8640960" cy="12965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2018-12-02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/>
          </p:cNvSpPr>
          <p:nvPr>
            <p:ph type="sldNum" sz="quarter" idx="4"/>
          </p:nvPr>
        </p:nvSpPr>
        <p:spPr>
          <a:xfrm>
            <a:off x="8315516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8A1DCE94-272F-4DF0-86BB-453B6169D84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ftr" sz="quarter" idx="3"/>
          </p:nvPr>
        </p:nvSpPr>
        <p:spPr>
          <a:xfrm>
            <a:off x="4283964" y="6553200"/>
            <a:ext cx="576072" cy="3048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" y="6551308"/>
            <a:ext cx="9143959" cy="30479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0"/>
            <a:ext cx="9144000" cy="908304"/>
          </a:xfrm>
          <a:prstGeom prst="rect">
            <a:avLst/>
          </a:prstGeom>
        </p:spPr>
      </p:pic>
      <p:sp>
        <p:nvSpPr>
          <p:cNvPr id="12" name="IFXSHAPE"/>
          <p:cNvSpPr>
            <a:spLocks noGrp="1"/>
          </p:cNvSpPr>
          <p:nvPr>
            <p:ph type="title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lang="en-GB" noProof="0" dirty="0" smtClean="0"/>
              <a:t>Click to edit title</a:t>
            </a:r>
            <a:endParaRPr lang="en-GB" noProof="0" dirty="0"/>
          </a:p>
        </p:txBody>
      </p:sp>
      <p:sp>
        <p:nvSpPr>
          <p:cNvPr id="23" name="IFXSHAPE"/>
          <p:cNvSpPr>
            <a:spLocks noGrp="1"/>
          </p:cNvSpPr>
          <p:nvPr>
            <p:ph type="body" idx="1"/>
          </p:nvPr>
        </p:nvSpPr>
        <p:spPr>
          <a:xfrm>
            <a:off x="250824" y="1268413"/>
            <a:ext cx="8640763" cy="5113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3" name="IFXSHAPE"/>
          <p:cNvSpPr>
            <a:spLocks noGrp="1"/>
          </p:cNvSpPr>
          <p:nvPr>
            <p:ph type="dt" sz="half" idx="2"/>
          </p:nvPr>
        </p:nvSpPr>
        <p:spPr>
          <a:xfrm>
            <a:off x="250824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2018-12-02   </a:t>
            </a:r>
            <a:r>
              <a:rPr lang="de-DE" b="1" smtClean="0"/>
              <a:t>restricted</a:t>
            </a:r>
            <a:endParaRPr lang="de-DE" b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29" r:id="rId2"/>
    <p:sldLayoutId id="2147483730" r:id="rId3"/>
    <p:sldLayoutId id="2147483741" r:id="rId4"/>
    <p:sldLayoutId id="2147483731" r:id="rId5"/>
    <p:sldLayoutId id="2147483742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3" r:id="rId16"/>
    <p:sldLayoutId id="2147483744" r:id="rId17"/>
    <p:sldLayoutId id="2147483745" r:id="rId18"/>
    <p:sldLayoutId id="2147483746" r:id="rId19"/>
    <p:sldLayoutId id="2147483747" r:id="rId20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Tx/>
        <a:buNone/>
        <a:defRPr sz="2400" b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88000" indent="-288000" algn="l" rtl="0" eaLnBrk="1" fontAlgn="base" hangingPunct="1">
        <a:spcBef>
          <a:spcPts val="0"/>
        </a:spcBef>
        <a:spcAft>
          <a:spcPts val="1200"/>
        </a:spcAft>
        <a:buClr>
          <a:schemeClr val="accent1"/>
        </a:buClr>
        <a:buSzPct val="100000"/>
        <a:buFont typeface="Arial" panose="020B0604020202020204" pitchFamily="34" charset="0"/>
        <a:buChar char="›"/>
        <a:defRPr sz="2000" baseline="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576000" indent="-288000" algn="l" rtl="0" eaLnBrk="1" fontAlgn="base" hangingPunct="1">
        <a:spcBef>
          <a:spcPts val="0"/>
        </a:spcBef>
        <a:spcAft>
          <a:spcPts val="9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2000">
          <a:solidFill>
            <a:schemeClr val="tx1"/>
          </a:solidFill>
          <a:latin typeface="Verdana" pitchFamily="34" charset="0"/>
        </a:defRPr>
      </a:lvl2pPr>
      <a:lvl3pPr marL="864000" indent="-288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SzPct val="100000"/>
        <a:buFont typeface="Verdana" pitchFamily="34" charset="0"/>
        <a:buChar char="–"/>
        <a:defRPr sz="1800" baseline="0">
          <a:solidFill>
            <a:schemeClr val="tx1"/>
          </a:solidFill>
          <a:latin typeface="Verdana" pitchFamily="34" charset="0"/>
        </a:defRPr>
      </a:lvl3pPr>
      <a:lvl4pPr marL="1080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600" baseline="0">
          <a:solidFill>
            <a:schemeClr val="tx1"/>
          </a:solidFill>
          <a:latin typeface="Verdana" pitchFamily="34" charset="0"/>
        </a:defRPr>
      </a:lvl4pPr>
      <a:lvl5pPr marL="1296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400" baseline="0">
          <a:solidFill>
            <a:schemeClr val="tx1"/>
          </a:solidFill>
          <a:latin typeface="Verdana" pitchFamily="34" charset="0"/>
        </a:defRPr>
      </a:lvl5pPr>
      <a:lvl6pPr marL="1296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Font typeface="Verdana" pitchFamily="34" charset="0"/>
        <a:buNone/>
        <a:defRPr sz="1400" baseline="0">
          <a:solidFill>
            <a:schemeClr val="tx1"/>
          </a:solidFill>
          <a:latin typeface="Verdana" pitchFamily="34" charset="0"/>
        </a:defRPr>
      </a:lvl6pPr>
      <a:lvl7pPr marL="25146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7pPr>
      <a:lvl8pPr marL="29718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8pPr>
      <a:lvl9pPr marL="34290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ngho.ca/dsp/convolution/convolution.html#convolution_2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3" Type="http://schemas.openxmlformats.org/officeDocument/2006/relationships/image" Target="../media/image63.png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image" Target="../media/image62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6.png"/><Relationship Id="rId11" Type="http://schemas.openxmlformats.org/officeDocument/2006/relationships/image" Target="../media/image80.png"/><Relationship Id="rId5" Type="http://schemas.openxmlformats.org/officeDocument/2006/relationships/image" Target="../media/image65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8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3" Type="http://schemas.openxmlformats.org/officeDocument/2006/relationships/image" Target="../media/image63.png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image" Target="../media/image62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6.png"/><Relationship Id="rId11" Type="http://schemas.openxmlformats.org/officeDocument/2006/relationships/image" Target="../media/image80.png"/><Relationship Id="rId5" Type="http://schemas.openxmlformats.org/officeDocument/2006/relationships/image" Target="../media/image65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8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0.png"/><Relationship Id="rId7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1.png"/><Relationship Id="rId9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1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2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1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1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0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9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9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1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1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arxiv.org/abs/1610.02357" TargetMode="Externa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://cs231n.stanford.edu/2017/syllabus.html" TargetMode="External"/><Relationship Id="rId1" Type="http://schemas.openxmlformats.org/officeDocument/2006/relationships/slideLayout" Target="../slideLayouts/slideLayout1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www.icst.pku.edu.cn/struct/Projects/joint_rain_removal.html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68000" y="2105502"/>
            <a:ext cx="7560384" cy="1107996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lang="en-US" sz="3600" b="0" kern="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/>
              <a:t>Intermediate Machine Learning and Deep Learning Class</a:t>
            </a:r>
          </a:p>
        </p:txBody>
      </p:sp>
      <p:sp>
        <p:nvSpPr>
          <p:cNvPr id="2" name="TextBox 1"/>
          <p:cNvSpPr txBox="1"/>
          <p:nvPr/>
        </p:nvSpPr>
        <p:spPr bwMode="auto">
          <a:xfrm>
            <a:off x="468000" y="3779168"/>
            <a:ext cx="7704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Elena Zennaro, Wolfgang Ecker and Lorenzo Servadei</a:t>
            </a:r>
          </a:p>
        </p:txBody>
      </p:sp>
    </p:spTree>
    <p:extLst>
      <p:ext uri="{BB962C8B-B14F-4D97-AF65-F5344CB8AC3E}">
        <p14:creationId xmlns:p14="http://schemas.microsoft.com/office/powerpoint/2010/main" val="11082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447" y="3026237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80"/>
                </a:lnTo>
                <a:lnTo>
                  <a:pt x="0" y="201468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79621" y="2283009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907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58"/>
                </a:lnTo>
                <a:lnTo>
                  <a:pt x="0" y="2757907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447" y="2283011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6447" y="228300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58"/>
                </a:lnTo>
                <a:lnTo>
                  <a:pt x="213172" y="2757906"/>
                </a:lnTo>
                <a:lnTo>
                  <a:pt x="0" y="2757906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6447" y="2283011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79619" y="3026237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8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151366" y="704479"/>
            <a:ext cx="4145891" cy="50526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5" dirty="0"/>
              <a:t>Convolution</a:t>
            </a:r>
            <a:r>
              <a:rPr sz="3200" spc="-90" dirty="0"/>
              <a:t> </a:t>
            </a:r>
            <a:r>
              <a:rPr sz="3200" spc="-5" dirty="0"/>
              <a:t>Layer</a:t>
            </a:r>
            <a:endParaRPr sz="3200" dirty="0"/>
          </a:p>
        </p:txBody>
      </p:sp>
      <p:sp>
        <p:nvSpPr>
          <p:cNvPr id="15" name="object 15"/>
          <p:cNvSpPr txBox="1">
            <a:spLocks noGrp="1"/>
          </p:cNvSpPr>
          <p:nvPr>
            <p:ph type="body" idx="4294967295"/>
          </p:nvPr>
        </p:nvSpPr>
        <p:spPr>
          <a:xfrm>
            <a:off x="1230314" y="1862138"/>
            <a:ext cx="7913687" cy="39221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indent="0">
              <a:spcBef>
                <a:spcPts val="100"/>
              </a:spcBef>
              <a:buNone/>
            </a:pPr>
            <a:r>
              <a:rPr spc="-5" dirty="0"/>
              <a:t>32x32x</a:t>
            </a:r>
            <a:r>
              <a:rPr spc="-5" dirty="0">
                <a:solidFill>
                  <a:srgbClr val="0000FF"/>
                </a:solidFill>
              </a:rPr>
              <a:t>3</a:t>
            </a:r>
            <a:r>
              <a:rPr spc="-10" dirty="0">
                <a:solidFill>
                  <a:srgbClr val="0000FF"/>
                </a:solidFill>
              </a:rPr>
              <a:t> </a:t>
            </a:r>
            <a:r>
              <a:rPr spc="-5" dirty="0"/>
              <a:t>image</a:t>
            </a:r>
          </a:p>
          <a:p>
            <a:pPr marL="0" indent="0">
              <a:spcBef>
                <a:spcPts val="50"/>
              </a:spcBef>
              <a:buNone/>
            </a:pPr>
            <a:endParaRPr sz="2800" dirty="0">
              <a:latin typeface="Times New Roman"/>
              <a:cs typeface="Times New Roman"/>
            </a:endParaRPr>
          </a:p>
          <a:p>
            <a:pPr marL="0" marR="69215" indent="0" algn="ctr">
              <a:buNone/>
            </a:pPr>
            <a:r>
              <a:rPr spc="-5" dirty="0"/>
              <a:t>5x5x</a:t>
            </a:r>
            <a:r>
              <a:rPr spc="-5" dirty="0">
                <a:solidFill>
                  <a:srgbClr val="0000FF"/>
                </a:solidFill>
              </a:rPr>
              <a:t>3</a:t>
            </a:r>
            <a:r>
              <a:rPr spc="-10" dirty="0">
                <a:solidFill>
                  <a:srgbClr val="0000FF"/>
                </a:solidFill>
              </a:rPr>
              <a:t> </a:t>
            </a:r>
            <a:r>
              <a:rPr spc="-5" dirty="0"/>
              <a:t>filter</a:t>
            </a:r>
          </a:p>
          <a:p>
            <a:pPr marL="995970" indent="0">
              <a:spcBef>
                <a:spcPts val="1550"/>
              </a:spcBef>
              <a:buNone/>
            </a:pPr>
            <a:r>
              <a:rPr sz="1800" spc="-5" dirty="0"/>
              <a:t>32</a:t>
            </a:r>
            <a:endParaRPr sz="1800" dirty="0"/>
          </a:p>
          <a:p>
            <a:pPr marL="4458970">
              <a:spcBef>
                <a:spcPts val="1580"/>
              </a:spcBef>
            </a:pPr>
            <a:r>
              <a:rPr sz="1800" b="1" spc="-5" dirty="0"/>
              <a:t>Convolve </a:t>
            </a:r>
            <a:r>
              <a:rPr sz="1800" spc="-5" dirty="0"/>
              <a:t>the filter with the</a:t>
            </a:r>
            <a:r>
              <a:rPr sz="1800" spc="-70" dirty="0"/>
              <a:t> </a:t>
            </a:r>
            <a:r>
              <a:rPr sz="1800" spc="-5" dirty="0"/>
              <a:t>image</a:t>
            </a:r>
            <a:endParaRPr sz="1800" dirty="0"/>
          </a:p>
          <a:p>
            <a:pPr marL="4458970" marR="5080">
              <a:lnSpc>
                <a:spcPct val="100699"/>
              </a:lnSpc>
            </a:pPr>
            <a:r>
              <a:rPr sz="1800" spc="-5" dirty="0"/>
              <a:t>i.e. </a:t>
            </a:r>
            <a:r>
              <a:rPr sz="1800" dirty="0"/>
              <a:t>“slide </a:t>
            </a:r>
            <a:r>
              <a:rPr sz="1800" spc="-5" dirty="0"/>
              <a:t>over the image</a:t>
            </a:r>
            <a:r>
              <a:rPr sz="1800" spc="-90" dirty="0"/>
              <a:t> </a:t>
            </a:r>
            <a:r>
              <a:rPr sz="1800" dirty="0"/>
              <a:t>spatially,  computing </a:t>
            </a:r>
            <a:r>
              <a:rPr sz="1800" spc="-5" dirty="0"/>
              <a:t>dot</a:t>
            </a:r>
            <a:r>
              <a:rPr sz="1800" spc="-25" dirty="0"/>
              <a:t> </a:t>
            </a:r>
            <a:r>
              <a:rPr sz="1800" spc="-5" dirty="0"/>
              <a:t>products”</a:t>
            </a:r>
            <a:endParaRPr sz="1800" dirty="0"/>
          </a:p>
        </p:txBody>
      </p:sp>
      <p:sp>
        <p:nvSpPr>
          <p:cNvPr id="9" name="object 9"/>
          <p:cNvSpPr/>
          <p:nvPr/>
        </p:nvSpPr>
        <p:spPr>
          <a:xfrm>
            <a:off x="4145891" y="3312682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0" y="0"/>
                </a:moveTo>
                <a:lnTo>
                  <a:pt x="131599" y="0"/>
                </a:lnTo>
                <a:lnTo>
                  <a:pt x="131599" y="663213"/>
                </a:lnTo>
                <a:lnTo>
                  <a:pt x="0" y="663213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77491" y="3161984"/>
            <a:ext cx="151130" cy="814069"/>
          </a:xfrm>
          <a:custGeom>
            <a:avLst/>
            <a:gdLst/>
            <a:ahLst/>
            <a:cxnLst/>
            <a:rect l="l" t="t" r="r" b="b"/>
            <a:pathLst>
              <a:path w="151129" h="814069">
                <a:moveTo>
                  <a:pt x="0" y="813910"/>
                </a:moveTo>
                <a:lnTo>
                  <a:pt x="0" y="150697"/>
                </a:lnTo>
                <a:lnTo>
                  <a:pt x="150699" y="0"/>
                </a:lnTo>
                <a:lnTo>
                  <a:pt x="150699" y="663211"/>
                </a:lnTo>
                <a:lnTo>
                  <a:pt x="0" y="813910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45893" y="3161982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599" y="150697"/>
                </a:moveTo>
                <a:lnTo>
                  <a:pt x="0" y="150697"/>
                </a:lnTo>
                <a:lnTo>
                  <a:pt x="150699" y="0"/>
                </a:lnTo>
                <a:lnTo>
                  <a:pt x="282299" y="0"/>
                </a:lnTo>
                <a:lnTo>
                  <a:pt x="131599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45893" y="3161984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9" y="0"/>
                </a:lnTo>
                <a:lnTo>
                  <a:pt x="282299" y="0"/>
                </a:lnTo>
                <a:lnTo>
                  <a:pt x="282299" y="663211"/>
                </a:lnTo>
                <a:lnTo>
                  <a:pt x="131599" y="813910"/>
                </a:lnTo>
                <a:lnTo>
                  <a:pt x="0" y="813910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45893" y="3161982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599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491" y="3312681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13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036539" y="1197132"/>
            <a:ext cx="2890520" cy="113005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Filters always extend the full  depth of the input</a:t>
            </a:r>
            <a:r>
              <a:rPr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volume</a:t>
            </a:r>
            <a:endParaRPr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98782" y="2274757"/>
            <a:ext cx="547370" cy="488315"/>
          </a:xfrm>
          <a:custGeom>
            <a:avLst/>
            <a:gdLst/>
            <a:ahLst/>
            <a:cxnLst/>
            <a:rect l="l" t="t" r="r" b="b"/>
            <a:pathLst>
              <a:path w="547370" h="488315">
                <a:moveTo>
                  <a:pt x="547148" y="0"/>
                </a:moveTo>
                <a:lnTo>
                  <a:pt x="0" y="487864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63212" y="2735521"/>
            <a:ext cx="57862" cy="82044"/>
          </a:xfrm>
          <a:custGeom>
            <a:avLst/>
            <a:gdLst/>
            <a:ahLst/>
            <a:cxnLst/>
            <a:rect l="l" t="t" r="r" b="b"/>
            <a:pathLst>
              <a:path w="43179" h="40640">
                <a:moveTo>
                  <a:pt x="0" y="40509"/>
                </a:moveTo>
                <a:lnTo>
                  <a:pt x="21774" y="0"/>
                </a:lnTo>
                <a:lnTo>
                  <a:pt x="42724" y="23484"/>
                </a:lnTo>
                <a:lnTo>
                  <a:pt x="0" y="4050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55673" y="1585348"/>
            <a:ext cx="2527300" cy="223520"/>
          </a:xfrm>
          <a:custGeom>
            <a:avLst/>
            <a:gdLst/>
            <a:ahLst/>
            <a:cxnLst/>
            <a:rect l="l" t="t" r="r" b="b"/>
            <a:pathLst>
              <a:path w="2527300" h="223519">
                <a:moveTo>
                  <a:pt x="2526967" y="0"/>
                </a:moveTo>
                <a:lnTo>
                  <a:pt x="0" y="223269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12615" y="1792945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44442" y="31344"/>
                </a:moveTo>
                <a:lnTo>
                  <a:pt x="0" y="19477"/>
                </a:lnTo>
                <a:lnTo>
                  <a:pt x="41672" y="0"/>
                </a:lnTo>
                <a:lnTo>
                  <a:pt x="44442" y="3134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12615" y="1792945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41672" y="0"/>
                </a:moveTo>
                <a:lnTo>
                  <a:pt x="0" y="19477"/>
                </a:lnTo>
                <a:lnTo>
                  <a:pt x="44442" y="31344"/>
                </a:lnTo>
                <a:lnTo>
                  <a:pt x="41672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24390" y="5816134"/>
            <a:ext cx="8799195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lang="de-DE" sz="3000" baseline="-4166" dirty="0" smtClean="0">
                <a:latin typeface="Arial"/>
                <a:cs typeface="Arial"/>
                <a:hlinkClick r:id="rId3"/>
              </a:rPr>
              <a:t>http</a:t>
            </a:r>
            <a:r>
              <a:rPr lang="de-DE" sz="3000" baseline="-4166" dirty="0">
                <a:latin typeface="Arial"/>
                <a:cs typeface="Arial"/>
                <a:hlinkClick r:id="rId3"/>
              </a:rPr>
              <a:t>://</a:t>
            </a:r>
            <a:r>
              <a:rPr lang="de-DE" sz="3000" baseline="-4166" dirty="0" smtClean="0">
                <a:latin typeface="Arial"/>
                <a:cs typeface="Arial"/>
                <a:hlinkClick r:id="rId3"/>
              </a:rPr>
              <a:t>www.songho.ca/dsp/convolution/convolution.html#convolution_2d</a:t>
            </a:r>
            <a:r>
              <a:rPr lang="de-DE" sz="3000" baseline="-4166" dirty="0" smtClean="0"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75899" y="4668538"/>
            <a:ext cx="436716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latin typeface="Arial"/>
                <a:cs typeface="Arial"/>
              </a:rPr>
              <a:t>32</a:t>
            </a:r>
            <a:endParaRPr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81484" y="5060167"/>
            <a:ext cx="15303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81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94334"/>
            <a:ext cx="4147185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GoogLeNet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44350" y="1481236"/>
            <a:ext cx="17424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[Szegedy et al.,</a:t>
            </a:r>
            <a:r>
              <a:rPr sz="1400" i="1" spc="-8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2014]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5572" y="4850392"/>
            <a:ext cx="21456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Naive Inception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72445" y="4185044"/>
            <a:ext cx="932180" cy="23019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algn="ctr">
              <a:spcBef>
                <a:spcPts val="715"/>
              </a:spcBef>
            </a:pPr>
            <a:r>
              <a:rPr sz="900" spc="-20" dirty="0">
                <a:solidFill>
                  <a:srgbClr val="44808E"/>
                </a:solidFill>
                <a:latin typeface="Arial"/>
                <a:cs typeface="Arial"/>
              </a:rPr>
              <a:t>Input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9392" y="3584594"/>
            <a:ext cx="932180" cy="250710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159385">
              <a:spcBef>
                <a:spcPts val="515"/>
              </a:spcBef>
            </a:pPr>
            <a:r>
              <a:rPr sz="1200" b="1" spc="-15" dirty="0">
                <a:latin typeface="Arial"/>
                <a:cs typeface="Arial"/>
              </a:rPr>
              <a:t>3x3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pool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73069" y="3584595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latin typeface="Arial"/>
                <a:cs typeface="Arial"/>
              </a:rPr>
              <a:t>5x5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latin typeface="Arial"/>
                <a:cs typeface="Arial"/>
              </a:rPr>
              <a:t>96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6747" y="3584595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latin typeface="Arial"/>
                <a:cs typeface="Arial"/>
              </a:rPr>
              <a:t>3x3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latin typeface="Arial"/>
                <a:cs typeface="Arial"/>
              </a:rPr>
              <a:t>192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0424" y="3584595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1x1</a:t>
            </a:r>
            <a:r>
              <a:rPr sz="1200" b="1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solidFill>
                  <a:srgbClr val="0000FF"/>
                </a:solidFill>
                <a:latin typeface="Arial"/>
                <a:cs typeface="Arial"/>
              </a:rPr>
              <a:t>128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40645" y="2873284"/>
            <a:ext cx="1066800" cy="324485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84785" marR="177165" indent="231775">
              <a:lnSpc>
                <a:spcPts val="1050"/>
              </a:lnSpc>
              <a:spcBef>
                <a:spcPts val="250"/>
              </a:spcBef>
            </a:pPr>
            <a:r>
              <a:rPr sz="900" spc="-35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900" spc="-10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99400" y="3926269"/>
            <a:ext cx="1639570" cy="259079"/>
          </a:xfrm>
          <a:custGeom>
            <a:avLst/>
            <a:gdLst/>
            <a:ahLst/>
            <a:cxnLst/>
            <a:rect l="l" t="t" r="r" b="b"/>
            <a:pathLst>
              <a:path w="1639570" h="259079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4481" y="3885669"/>
            <a:ext cx="109349" cy="81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68673" y="3951744"/>
            <a:ext cx="570230" cy="233679"/>
          </a:xfrm>
          <a:custGeom>
            <a:avLst/>
            <a:gdLst/>
            <a:ahLst/>
            <a:cxnLst/>
            <a:rect l="l" t="t" r="r" b="b"/>
            <a:pathLst>
              <a:path w="570230" h="233679">
                <a:moveTo>
                  <a:pt x="569821" y="233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9144" y="3909468"/>
            <a:ext cx="110977" cy="80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38495" y="3973393"/>
            <a:ext cx="306705" cy="212090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9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17545" y="3914743"/>
            <a:ext cx="108049" cy="94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38495" y="3929493"/>
            <a:ext cx="1364615" cy="255904"/>
          </a:xfrm>
          <a:custGeom>
            <a:avLst/>
            <a:gdLst/>
            <a:ahLst/>
            <a:cxnLst/>
            <a:rect l="l" t="t" r="r" b="b"/>
            <a:pathLst>
              <a:path w="1364614" h="255904">
                <a:moveTo>
                  <a:pt x="0" y="25554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87717" y="3889044"/>
            <a:ext cx="109824" cy="80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84320" y="3226952"/>
            <a:ext cx="1331595" cy="358140"/>
          </a:xfrm>
          <a:custGeom>
            <a:avLst/>
            <a:gdLst/>
            <a:ahLst/>
            <a:cxnLst/>
            <a:rect l="l" t="t" r="r" b="b"/>
            <a:pathLst>
              <a:path w="1331595" h="358139">
                <a:moveTo>
                  <a:pt x="1331122" y="3576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91320" y="3187040"/>
            <a:ext cx="110699" cy="798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52419" y="3280466"/>
            <a:ext cx="287020" cy="304165"/>
          </a:xfrm>
          <a:custGeom>
            <a:avLst/>
            <a:gdLst/>
            <a:ahLst/>
            <a:cxnLst/>
            <a:rect l="l" t="t" r="r" b="b"/>
            <a:pathLst>
              <a:path w="287019" h="304164">
                <a:moveTo>
                  <a:pt x="286699" y="304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83595" y="3208036"/>
            <a:ext cx="101249" cy="1035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62797" y="3251952"/>
            <a:ext cx="611505" cy="332740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0" y="332641"/>
                </a:moveTo>
                <a:lnTo>
                  <a:pt x="61092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49144" y="3201087"/>
            <a:ext cx="110024" cy="88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6473" y="3221497"/>
            <a:ext cx="1676400" cy="363220"/>
          </a:xfrm>
          <a:custGeom>
            <a:avLst/>
            <a:gdLst/>
            <a:ahLst/>
            <a:cxnLst/>
            <a:rect l="l" t="t" r="r" b="b"/>
            <a:pathLst>
              <a:path w="1676400" h="363219">
                <a:moveTo>
                  <a:pt x="0" y="363096"/>
                </a:moveTo>
                <a:lnTo>
                  <a:pt x="167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46270" y="3181220"/>
            <a:ext cx="110199" cy="805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392364" y="1099926"/>
            <a:ext cx="337312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18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1699" y="1956572"/>
            <a:ext cx="976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19949" y="4238084"/>
            <a:ext cx="109283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4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61942" y="1887109"/>
            <a:ext cx="221615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Q3:What is output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size</a:t>
            </a:r>
            <a:r>
              <a:rPr sz="14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after  filter</a:t>
            </a:r>
            <a:r>
              <a:rPr sz="14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concatenation?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2949" y="3247070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65974" y="3260780"/>
            <a:ext cx="8953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28x28x128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388347" y="3247070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07544" y="3247070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461377" y="3260780"/>
            <a:ext cx="201548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231265" algn="l"/>
              </a:tabLst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28x28x19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2	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28x28x96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674342" y="3247070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747372" y="3260780"/>
            <a:ext cx="8953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28x28x256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100</a:t>
            </a:fld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xfrm>
            <a:off x="4283964" y="5947023"/>
            <a:ext cx="576072" cy="32316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33931387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94334"/>
            <a:ext cx="4147185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GoogLeNet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44350" y="1481236"/>
            <a:ext cx="17424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[Szegedy et al.,</a:t>
            </a:r>
            <a:r>
              <a:rPr sz="1400" i="1" spc="-8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2014]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5572" y="4850392"/>
            <a:ext cx="21456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Naive Inception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72445" y="4185044"/>
            <a:ext cx="932180" cy="23019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algn="ctr">
              <a:spcBef>
                <a:spcPts val="715"/>
              </a:spcBef>
            </a:pPr>
            <a:r>
              <a:rPr sz="900" spc="-20" dirty="0">
                <a:solidFill>
                  <a:srgbClr val="44808E"/>
                </a:solidFill>
                <a:latin typeface="Arial"/>
                <a:cs typeface="Arial"/>
              </a:rPr>
              <a:t>Input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9392" y="3584594"/>
            <a:ext cx="932180" cy="250710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159385">
              <a:spcBef>
                <a:spcPts val="515"/>
              </a:spcBef>
            </a:pPr>
            <a:r>
              <a:rPr sz="1200" b="1" spc="-15" dirty="0">
                <a:latin typeface="Arial"/>
                <a:cs typeface="Arial"/>
              </a:rPr>
              <a:t>3x3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pool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73069" y="3584595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latin typeface="Arial"/>
                <a:cs typeface="Arial"/>
              </a:rPr>
              <a:t>5x5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latin typeface="Arial"/>
                <a:cs typeface="Arial"/>
              </a:rPr>
              <a:t>96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6747" y="3584595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latin typeface="Arial"/>
                <a:cs typeface="Arial"/>
              </a:rPr>
              <a:t>3x3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latin typeface="Arial"/>
                <a:cs typeface="Arial"/>
              </a:rPr>
              <a:t>192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0424" y="3584595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1x1</a:t>
            </a:r>
            <a:r>
              <a:rPr sz="1200" b="1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solidFill>
                  <a:srgbClr val="0000FF"/>
                </a:solidFill>
                <a:latin typeface="Arial"/>
                <a:cs typeface="Arial"/>
              </a:rPr>
              <a:t>128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40645" y="2873284"/>
            <a:ext cx="1066800" cy="324485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84785" marR="177165" indent="231775">
              <a:lnSpc>
                <a:spcPts val="1050"/>
              </a:lnSpc>
              <a:spcBef>
                <a:spcPts val="250"/>
              </a:spcBef>
            </a:pPr>
            <a:r>
              <a:rPr sz="900" spc="-35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900" spc="-10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99400" y="3926269"/>
            <a:ext cx="1639570" cy="259079"/>
          </a:xfrm>
          <a:custGeom>
            <a:avLst/>
            <a:gdLst/>
            <a:ahLst/>
            <a:cxnLst/>
            <a:rect l="l" t="t" r="r" b="b"/>
            <a:pathLst>
              <a:path w="1639570" h="259079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4481" y="3885669"/>
            <a:ext cx="109349" cy="81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68673" y="3951744"/>
            <a:ext cx="570230" cy="233679"/>
          </a:xfrm>
          <a:custGeom>
            <a:avLst/>
            <a:gdLst/>
            <a:ahLst/>
            <a:cxnLst/>
            <a:rect l="l" t="t" r="r" b="b"/>
            <a:pathLst>
              <a:path w="570230" h="233679">
                <a:moveTo>
                  <a:pt x="569821" y="233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9144" y="3909468"/>
            <a:ext cx="110977" cy="80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38495" y="3973393"/>
            <a:ext cx="306705" cy="212090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9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17545" y="3914743"/>
            <a:ext cx="108049" cy="94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38495" y="3929493"/>
            <a:ext cx="1364615" cy="255904"/>
          </a:xfrm>
          <a:custGeom>
            <a:avLst/>
            <a:gdLst/>
            <a:ahLst/>
            <a:cxnLst/>
            <a:rect l="l" t="t" r="r" b="b"/>
            <a:pathLst>
              <a:path w="1364614" h="255904">
                <a:moveTo>
                  <a:pt x="0" y="25554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87717" y="3889044"/>
            <a:ext cx="109824" cy="80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84320" y="3226952"/>
            <a:ext cx="1331595" cy="358140"/>
          </a:xfrm>
          <a:custGeom>
            <a:avLst/>
            <a:gdLst/>
            <a:ahLst/>
            <a:cxnLst/>
            <a:rect l="l" t="t" r="r" b="b"/>
            <a:pathLst>
              <a:path w="1331595" h="358139">
                <a:moveTo>
                  <a:pt x="1331122" y="3576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91320" y="3187040"/>
            <a:ext cx="110699" cy="798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52419" y="3280466"/>
            <a:ext cx="287020" cy="304165"/>
          </a:xfrm>
          <a:custGeom>
            <a:avLst/>
            <a:gdLst/>
            <a:ahLst/>
            <a:cxnLst/>
            <a:rect l="l" t="t" r="r" b="b"/>
            <a:pathLst>
              <a:path w="287019" h="304164">
                <a:moveTo>
                  <a:pt x="286699" y="304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83595" y="3208036"/>
            <a:ext cx="101249" cy="1035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62797" y="3251952"/>
            <a:ext cx="611505" cy="332740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0" y="332641"/>
                </a:moveTo>
                <a:lnTo>
                  <a:pt x="61092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49144" y="3201087"/>
            <a:ext cx="110024" cy="88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6473" y="3221497"/>
            <a:ext cx="1676400" cy="363220"/>
          </a:xfrm>
          <a:custGeom>
            <a:avLst/>
            <a:gdLst/>
            <a:ahLst/>
            <a:cxnLst/>
            <a:rect l="l" t="t" r="r" b="b"/>
            <a:pathLst>
              <a:path w="1676400" h="363219">
                <a:moveTo>
                  <a:pt x="0" y="363096"/>
                </a:moveTo>
                <a:lnTo>
                  <a:pt x="167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46270" y="3181220"/>
            <a:ext cx="110199" cy="805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392364" y="1099926"/>
            <a:ext cx="337312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18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1699" y="1956572"/>
            <a:ext cx="976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19949" y="4238084"/>
            <a:ext cx="109283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4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61942" y="1887109"/>
            <a:ext cx="221615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Q3:What is output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size</a:t>
            </a:r>
            <a:r>
              <a:rPr sz="14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after  filter</a:t>
            </a:r>
            <a:r>
              <a:rPr sz="14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concatenation?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2949" y="3247070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65974" y="3260780"/>
            <a:ext cx="8953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28x28x128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388347" y="3247070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07544" y="3247070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461377" y="3260780"/>
            <a:ext cx="201548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231265" algn="l"/>
              </a:tabLst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28x28x19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2	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28x28x96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674342" y="3247070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747372" y="3260780"/>
            <a:ext cx="8953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28x28x256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101</a:t>
            </a:fld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xfrm>
            <a:off x="4283964" y="5947023"/>
            <a:ext cx="576072" cy="32316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308977" y="2574981"/>
            <a:ext cx="31870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28x28x(128+192+96+256)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28x28x672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62106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94334"/>
            <a:ext cx="4147185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GoogLeNet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44350" y="1481236"/>
            <a:ext cx="17424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[Szegedy et al.,</a:t>
            </a:r>
            <a:r>
              <a:rPr sz="1400" i="1" spc="-8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2014]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5572" y="4850392"/>
            <a:ext cx="21456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Naive Inception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72445" y="4185044"/>
            <a:ext cx="932180" cy="23019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algn="ctr">
              <a:spcBef>
                <a:spcPts val="715"/>
              </a:spcBef>
            </a:pPr>
            <a:r>
              <a:rPr sz="900" spc="-20" dirty="0">
                <a:solidFill>
                  <a:srgbClr val="44808E"/>
                </a:solidFill>
                <a:latin typeface="Arial"/>
                <a:cs typeface="Arial"/>
              </a:rPr>
              <a:t>Input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9392" y="3584594"/>
            <a:ext cx="932180" cy="250710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159385">
              <a:spcBef>
                <a:spcPts val="515"/>
              </a:spcBef>
            </a:pPr>
            <a:r>
              <a:rPr sz="1200" b="1" spc="-15" dirty="0">
                <a:latin typeface="Arial"/>
                <a:cs typeface="Arial"/>
              </a:rPr>
              <a:t>3x3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pool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73069" y="3584595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latin typeface="Arial"/>
                <a:cs typeface="Arial"/>
              </a:rPr>
              <a:t>5x5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latin typeface="Arial"/>
                <a:cs typeface="Arial"/>
              </a:rPr>
              <a:t>96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6747" y="3584595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latin typeface="Arial"/>
                <a:cs typeface="Arial"/>
              </a:rPr>
              <a:t>3x3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latin typeface="Arial"/>
                <a:cs typeface="Arial"/>
              </a:rPr>
              <a:t>192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0424" y="3584595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1x1</a:t>
            </a:r>
            <a:r>
              <a:rPr sz="1200" b="1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solidFill>
                  <a:srgbClr val="0000FF"/>
                </a:solidFill>
                <a:latin typeface="Arial"/>
                <a:cs typeface="Arial"/>
              </a:rPr>
              <a:t>128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40645" y="2873284"/>
            <a:ext cx="1066800" cy="324485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84785" marR="177165" indent="231775">
              <a:lnSpc>
                <a:spcPts val="1050"/>
              </a:lnSpc>
              <a:spcBef>
                <a:spcPts val="250"/>
              </a:spcBef>
            </a:pPr>
            <a:r>
              <a:rPr sz="900" spc="-35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900" spc="-10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99400" y="3926269"/>
            <a:ext cx="1639570" cy="259079"/>
          </a:xfrm>
          <a:custGeom>
            <a:avLst/>
            <a:gdLst/>
            <a:ahLst/>
            <a:cxnLst/>
            <a:rect l="l" t="t" r="r" b="b"/>
            <a:pathLst>
              <a:path w="1639570" h="259079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4481" y="3885669"/>
            <a:ext cx="109349" cy="81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68673" y="3951744"/>
            <a:ext cx="570230" cy="233679"/>
          </a:xfrm>
          <a:custGeom>
            <a:avLst/>
            <a:gdLst/>
            <a:ahLst/>
            <a:cxnLst/>
            <a:rect l="l" t="t" r="r" b="b"/>
            <a:pathLst>
              <a:path w="570230" h="233679">
                <a:moveTo>
                  <a:pt x="569821" y="233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9144" y="3909468"/>
            <a:ext cx="110977" cy="80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38495" y="3973393"/>
            <a:ext cx="306705" cy="212090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9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17545" y="3914743"/>
            <a:ext cx="108049" cy="94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38495" y="3929493"/>
            <a:ext cx="1364615" cy="255904"/>
          </a:xfrm>
          <a:custGeom>
            <a:avLst/>
            <a:gdLst/>
            <a:ahLst/>
            <a:cxnLst/>
            <a:rect l="l" t="t" r="r" b="b"/>
            <a:pathLst>
              <a:path w="1364614" h="255904">
                <a:moveTo>
                  <a:pt x="0" y="25554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87717" y="3889044"/>
            <a:ext cx="109824" cy="80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84320" y="3226952"/>
            <a:ext cx="1331595" cy="358140"/>
          </a:xfrm>
          <a:custGeom>
            <a:avLst/>
            <a:gdLst/>
            <a:ahLst/>
            <a:cxnLst/>
            <a:rect l="l" t="t" r="r" b="b"/>
            <a:pathLst>
              <a:path w="1331595" h="358139">
                <a:moveTo>
                  <a:pt x="1331122" y="3576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91320" y="3187040"/>
            <a:ext cx="110699" cy="798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52419" y="3280466"/>
            <a:ext cx="287020" cy="304165"/>
          </a:xfrm>
          <a:custGeom>
            <a:avLst/>
            <a:gdLst/>
            <a:ahLst/>
            <a:cxnLst/>
            <a:rect l="l" t="t" r="r" b="b"/>
            <a:pathLst>
              <a:path w="287019" h="304164">
                <a:moveTo>
                  <a:pt x="286699" y="304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83595" y="3208036"/>
            <a:ext cx="101249" cy="1035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62797" y="3251952"/>
            <a:ext cx="611505" cy="332740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0" y="332641"/>
                </a:moveTo>
                <a:lnTo>
                  <a:pt x="61092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49144" y="3201087"/>
            <a:ext cx="110024" cy="88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6473" y="3221497"/>
            <a:ext cx="1676400" cy="363220"/>
          </a:xfrm>
          <a:custGeom>
            <a:avLst/>
            <a:gdLst/>
            <a:ahLst/>
            <a:cxnLst/>
            <a:rect l="l" t="t" r="r" b="b"/>
            <a:pathLst>
              <a:path w="1676400" h="363219">
                <a:moveTo>
                  <a:pt x="0" y="363096"/>
                </a:moveTo>
                <a:lnTo>
                  <a:pt x="167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46270" y="3181220"/>
            <a:ext cx="110199" cy="805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392364" y="1099926"/>
            <a:ext cx="337312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18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1699" y="1956572"/>
            <a:ext cx="976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19949" y="4238084"/>
            <a:ext cx="109283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4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61942" y="1887109"/>
            <a:ext cx="221615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Q3:What is output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size</a:t>
            </a:r>
            <a:r>
              <a:rPr sz="14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after  filter</a:t>
            </a:r>
            <a:r>
              <a:rPr sz="14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concatenation?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2949" y="3247070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65974" y="3260780"/>
            <a:ext cx="8953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28x28x128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388347" y="3247070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07544" y="3247070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461377" y="3260780"/>
            <a:ext cx="201548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231265" algn="l"/>
              </a:tabLst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28x28x19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2	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28x28x96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674342" y="3247070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747372" y="3260780"/>
            <a:ext cx="8953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28x28x256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102</a:t>
            </a:fld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xfrm>
            <a:off x="4283964" y="5947023"/>
            <a:ext cx="576072" cy="32316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308977" y="2574981"/>
            <a:ext cx="31870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28x28x(128+192+96+256)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28x28x672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72438" y="2271265"/>
            <a:ext cx="3378200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1600" b="1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Ops: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[1x1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128] 28x28x128x1x1x256  [3x3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192] 28x28x192x3x3x256  [5x5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96] 28x28x96x5x5x256  </a:t>
            </a: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Total: 854M</a:t>
            </a:r>
            <a:r>
              <a:rPr sz="1600" b="1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ops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39679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94334"/>
            <a:ext cx="4147185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GoogLeNet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44350" y="1481236"/>
            <a:ext cx="17424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[Szegedy et al.,</a:t>
            </a:r>
            <a:r>
              <a:rPr sz="1400" i="1" spc="-8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2014]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5572" y="4850392"/>
            <a:ext cx="21456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Naive Inception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72445" y="4185044"/>
            <a:ext cx="932180" cy="23019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algn="ctr">
              <a:spcBef>
                <a:spcPts val="715"/>
              </a:spcBef>
            </a:pPr>
            <a:r>
              <a:rPr sz="900" spc="-20" dirty="0">
                <a:solidFill>
                  <a:srgbClr val="44808E"/>
                </a:solidFill>
                <a:latin typeface="Arial"/>
                <a:cs typeface="Arial"/>
              </a:rPr>
              <a:t>Input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9392" y="3584594"/>
            <a:ext cx="932180" cy="250710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159385">
              <a:spcBef>
                <a:spcPts val="515"/>
              </a:spcBef>
            </a:pPr>
            <a:r>
              <a:rPr sz="1200" b="1" spc="-15" dirty="0">
                <a:latin typeface="Arial"/>
                <a:cs typeface="Arial"/>
              </a:rPr>
              <a:t>3x3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pool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73069" y="3584595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latin typeface="Arial"/>
                <a:cs typeface="Arial"/>
              </a:rPr>
              <a:t>5x5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latin typeface="Arial"/>
                <a:cs typeface="Arial"/>
              </a:rPr>
              <a:t>96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6747" y="3584595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latin typeface="Arial"/>
                <a:cs typeface="Arial"/>
              </a:rPr>
              <a:t>3x3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latin typeface="Arial"/>
                <a:cs typeface="Arial"/>
              </a:rPr>
              <a:t>192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0424" y="3584595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1x1</a:t>
            </a:r>
            <a:r>
              <a:rPr sz="1200" b="1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solidFill>
                  <a:srgbClr val="0000FF"/>
                </a:solidFill>
                <a:latin typeface="Arial"/>
                <a:cs typeface="Arial"/>
              </a:rPr>
              <a:t>128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40645" y="2873284"/>
            <a:ext cx="1066800" cy="324485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84785" marR="177165" indent="231775">
              <a:lnSpc>
                <a:spcPts val="1050"/>
              </a:lnSpc>
              <a:spcBef>
                <a:spcPts val="250"/>
              </a:spcBef>
            </a:pPr>
            <a:r>
              <a:rPr sz="900" spc="-35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900" spc="-10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99400" y="3926269"/>
            <a:ext cx="1639570" cy="259079"/>
          </a:xfrm>
          <a:custGeom>
            <a:avLst/>
            <a:gdLst/>
            <a:ahLst/>
            <a:cxnLst/>
            <a:rect l="l" t="t" r="r" b="b"/>
            <a:pathLst>
              <a:path w="1639570" h="259079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4481" y="3885669"/>
            <a:ext cx="109349" cy="81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68673" y="3951744"/>
            <a:ext cx="570230" cy="233679"/>
          </a:xfrm>
          <a:custGeom>
            <a:avLst/>
            <a:gdLst/>
            <a:ahLst/>
            <a:cxnLst/>
            <a:rect l="l" t="t" r="r" b="b"/>
            <a:pathLst>
              <a:path w="570230" h="233679">
                <a:moveTo>
                  <a:pt x="569821" y="233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9144" y="3909468"/>
            <a:ext cx="110977" cy="80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38495" y="3973393"/>
            <a:ext cx="306705" cy="212090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9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17545" y="3914743"/>
            <a:ext cx="108049" cy="94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38495" y="3929493"/>
            <a:ext cx="1364615" cy="255904"/>
          </a:xfrm>
          <a:custGeom>
            <a:avLst/>
            <a:gdLst/>
            <a:ahLst/>
            <a:cxnLst/>
            <a:rect l="l" t="t" r="r" b="b"/>
            <a:pathLst>
              <a:path w="1364614" h="255904">
                <a:moveTo>
                  <a:pt x="0" y="25554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87717" y="3889044"/>
            <a:ext cx="109824" cy="80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84320" y="3226952"/>
            <a:ext cx="1331595" cy="358140"/>
          </a:xfrm>
          <a:custGeom>
            <a:avLst/>
            <a:gdLst/>
            <a:ahLst/>
            <a:cxnLst/>
            <a:rect l="l" t="t" r="r" b="b"/>
            <a:pathLst>
              <a:path w="1331595" h="358139">
                <a:moveTo>
                  <a:pt x="1331122" y="3576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91320" y="3187040"/>
            <a:ext cx="110699" cy="798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52419" y="3280466"/>
            <a:ext cx="287020" cy="304165"/>
          </a:xfrm>
          <a:custGeom>
            <a:avLst/>
            <a:gdLst/>
            <a:ahLst/>
            <a:cxnLst/>
            <a:rect l="l" t="t" r="r" b="b"/>
            <a:pathLst>
              <a:path w="287019" h="304164">
                <a:moveTo>
                  <a:pt x="286699" y="304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83595" y="3208036"/>
            <a:ext cx="101249" cy="1035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62797" y="3251952"/>
            <a:ext cx="611505" cy="332740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0" y="332641"/>
                </a:moveTo>
                <a:lnTo>
                  <a:pt x="61092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49144" y="3201087"/>
            <a:ext cx="110024" cy="88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6473" y="3221497"/>
            <a:ext cx="1676400" cy="363220"/>
          </a:xfrm>
          <a:custGeom>
            <a:avLst/>
            <a:gdLst/>
            <a:ahLst/>
            <a:cxnLst/>
            <a:rect l="l" t="t" r="r" b="b"/>
            <a:pathLst>
              <a:path w="1676400" h="363219">
                <a:moveTo>
                  <a:pt x="0" y="363096"/>
                </a:moveTo>
                <a:lnTo>
                  <a:pt x="167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46270" y="3181220"/>
            <a:ext cx="110199" cy="805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392364" y="1099926"/>
            <a:ext cx="337312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18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1699" y="1956572"/>
            <a:ext cx="976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19949" y="4238084"/>
            <a:ext cx="109283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4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61942" y="1887109"/>
            <a:ext cx="221615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Q3:What is output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size</a:t>
            </a:r>
            <a:r>
              <a:rPr sz="14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after  filter</a:t>
            </a:r>
            <a:r>
              <a:rPr sz="14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concatenation?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2949" y="3247070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65974" y="3260780"/>
            <a:ext cx="8953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28x28x128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388347" y="3247070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07544" y="3247070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461377" y="3260780"/>
            <a:ext cx="201548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231265" algn="l"/>
              </a:tabLst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28x28x19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2	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28x28x96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674342" y="3247070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747372" y="3260780"/>
            <a:ext cx="8953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28x28x256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103</a:t>
            </a:fld>
            <a:endParaRPr/>
          </a:p>
        </p:txBody>
      </p:sp>
      <p:sp>
        <p:nvSpPr>
          <p:cNvPr id="44" name="object 44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308977" y="2574981"/>
            <a:ext cx="31870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28x28x(128+192+96+256)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28x28x672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72438" y="2271265"/>
            <a:ext cx="3378200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1600" b="1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Ops: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[1x1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128] 28x28x128x1x1x256  [3x3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192] 28x28x192x3x3x256  [5x5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96] 28x28x96x5x5x256  </a:t>
            </a: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Total: 854M</a:t>
            </a:r>
            <a:r>
              <a:rPr sz="1600" b="1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ops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372439" y="3757162"/>
            <a:ext cx="22485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Very expensive</a:t>
            </a:r>
            <a:r>
              <a:rPr sz="16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compute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372439" y="4252461"/>
            <a:ext cx="3378835" cy="10121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Pooling layer also preserves feature  depth, which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means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total depth after 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concatenation can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only grow at</a:t>
            </a:r>
            <a:r>
              <a:rPr sz="16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every  layer!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04898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94334"/>
            <a:ext cx="4147185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GoogLeNet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44350" y="1481236"/>
            <a:ext cx="17424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[Szegedy et al.,</a:t>
            </a:r>
            <a:r>
              <a:rPr sz="1400" i="1" spc="-8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2014]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5572" y="4850392"/>
            <a:ext cx="21456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Naive Inception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72445" y="4185044"/>
            <a:ext cx="932180" cy="23019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algn="ctr">
              <a:spcBef>
                <a:spcPts val="715"/>
              </a:spcBef>
            </a:pPr>
            <a:r>
              <a:rPr sz="900" spc="-20" dirty="0">
                <a:solidFill>
                  <a:srgbClr val="44808E"/>
                </a:solidFill>
                <a:latin typeface="Arial"/>
                <a:cs typeface="Arial"/>
              </a:rPr>
              <a:t>Input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9392" y="3584594"/>
            <a:ext cx="932180" cy="250710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159385">
              <a:spcBef>
                <a:spcPts val="515"/>
              </a:spcBef>
            </a:pPr>
            <a:r>
              <a:rPr sz="1200" b="1" spc="-15" dirty="0">
                <a:latin typeface="Arial"/>
                <a:cs typeface="Arial"/>
              </a:rPr>
              <a:t>3x3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pool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73069" y="3584595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latin typeface="Arial"/>
                <a:cs typeface="Arial"/>
              </a:rPr>
              <a:t>5x5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latin typeface="Arial"/>
                <a:cs typeface="Arial"/>
              </a:rPr>
              <a:t>96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6747" y="3584595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latin typeface="Arial"/>
                <a:cs typeface="Arial"/>
              </a:rPr>
              <a:t>3x3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latin typeface="Arial"/>
                <a:cs typeface="Arial"/>
              </a:rPr>
              <a:t>192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0424" y="3584595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1x1</a:t>
            </a:r>
            <a:r>
              <a:rPr sz="1200" b="1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solidFill>
                  <a:srgbClr val="0000FF"/>
                </a:solidFill>
                <a:latin typeface="Arial"/>
                <a:cs typeface="Arial"/>
              </a:rPr>
              <a:t>128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40645" y="2873284"/>
            <a:ext cx="1066800" cy="324485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84785" marR="177165" indent="231775">
              <a:lnSpc>
                <a:spcPts val="1050"/>
              </a:lnSpc>
              <a:spcBef>
                <a:spcPts val="250"/>
              </a:spcBef>
            </a:pPr>
            <a:r>
              <a:rPr sz="900" spc="-35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900" spc="-10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99400" y="3926269"/>
            <a:ext cx="1639570" cy="259079"/>
          </a:xfrm>
          <a:custGeom>
            <a:avLst/>
            <a:gdLst/>
            <a:ahLst/>
            <a:cxnLst/>
            <a:rect l="l" t="t" r="r" b="b"/>
            <a:pathLst>
              <a:path w="1639570" h="259079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4481" y="3885669"/>
            <a:ext cx="109349" cy="81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68673" y="3951744"/>
            <a:ext cx="570230" cy="233679"/>
          </a:xfrm>
          <a:custGeom>
            <a:avLst/>
            <a:gdLst/>
            <a:ahLst/>
            <a:cxnLst/>
            <a:rect l="l" t="t" r="r" b="b"/>
            <a:pathLst>
              <a:path w="570230" h="233679">
                <a:moveTo>
                  <a:pt x="569821" y="233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9144" y="3909468"/>
            <a:ext cx="110977" cy="80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38495" y="3973393"/>
            <a:ext cx="306705" cy="212090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9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17545" y="3914743"/>
            <a:ext cx="108049" cy="94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38495" y="3929493"/>
            <a:ext cx="1364615" cy="255904"/>
          </a:xfrm>
          <a:custGeom>
            <a:avLst/>
            <a:gdLst/>
            <a:ahLst/>
            <a:cxnLst/>
            <a:rect l="l" t="t" r="r" b="b"/>
            <a:pathLst>
              <a:path w="1364614" h="255904">
                <a:moveTo>
                  <a:pt x="0" y="25554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87717" y="3889044"/>
            <a:ext cx="109824" cy="80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84320" y="3226952"/>
            <a:ext cx="1331595" cy="358140"/>
          </a:xfrm>
          <a:custGeom>
            <a:avLst/>
            <a:gdLst/>
            <a:ahLst/>
            <a:cxnLst/>
            <a:rect l="l" t="t" r="r" b="b"/>
            <a:pathLst>
              <a:path w="1331595" h="358139">
                <a:moveTo>
                  <a:pt x="1331122" y="3576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91320" y="3187040"/>
            <a:ext cx="110699" cy="798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52419" y="3280466"/>
            <a:ext cx="287020" cy="304165"/>
          </a:xfrm>
          <a:custGeom>
            <a:avLst/>
            <a:gdLst/>
            <a:ahLst/>
            <a:cxnLst/>
            <a:rect l="l" t="t" r="r" b="b"/>
            <a:pathLst>
              <a:path w="287019" h="304164">
                <a:moveTo>
                  <a:pt x="286699" y="304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83595" y="3208036"/>
            <a:ext cx="101249" cy="1035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62797" y="3251952"/>
            <a:ext cx="611505" cy="332740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0" y="332641"/>
                </a:moveTo>
                <a:lnTo>
                  <a:pt x="61092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49144" y="3201087"/>
            <a:ext cx="110024" cy="88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6473" y="3221497"/>
            <a:ext cx="1676400" cy="363220"/>
          </a:xfrm>
          <a:custGeom>
            <a:avLst/>
            <a:gdLst/>
            <a:ahLst/>
            <a:cxnLst/>
            <a:rect l="l" t="t" r="r" b="b"/>
            <a:pathLst>
              <a:path w="1676400" h="363219">
                <a:moveTo>
                  <a:pt x="0" y="363096"/>
                </a:moveTo>
                <a:lnTo>
                  <a:pt x="167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46270" y="3181220"/>
            <a:ext cx="110199" cy="805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392364" y="1099926"/>
            <a:ext cx="337312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18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1699" y="1956572"/>
            <a:ext cx="976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19949" y="4238084"/>
            <a:ext cx="109283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4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61942" y="1887109"/>
            <a:ext cx="221615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Q3:What is output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size</a:t>
            </a:r>
            <a:r>
              <a:rPr sz="14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after  filter</a:t>
            </a:r>
            <a:r>
              <a:rPr sz="14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concatenation?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2949" y="3247070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65974" y="3260780"/>
            <a:ext cx="8953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28x28x128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388347" y="3247070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07544" y="3247070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461377" y="3260780"/>
            <a:ext cx="201548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231265" algn="l"/>
              </a:tabLst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28x28x19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2	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28x28x96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674342" y="3247070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747372" y="3260780"/>
            <a:ext cx="8953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28x28x256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104</a:t>
            </a:fld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xfrm>
            <a:off x="4283964" y="5947023"/>
            <a:ext cx="576072" cy="32316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766176" y="2574981"/>
            <a:ext cx="27133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28x28x(128+192+96+256)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400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Arial"/>
                <a:cs typeface="Arial"/>
              </a:rPr>
              <a:t>529k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92364" y="2547722"/>
            <a:ext cx="3284854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Solution: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“bottleneck”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r>
              <a:rPr sz="18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that  use 1x1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convolutions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to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reduce 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feature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depth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84429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94334"/>
            <a:ext cx="4725035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Reminder: 1x1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dirty="0">
                <a:solidFill>
                  <a:srgbClr val="000000"/>
                </a:solidFill>
              </a:rPr>
              <a:t>convolutions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518924" y="2655616"/>
            <a:ext cx="987425" cy="2004060"/>
          </a:xfrm>
          <a:custGeom>
            <a:avLst/>
            <a:gdLst/>
            <a:ahLst/>
            <a:cxnLst/>
            <a:rect l="l" t="t" r="r" b="b"/>
            <a:pathLst>
              <a:path w="987425" h="2004060">
                <a:moveTo>
                  <a:pt x="0" y="0"/>
                </a:moveTo>
                <a:lnTo>
                  <a:pt x="987353" y="0"/>
                </a:lnTo>
                <a:lnTo>
                  <a:pt x="987353" y="2004051"/>
                </a:lnTo>
                <a:lnTo>
                  <a:pt x="0" y="2004051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6278" y="1956973"/>
            <a:ext cx="699135" cy="2703195"/>
          </a:xfrm>
          <a:custGeom>
            <a:avLst/>
            <a:gdLst/>
            <a:ahLst/>
            <a:cxnLst/>
            <a:rect l="l" t="t" r="r" b="b"/>
            <a:pathLst>
              <a:path w="699135" h="2703195">
                <a:moveTo>
                  <a:pt x="0" y="2702694"/>
                </a:moveTo>
                <a:lnTo>
                  <a:pt x="0" y="698643"/>
                </a:lnTo>
                <a:lnTo>
                  <a:pt x="698643" y="0"/>
                </a:lnTo>
                <a:lnTo>
                  <a:pt x="698643" y="2004046"/>
                </a:lnTo>
                <a:lnTo>
                  <a:pt x="0" y="2702694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923" y="1956973"/>
            <a:ext cx="1686560" cy="699135"/>
          </a:xfrm>
          <a:custGeom>
            <a:avLst/>
            <a:gdLst/>
            <a:ahLst/>
            <a:cxnLst/>
            <a:rect l="l" t="t" r="r" b="b"/>
            <a:pathLst>
              <a:path w="1686560" h="699135">
                <a:moveTo>
                  <a:pt x="987353" y="698643"/>
                </a:moveTo>
                <a:lnTo>
                  <a:pt x="0" y="698643"/>
                </a:lnTo>
                <a:lnTo>
                  <a:pt x="698643" y="0"/>
                </a:lnTo>
                <a:lnTo>
                  <a:pt x="1685996" y="0"/>
                </a:lnTo>
                <a:lnTo>
                  <a:pt x="987353" y="698643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923" y="1956973"/>
            <a:ext cx="1686560" cy="2703195"/>
          </a:xfrm>
          <a:custGeom>
            <a:avLst/>
            <a:gdLst/>
            <a:ahLst/>
            <a:cxnLst/>
            <a:rect l="l" t="t" r="r" b="b"/>
            <a:pathLst>
              <a:path w="1686560" h="2703195">
                <a:moveTo>
                  <a:pt x="0" y="698643"/>
                </a:moveTo>
                <a:lnTo>
                  <a:pt x="698643" y="0"/>
                </a:lnTo>
                <a:lnTo>
                  <a:pt x="1685996" y="0"/>
                </a:lnTo>
                <a:lnTo>
                  <a:pt x="1685996" y="2004045"/>
                </a:lnTo>
                <a:lnTo>
                  <a:pt x="987353" y="2702694"/>
                </a:lnTo>
                <a:lnTo>
                  <a:pt x="0" y="2702694"/>
                </a:lnTo>
                <a:lnTo>
                  <a:pt x="0" y="69864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8923" y="1956973"/>
            <a:ext cx="1686560" cy="699135"/>
          </a:xfrm>
          <a:custGeom>
            <a:avLst/>
            <a:gdLst/>
            <a:ahLst/>
            <a:cxnLst/>
            <a:rect l="l" t="t" r="r" b="b"/>
            <a:pathLst>
              <a:path w="1686560" h="699135">
                <a:moveTo>
                  <a:pt x="0" y="698643"/>
                </a:moveTo>
                <a:lnTo>
                  <a:pt x="987353" y="698643"/>
                </a:lnTo>
                <a:lnTo>
                  <a:pt x="168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06276" y="2655616"/>
            <a:ext cx="0" cy="2004060"/>
          </a:xfrm>
          <a:custGeom>
            <a:avLst/>
            <a:gdLst/>
            <a:ahLst/>
            <a:cxnLst/>
            <a:rect l="l" t="t" r="r" b="b"/>
            <a:pathLst>
              <a:path h="2004060">
                <a:moveTo>
                  <a:pt x="0" y="0"/>
                </a:moveTo>
                <a:lnTo>
                  <a:pt x="0" y="200405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6199" y="468757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64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80019" y="429845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56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83250" y="286254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56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82018" y="3335620"/>
            <a:ext cx="1499870" cy="0"/>
          </a:xfrm>
          <a:custGeom>
            <a:avLst/>
            <a:gdLst/>
            <a:ahLst/>
            <a:cxnLst/>
            <a:rect l="l" t="t" r="r" b="b"/>
            <a:pathLst>
              <a:path w="1499870">
                <a:moveTo>
                  <a:pt x="0" y="0"/>
                </a:moveTo>
                <a:lnTo>
                  <a:pt x="1499546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81566" y="331988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81566" y="331988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508742" y="2633952"/>
            <a:ext cx="135763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1x1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CONV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with 32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filters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90688" y="2528530"/>
            <a:ext cx="577850" cy="2131695"/>
          </a:xfrm>
          <a:custGeom>
            <a:avLst/>
            <a:gdLst/>
            <a:ahLst/>
            <a:cxnLst/>
            <a:rect l="l" t="t" r="r" b="b"/>
            <a:pathLst>
              <a:path w="577850" h="2131695">
                <a:moveTo>
                  <a:pt x="0" y="0"/>
                </a:moveTo>
                <a:lnTo>
                  <a:pt x="577748" y="0"/>
                </a:lnTo>
                <a:lnTo>
                  <a:pt x="577748" y="2131138"/>
                </a:lnTo>
                <a:lnTo>
                  <a:pt x="0" y="2131138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68438" y="1956973"/>
            <a:ext cx="572135" cy="2703195"/>
          </a:xfrm>
          <a:custGeom>
            <a:avLst/>
            <a:gdLst/>
            <a:ahLst/>
            <a:cxnLst/>
            <a:rect l="l" t="t" r="r" b="b"/>
            <a:pathLst>
              <a:path w="572134" h="2703195">
                <a:moveTo>
                  <a:pt x="0" y="2702694"/>
                </a:moveTo>
                <a:lnTo>
                  <a:pt x="0" y="571556"/>
                </a:lnTo>
                <a:lnTo>
                  <a:pt x="571548" y="0"/>
                </a:lnTo>
                <a:lnTo>
                  <a:pt x="571548" y="2131145"/>
                </a:lnTo>
                <a:lnTo>
                  <a:pt x="0" y="2702694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90688" y="1956973"/>
            <a:ext cx="1149350" cy="572135"/>
          </a:xfrm>
          <a:custGeom>
            <a:avLst/>
            <a:gdLst/>
            <a:ahLst/>
            <a:cxnLst/>
            <a:rect l="l" t="t" r="r" b="b"/>
            <a:pathLst>
              <a:path w="1149350" h="572135">
                <a:moveTo>
                  <a:pt x="577748" y="571556"/>
                </a:moveTo>
                <a:lnTo>
                  <a:pt x="0" y="571556"/>
                </a:lnTo>
                <a:lnTo>
                  <a:pt x="571548" y="0"/>
                </a:lnTo>
                <a:lnTo>
                  <a:pt x="1149297" y="0"/>
                </a:lnTo>
                <a:lnTo>
                  <a:pt x="577748" y="571556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90688" y="1956973"/>
            <a:ext cx="1149350" cy="2703195"/>
          </a:xfrm>
          <a:custGeom>
            <a:avLst/>
            <a:gdLst/>
            <a:ahLst/>
            <a:cxnLst/>
            <a:rect l="l" t="t" r="r" b="b"/>
            <a:pathLst>
              <a:path w="1149350" h="2703195">
                <a:moveTo>
                  <a:pt x="0" y="571556"/>
                </a:moveTo>
                <a:lnTo>
                  <a:pt x="571548" y="0"/>
                </a:lnTo>
                <a:lnTo>
                  <a:pt x="1149297" y="0"/>
                </a:lnTo>
                <a:lnTo>
                  <a:pt x="1149297" y="2131145"/>
                </a:lnTo>
                <a:lnTo>
                  <a:pt x="577748" y="2702694"/>
                </a:lnTo>
                <a:lnTo>
                  <a:pt x="0" y="2702694"/>
                </a:lnTo>
                <a:lnTo>
                  <a:pt x="0" y="57155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90688" y="1956973"/>
            <a:ext cx="1149350" cy="572135"/>
          </a:xfrm>
          <a:custGeom>
            <a:avLst/>
            <a:gdLst/>
            <a:ahLst/>
            <a:cxnLst/>
            <a:rect l="l" t="t" r="r" b="b"/>
            <a:pathLst>
              <a:path w="1149350" h="572135">
                <a:moveTo>
                  <a:pt x="0" y="571556"/>
                </a:moveTo>
                <a:lnTo>
                  <a:pt x="577748" y="571556"/>
                </a:lnTo>
                <a:lnTo>
                  <a:pt x="11492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68437" y="2528530"/>
            <a:ext cx="0" cy="2131695"/>
          </a:xfrm>
          <a:custGeom>
            <a:avLst/>
            <a:gdLst/>
            <a:ahLst/>
            <a:cxnLst/>
            <a:rect l="l" t="t" r="r" b="b"/>
            <a:pathLst>
              <a:path h="2131695">
                <a:moveTo>
                  <a:pt x="0" y="0"/>
                </a:moveTo>
                <a:lnTo>
                  <a:pt x="0" y="213113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785918" y="468757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105</a:t>
            </a:fld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4283964" y="5947023"/>
            <a:ext cx="576072" cy="32316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743541" y="437465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56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19616" y="3041534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56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05845" y="3416953"/>
            <a:ext cx="2425700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(each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filter has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size 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1x1x64, and performs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a 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64-dimensional dot  product)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005943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94334"/>
            <a:ext cx="4725035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Reminder: 1x1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dirty="0">
                <a:solidFill>
                  <a:srgbClr val="000000"/>
                </a:solidFill>
              </a:rPr>
              <a:t>convolutions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518924" y="2655616"/>
            <a:ext cx="987425" cy="2004060"/>
          </a:xfrm>
          <a:custGeom>
            <a:avLst/>
            <a:gdLst/>
            <a:ahLst/>
            <a:cxnLst/>
            <a:rect l="l" t="t" r="r" b="b"/>
            <a:pathLst>
              <a:path w="987425" h="2004060">
                <a:moveTo>
                  <a:pt x="0" y="0"/>
                </a:moveTo>
                <a:lnTo>
                  <a:pt x="987353" y="0"/>
                </a:lnTo>
                <a:lnTo>
                  <a:pt x="987353" y="2004051"/>
                </a:lnTo>
                <a:lnTo>
                  <a:pt x="0" y="2004051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6278" y="1956973"/>
            <a:ext cx="699135" cy="2703195"/>
          </a:xfrm>
          <a:custGeom>
            <a:avLst/>
            <a:gdLst/>
            <a:ahLst/>
            <a:cxnLst/>
            <a:rect l="l" t="t" r="r" b="b"/>
            <a:pathLst>
              <a:path w="699135" h="2703195">
                <a:moveTo>
                  <a:pt x="0" y="2702694"/>
                </a:moveTo>
                <a:lnTo>
                  <a:pt x="0" y="698643"/>
                </a:lnTo>
                <a:lnTo>
                  <a:pt x="698643" y="0"/>
                </a:lnTo>
                <a:lnTo>
                  <a:pt x="698643" y="2004046"/>
                </a:lnTo>
                <a:lnTo>
                  <a:pt x="0" y="2702694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923" y="1956973"/>
            <a:ext cx="1686560" cy="699135"/>
          </a:xfrm>
          <a:custGeom>
            <a:avLst/>
            <a:gdLst/>
            <a:ahLst/>
            <a:cxnLst/>
            <a:rect l="l" t="t" r="r" b="b"/>
            <a:pathLst>
              <a:path w="1686560" h="699135">
                <a:moveTo>
                  <a:pt x="987353" y="698643"/>
                </a:moveTo>
                <a:lnTo>
                  <a:pt x="0" y="698643"/>
                </a:lnTo>
                <a:lnTo>
                  <a:pt x="698643" y="0"/>
                </a:lnTo>
                <a:lnTo>
                  <a:pt x="1685996" y="0"/>
                </a:lnTo>
                <a:lnTo>
                  <a:pt x="987353" y="698643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923" y="1956973"/>
            <a:ext cx="1686560" cy="2703195"/>
          </a:xfrm>
          <a:custGeom>
            <a:avLst/>
            <a:gdLst/>
            <a:ahLst/>
            <a:cxnLst/>
            <a:rect l="l" t="t" r="r" b="b"/>
            <a:pathLst>
              <a:path w="1686560" h="2703195">
                <a:moveTo>
                  <a:pt x="0" y="698643"/>
                </a:moveTo>
                <a:lnTo>
                  <a:pt x="698643" y="0"/>
                </a:lnTo>
                <a:lnTo>
                  <a:pt x="1685996" y="0"/>
                </a:lnTo>
                <a:lnTo>
                  <a:pt x="1685996" y="2004045"/>
                </a:lnTo>
                <a:lnTo>
                  <a:pt x="987353" y="2702694"/>
                </a:lnTo>
                <a:lnTo>
                  <a:pt x="0" y="2702694"/>
                </a:lnTo>
                <a:lnTo>
                  <a:pt x="0" y="69864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8923" y="1956973"/>
            <a:ext cx="1686560" cy="699135"/>
          </a:xfrm>
          <a:custGeom>
            <a:avLst/>
            <a:gdLst/>
            <a:ahLst/>
            <a:cxnLst/>
            <a:rect l="l" t="t" r="r" b="b"/>
            <a:pathLst>
              <a:path w="1686560" h="699135">
                <a:moveTo>
                  <a:pt x="0" y="698643"/>
                </a:moveTo>
                <a:lnTo>
                  <a:pt x="987353" y="698643"/>
                </a:lnTo>
                <a:lnTo>
                  <a:pt x="168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06276" y="2655616"/>
            <a:ext cx="0" cy="2004060"/>
          </a:xfrm>
          <a:custGeom>
            <a:avLst/>
            <a:gdLst/>
            <a:ahLst/>
            <a:cxnLst/>
            <a:rect l="l" t="t" r="r" b="b"/>
            <a:pathLst>
              <a:path h="2004060">
                <a:moveTo>
                  <a:pt x="0" y="0"/>
                </a:moveTo>
                <a:lnTo>
                  <a:pt x="0" y="200405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6199" y="468757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64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80019" y="429845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56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83250" y="286254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56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82018" y="3335620"/>
            <a:ext cx="1499870" cy="0"/>
          </a:xfrm>
          <a:custGeom>
            <a:avLst/>
            <a:gdLst/>
            <a:ahLst/>
            <a:cxnLst/>
            <a:rect l="l" t="t" r="r" b="b"/>
            <a:pathLst>
              <a:path w="1499870">
                <a:moveTo>
                  <a:pt x="0" y="0"/>
                </a:moveTo>
                <a:lnTo>
                  <a:pt x="1499546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81566" y="331988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81566" y="331988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508742" y="2633952"/>
            <a:ext cx="135763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1x1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CONV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with 32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filters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90688" y="2528530"/>
            <a:ext cx="577850" cy="2131695"/>
          </a:xfrm>
          <a:custGeom>
            <a:avLst/>
            <a:gdLst/>
            <a:ahLst/>
            <a:cxnLst/>
            <a:rect l="l" t="t" r="r" b="b"/>
            <a:pathLst>
              <a:path w="577850" h="2131695">
                <a:moveTo>
                  <a:pt x="0" y="0"/>
                </a:moveTo>
                <a:lnTo>
                  <a:pt x="577748" y="0"/>
                </a:lnTo>
                <a:lnTo>
                  <a:pt x="577748" y="2131138"/>
                </a:lnTo>
                <a:lnTo>
                  <a:pt x="0" y="2131138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68438" y="1956973"/>
            <a:ext cx="572135" cy="2703195"/>
          </a:xfrm>
          <a:custGeom>
            <a:avLst/>
            <a:gdLst/>
            <a:ahLst/>
            <a:cxnLst/>
            <a:rect l="l" t="t" r="r" b="b"/>
            <a:pathLst>
              <a:path w="572134" h="2703195">
                <a:moveTo>
                  <a:pt x="0" y="2702694"/>
                </a:moveTo>
                <a:lnTo>
                  <a:pt x="0" y="571556"/>
                </a:lnTo>
                <a:lnTo>
                  <a:pt x="571548" y="0"/>
                </a:lnTo>
                <a:lnTo>
                  <a:pt x="571548" y="2131145"/>
                </a:lnTo>
                <a:lnTo>
                  <a:pt x="0" y="2702694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90688" y="1956973"/>
            <a:ext cx="1149350" cy="572135"/>
          </a:xfrm>
          <a:custGeom>
            <a:avLst/>
            <a:gdLst/>
            <a:ahLst/>
            <a:cxnLst/>
            <a:rect l="l" t="t" r="r" b="b"/>
            <a:pathLst>
              <a:path w="1149350" h="572135">
                <a:moveTo>
                  <a:pt x="577748" y="571556"/>
                </a:moveTo>
                <a:lnTo>
                  <a:pt x="0" y="571556"/>
                </a:lnTo>
                <a:lnTo>
                  <a:pt x="571548" y="0"/>
                </a:lnTo>
                <a:lnTo>
                  <a:pt x="1149297" y="0"/>
                </a:lnTo>
                <a:lnTo>
                  <a:pt x="577748" y="571556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90688" y="1956973"/>
            <a:ext cx="1149350" cy="2703195"/>
          </a:xfrm>
          <a:custGeom>
            <a:avLst/>
            <a:gdLst/>
            <a:ahLst/>
            <a:cxnLst/>
            <a:rect l="l" t="t" r="r" b="b"/>
            <a:pathLst>
              <a:path w="1149350" h="2703195">
                <a:moveTo>
                  <a:pt x="0" y="571556"/>
                </a:moveTo>
                <a:lnTo>
                  <a:pt x="571548" y="0"/>
                </a:lnTo>
                <a:lnTo>
                  <a:pt x="1149297" y="0"/>
                </a:lnTo>
                <a:lnTo>
                  <a:pt x="1149297" y="2131145"/>
                </a:lnTo>
                <a:lnTo>
                  <a:pt x="577748" y="2702694"/>
                </a:lnTo>
                <a:lnTo>
                  <a:pt x="0" y="2702694"/>
                </a:lnTo>
                <a:lnTo>
                  <a:pt x="0" y="57155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90688" y="1956973"/>
            <a:ext cx="1149350" cy="572135"/>
          </a:xfrm>
          <a:custGeom>
            <a:avLst/>
            <a:gdLst/>
            <a:ahLst/>
            <a:cxnLst/>
            <a:rect l="l" t="t" r="r" b="b"/>
            <a:pathLst>
              <a:path w="1149350" h="572135">
                <a:moveTo>
                  <a:pt x="0" y="571556"/>
                </a:moveTo>
                <a:lnTo>
                  <a:pt x="577748" y="571556"/>
                </a:lnTo>
                <a:lnTo>
                  <a:pt x="11492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68437" y="2528530"/>
            <a:ext cx="0" cy="2131695"/>
          </a:xfrm>
          <a:custGeom>
            <a:avLst/>
            <a:gdLst/>
            <a:ahLst/>
            <a:cxnLst/>
            <a:rect l="l" t="t" r="r" b="b"/>
            <a:pathLst>
              <a:path h="2131695">
                <a:moveTo>
                  <a:pt x="0" y="0"/>
                </a:moveTo>
                <a:lnTo>
                  <a:pt x="0" y="213113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785918" y="468757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106</a:t>
            </a:fld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xfrm>
            <a:off x="4283964" y="5947023"/>
            <a:ext cx="576072" cy="32316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743541" y="437465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56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19616" y="3041534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56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48142" y="3530224"/>
            <a:ext cx="282003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preserves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spatial 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dimensions,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reduces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depth!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48142" y="4358897"/>
            <a:ext cx="269303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Projects depth to lower  dimension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(combination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of  feature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maps)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12082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26978" y="4501530"/>
            <a:ext cx="38614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Inception </a:t>
            </a:r>
            <a:r>
              <a:rPr sz="1600" dirty="0">
                <a:latin typeface="Arial"/>
                <a:cs typeface="Arial"/>
              </a:rPr>
              <a:t>module </a:t>
            </a:r>
            <a:r>
              <a:rPr sz="1600" spc="-5" dirty="0">
                <a:latin typeface="Arial"/>
                <a:cs typeface="Arial"/>
              </a:rPr>
              <a:t>with dimension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reduction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67646" y="3575445"/>
            <a:ext cx="932180" cy="23019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marL="104775">
              <a:spcBef>
                <a:spcPts val="715"/>
              </a:spcBef>
            </a:pPr>
            <a:r>
              <a:rPr sz="900" spc="-30" dirty="0">
                <a:solidFill>
                  <a:srgbClr val="44808E"/>
                </a:solidFill>
                <a:latin typeface="Arial"/>
                <a:cs typeface="Arial"/>
              </a:rPr>
              <a:t>Previous</a:t>
            </a:r>
            <a:r>
              <a:rPr sz="900" spc="-20" dirty="0">
                <a:solidFill>
                  <a:srgbClr val="44808E"/>
                </a:solidFill>
                <a:latin typeface="Arial"/>
                <a:cs typeface="Arial"/>
              </a:rPr>
              <a:t> </a:t>
            </a:r>
            <a:r>
              <a:rPr sz="900" spc="-35" dirty="0">
                <a:solidFill>
                  <a:srgbClr val="44808E"/>
                </a:solidFill>
                <a:latin typeface="Arial"/>
                <a:cs typeface="Arial"/>
              </a:rPr>
              <a:t>Layer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4593" y="2974996"/>
            <a:ext cx="932180" cy="324485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285750" marR="246379" indent="-31750">
              <a:lnSpc>
                <a:spcPts val="1050"/>
              </a:lnSpc>
              <a:spcBef>
                <a:spcPts val="250"/>
              </a:spcBef>
            </a:pPr>
            <a:r>
              <a:rPr sz="900" spc="-10" dirty="0">
                <a:solidFill>
                  <a:srgbClr val="4985E8"/>
                </a:solidFill>
                <a:latin typeface="Arial"/>
                <a:cs typeface="Arial"/>
              </a:rPr>
              <a:t>3x3</a:t>
            </a:r>
            <a:r>
              <a:rPr sz="900" spc="-85" dirty="0">
                <a:solidFill>
                  <a:srgbClr val="4985E8"/>
                </a:solidFill>
                <a:latin typeface="Arial"/>
                <a:cs typeface="Arial"/>
              </a:rPr>
              <a:t> </a:t>
            </a:r>
            <a:r>
              <a:rPr sz="900" spc="-20" dirty="0">
                <a:solidFill>
                  <a:srgbClr val="4985E8"/>
                </a:solidFill>
                <a:latin typeface="Arial"/>
                <a:cs typeface="Arial"/>
              </a:rPr>
              <a:t>max  </a:t>
            </a:r>
            <a:r>
              <a:rPr sz="900" spc="-15" dirty="0">
                <a:solidFill>
                  <a:srgbClr val="4985E8"/>
                </a:solidFill>
                <a:latin typeface="Arial"/>
                <a:cs typeface="Arial"/>
              </a:rPr>
              <a:t>pooling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68270" y="2974996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84150" marR="176530" indent="190500">
              <a:lnSpc>
                <a:spcPts val="1050"/>
              </a:lnSpc>
              <a:spcBef>
                <a:spcPts val="250"/>
              </a:spcBef>
            </a:pPr>
            <a:r>
              <a:rPr sz="900" spc="-15" dirty="0">
                <a:solidFill>
                  <a:srgbClr val="FF9900"/>
                </a:solidFill>
                <a:latin typeface="Arial"/>
                <a:cs typeface="Arial"/>
              </a:rPr>
              <a:t>5x5  convolution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1947" y="2974996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84150" marR="176530" indent="190500">
              <a:lnSpc>
                <a:spcPts val="1050"/>
              </a:lnSpc>
              <a:spcBef>
                <a:spcPts val="250"/>
              </a:spcBef>
            </a:pPr>
            <a:r>
              <a:rPr sz="900" spc="-15" dirty="0">
                <a:solidFill>
                  <a:srgbClr val="FF9900"/>
                </a:solidFill>
                <a:latin typeface="Arial"/>
                <a:cs typeface="Arial"/>
              </a:rPr>
              <a:t>3x3  convolution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624" y="2974996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84150" marR="176530" indent="190500">
              <a:lnSpc>
                <a:spcPts val="1050"/>
              </a:lnSpc>
              <a:spcBef>
                <a:spcPts val="250"/>
              </a:spcBef>
            </a:pPr>
            <a:r>
              <a:rPr sz="900" spc="-15" dirty="0">
                <a:solidFill>
                  <a:srgbClr val="FF9900"/>
                </a:solidFill>
                <a:latin typeface="Arial"/>
                <a:cs typeface="Arial"/>
              </a:rPr>
              <a:t>1x1  convolution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00296" y="2470547"/>
            <a:ext cx="1066800" cy="324485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84785" marR="177165" indent="231775">
              <a:lnSpc>
                <a:spcPts val="1050"/>
              </a:lnSpc>
              <a:spcBef>
                <a:spcPts val="250"/>
              </a:spcBef>
            </a:pPr>
            <a:r>
              <a:rPr sz="900" spc="-35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900" spc="-10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4601" y="3316671"/>
            <a:ext cx="1639570" cy="259079"/>
          </a:xfrm>
          <a:custGeom>
            <a:avLst/>
            <a:gdLst/>
            <a:ahLst/>
            <a:cxnLst/>
            <a:rect l="l" t="t" r="r" b="b"/>
            <a:pathLst>
              <a:path w="1639570" h="259080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9682" y="3276066"/>
            <a:ext cx="109349" cy="81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63873" y="3342153"/>
            <a:ext cx="570230" cy="233679"/>
          </a:xfrm>
          <a:custGeom>
            <a:avLst/>
            <a:gdLst/>
            <a:ahLst/>
            <a:cxnLst/>
            <a:rect l="l" t="t" r="r" b="b"/>
            <a:pathLst>
              <a:path w="570230" h="233680">
                <a:moveTo>
                  <a:pt x="569821" y="233292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74345" y="3299872"/>
            <a:ext cx="110977" cy="809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33696" y="3363794"/>
            <a:ext cx="306705" cy="212090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9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12745" y="3305147"/>
            <a:ext cx="108049" cy="94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33696" y="3319884"/>
            <a:ext cx="1364615" cy="255904"/>
          </a:xfrm>
          <a:custGeom>
            <a:avLst/>
            <a:gdLst/>
            <a:ahLst/>
            <a:cxnLst/>
            <a:rect l="l" t="t" r="r" b="b"/>
            <a:pathLst>
              <a:path w="1364614" h="255905">
                <a:moveTo>
                  <a:pt x="0" y="25555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82917" y="3279432"/>
            <a:ext cx="109824" cy="809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47202" y="2808547"/>
            <a:ext cx="1363980" cy="167005"/>
          </a:xfrm>
          <a:custGeom>
            <a:avLst/>
            <a:gdLst/>
            <a:ahLst/>
            <a:cxnLst/>
            <a:rect l="l" t="t" r="r" b="b"/>
            <a:pathLst>
              <a:path w="1363979" h="167005">
                <a:moveTo>
                  <a:pt x="1363439" y="1664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51865" y="2767789"/>
            <a:ext cx="108674" cy="815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38046" y="2841617"/>
            <a:ext cx="296545" cy="133985"/>
          </a:xfrm>
          <a:custGeom>
            <a:avLst/>
            <a:gdLst/>
            <a:ahLst/>
            <a:cxnLst/>
            <a:rect l="l" t="t" r="r" b="b"/>
            <a:pathLst>
              <a:path w="296544" h="133985">
                <a:moveTo>
                  <a:pt x="296274" y="133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49691" y="2796604"/>
            <a:ext cx="110797" cy="832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57997" y="2824168"/>
            <a:ext cx="565785" cy="151130"/>
          </a:xfrm>
          <a:custGeom>
            <a:avLst/>
            <a:gdLst/>
            <a:ahLst/>
            <a:cxnLst/>
            <a:rect l="l" t="t" r="r" b="b"/>
            <a:pathLst>
              <a:path w="565785" h="151130">
                <a:moveTo>
                  <a:pt x="0" y="150827"/>
                </a:moveTo>
                <a:lnTo>
                  <a:pt x="56516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05524" y="2784241"/>
            <a:ext cx="110689" cy="798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1673" y="2806396"/>
            <a:ext cx="1638300" cy="168910"/>
          </a:xfrm>
          <a:custGeom>
            <a:avLst/>
            <a:gdLst/>
            <a:ahLst/>
            <a:cxnLst/>
            <a:rect l="l" t="t" r="r" b="b"/>
            <a:pathLst>
              <a:path w="1638300" h="168910">
                <a:moveTo>
                  <a:pt x="0" y="168599"/>
                </a:moveTo>
                <a:lnTo>
                  <a:pt x="16382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07226" y="2765572"/>
            <a:ext cx="108267" cy="816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70088" y="3411570"/>
            <a:ext cx="932180" cy="324485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74"/>
                </a:lnTo>
                <a:lnTo>
                  <a:pt x="0" y="32397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70088" y="3411570"/>
            <a:ext cx="932180" cy="324485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74"/>
                </a:lnTo>
                <a:lnTo>
                  <a:pt x="0" y="32397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941820" y="3422933"/>
            <a:ext cx="588645" cy="302647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190500">
              <a:lnSpc>
                <a:spcPts val="1050"/>
              </a:lnSpc>
              <a:spcBef>
                <a:spcPts val="160"/>
              </a:spcBef>
            </a:pPr>
            <a:r>
              <a:rPr sz="900" spc="-15" dirty="0">
                <a:solidFill>
                  <a:srgbClr val="FF9900"/>
                </a:solidFill>
                <a:latin typeface="Arial"/>
                <a:cs typeface="Arial"/>
              </a:rPr>
              <a:t>1x1  convolution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48287" y="3976769"/>
            <a:ext cx="932180" cy="23019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marL="104775">
              <a:spcBef>
                <a:spcPts val="715"/>
              </a:spcBef>
            </a:pPr>
            <a:r>
              <a:rPr sz="900" spc="-30" dirty="0">
                <a:solidFill>
                  <a:srgbClr val="44808E"/>
                </a:solidFill>
                <a:latin typeface="Arial"/>
                <a:cs typeface="Arial"/>
              </a:rPr>
              <a:t>Previous</a:t>
            </a:r>
            <a:r>
              <a:rPr sz="900" spc="-20" dirty="0">
                <a:solidFill>
                  <a:srgbClr val="44808E"/>
                </a:solidFill>
                <a:latin typeface="Arial"/>
                <a:cs typeface="Arial"/>
              </a:rPr>
              <a:t> </a:t>
            </a:r>
            <a:r>
              <a:rPr sz="900" spc="-35" dirty="0">
                <a:solidFill>
                  <a:srgbClr val="44808E"/>
                </a:solidFill>
                <a:latin typeface="Arial"/>
                <a:cs typeface="Arial"/>
              </a:rPr>
              <a:t>Layer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922734" y="3411570"/>
            <a:ext cx="932180" cy="324485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74"/>
                </a:lnTo>
                <a:lnTo>
                  <a:pt x="0" y="323974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922734" y="3411570"/>
            <a:ext cx="932180" cy="324485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74"/>
                </a:lnTo>
                <a:lnTo>
                  <a:pt x="0" y="32397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164397" y="3422933"/>
            <a:ext cx="448945" cy="302647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43815" marR="5080" indent="-31750">
              <a:lnSpc>
                <a:spcPts val="1050"/>
              </a:lnSpc>
              <a:spcBef>
                <a:spcPts val="160"/>
              </a:spcBef>
            </a:pPr>
            <a:r>
              <a:rPr sz="900" spc="-10" dirty="0">
                <a:solidFill>
                  <a:srgbClr val="4985E8"/>
                </a:solidFill>
                <a:latin typeface="Arial"/>
                <a:cs typeface="Arial"/>
              </a:rPr>
              <a:t>3x3</a:t>
            </a:r>
            <a:r>
              <a:rPr sz="900" spc="-85" dirty="0">
                <a:solidFill>
                  <a:srgbClr val="4985E8"/>
                </a:solidFill>
                <a:latin typeface="Arial"/>
                <a:cs typeface="Arial"/>
              </a:rPr>
              <a:t> </a:t>
            </a:r>
            <a:r>
              <a:rPr sz="900" spc="-20" dirty="0">
                <a:solidFill>
                  <a:srgbClr val="4985E8"/>
                </a:solidFill>
                <a:latin typeface="Arial"/>
                <a:cs typeface="Arial"/>
              </a:rPr>
              <a:t>max  </a:t>
            </a:r>
            <a:r>
              <a:rPr sz="900" spc="-15" dirty="0">
                <a:solidFill>
                  <a:srgbClr val="4985E8"/>
                </a:solidFill>
                <a:latin typeface="Arial"/>
                <a:cs typeface="Arial"/>
              </a:rPr>
              <a:t>pooling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846411" y="2872834"/>
            <a:ext cx="932180" cy="324485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46411" y="2872834"/>
            <a:ext cx="932180" cy="324485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018143" y="2884210"/>
            <a:ext cx="588645" cy="302647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190500">
              <a:lnSpc>
                <a:spcPts val="1050"/>
              </a:lnSpc>
              <a:spcBef>
                <a:spcPts val="160"/>
              </a:spcBef>
            </a:pPr>
            <a:r>
              <a:rPr sz="900" spc="-15" dirty="0">
                <a:solidFill>
                  <a:srgbClr val="FF9900"/>
                </a:solidFill>
                <a:latin typeface="Arial"/>
                <a:cs typeface="Arial"/>
              </a:rPr>
              <a:t>5x5  convolution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770088" y="2872834"/>
            <a:ext cx="932180" cy="324485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70088" y="2872834"/>
            <a:ext cx="932180" cy="324485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941820" y="2884210"/>
            <a:ext cx="588645" cy="302647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190500">
              <a:lnSpc>
                <a:spcPts val="1050"/>
              </a:lnSpc>
              <a:spcBef>
                <a:spcPts val="160"/>
              </a:spcBef>
            </a:pPr>
            <a:r>
              <a:rPr sz="900" spc="-15" dirty="0">
                <a:solidFill>
                  <a:srgbClr val="FF9900"/>
                </a:solidFill>
                <a:latin typeface="Arial"/>
                <a:cs typeface="Arial"/>
              </a:rPr>
              <a:t>3x3  convolution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28740" y="2911459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84150" marR="176530" indent="190500">
              <a:lnSpc>
                <a:spcPts val="1050"/>
              </a:lnSpc>
              <a:spcBef>
                <a:spcPts val="250"/>
              </a:spcBef>
            </a:pPr>
            <a:r>
              <a:rPr sz="900" spc="-15" dirty="0">
                <a:solidFill>
                  <a:srgbClr val="FF9900"/>
                </a:solidFill>
                <a:latin typeface="Arial"/>
                <a:cs typeface="Arial"/>
              </a:rPr>
              <a:t>1x1  convolution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378437" y="2368385"/>
            <a:ext cx="1066800" cy="324485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84785" marR="177165" indent="231775">
              <a:lnSpc>
                <a:spcPts val="1050"/>
              </a:lnSpc>
              <a:spcBef>
                <a:spcPts val="250"/>
              </a:spcBef>
            </a:pPr>
            <a:r>
              <a:rPr sz="900" spc="-35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900" spc="-10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195138" y="3215083"/>
            <a:ext cx="81999" cy="1964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14337" y="3805569"/>
            <a:ext cx="299085" cy="171450"/>
          </a:xfrm>
          <a:custGeom>
            <a:avLst/>
            <a:gdLst/>
            <a:ahLst/>
            <a:cxnLst/>
            <a:rect l="l" t="t" r="r" b="b"/>
            <a:pathLst>
              <a:path w="299084" h="171450">
                <a:moveTo>
                  <a:pt x="0" y="171199"/>
                </a:moveTo>
                <a:lnTo>
                  <a:pt x="29892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88086" y="3753095"/>
            <a:ext cx="109699" cy="892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14337" y="3754020"/>
            <a:ext cx="1362075" cy="222885"/>
          </a:xfrm>
          <a:custGeom>
            <a:avLst/>
            <a:gdLst/>
            <a:ahLst/>
            <a:cxnLst/>
            <a:rect l="l" t="t" r="r" b="b"/>
            <a:pathLst>
              <a:path w="1362075" h="222885">
                <a:moveTo>
                  <a:pt x="0" y="222749"/>
                </a:moveTo>
                <a:lnTo>
                  <a:pt x="1361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261434" y="3713445"/>
            <a:ext cx="109449" cy="811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25335" y="2706384"/>
            <a:ext cx="1363980" cy="167005"/>
          </a:xfrm>
          <a:custGeom>
            <a:avLst/>
            <a:gdLst/>
            <a:ahLst/>
            <a:cxnLst/>
            <a:rect l="l" t="t" r="r" b="b"/>
            <a:pathLst>
              <a:path w="1363979" h="167005">
                <a:moveTo>
                  <a:pt x="1363447" y="1664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930011" y="2665627"/>
            <a:ext cx="108674" cy="815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16186" y="2739454"/>
            <a:ext cx="296545" cy="133985"/>
          </a:xfrm>
          <a:custGeom>
            <a:avLst/>
            <a:gdLst/>
            <a:ahLst/>
            <a:cxnLst/>
            <a:rect l="l" t="t" r="r" b="b"/>
            <a:pathLst>
              <a:path w="296545" h="133985">
                <a:moveTo>
                  <a:pt x="296274" y="133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27837" y="2694442"/>
            <a:ext cx="110799" cy="832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36138" y="2722006"/>
            <a:ext cx="565785" cy="151130"/>
          </a:xfrm>
          <a:custGeom>
            <a:avLst/>
            <a:gdLst/>
            <a:ahLst/>
            <a:cxnLst/>
            <a:rect l="l" t="t" r="r" b="b"/>
            <a:pathLst>
              <a:path w="565784" h="151130">
                <a:moveTo>
                  <a:pt x="0" y="150827"/>
                </a:moveTo>
                <a:lnTo>
                  <a:pt x="56517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83662" y="2682078"/>
            <a:ext cx="110699" cy="798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094790" y="2706136"/>
            <a:ext cx="1703705" cy="205740"/>
          </a:xfrm>
          <a:custGeom>
            <a:avLst/>
            <a:gdLst/>
            <a:ahLst/>
            <a:cxnLst/>
            <a:rect l="l" t="t" r="r" b="b"/>
            <a:pathLst>
              <a:path w="1703704" h="205739">
                <a:moveTo>
                  <a:pt x="0" y="205322"/>
                </a:moveTo>
                <a:lnTo>
                  <a:pt x="170362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785112" y="2665372"/>
            <a:ext cx="108649" cy="815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43738" y="3773869"/>
            <a:ext cx="570865" cy="203200"/>
          </a:xfrm>
          <a:custGeom>
            <a:avLst/>
            <a:gdLst/>
            <a:ahLst/>
            <a:cxnLst/>
            <a:rect l="l" t="t" r="r" b="b"/>
            <a:pathLst>
              <a:path w="570865" h="203200">
                <a:moveTo>
                  <a:pt x="570598" y="2028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52762" y="3734695"/>
            <a:ext cx="111024" cy="7834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846411" y="3424820"/>
            <a:ext cx="932180" cy="324485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46411" y="3424820"/>
            <a:ext cx="932180" cy="324485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7018143" y="3436183"/>
            <a:ext cx="588645" cy="302647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190500">
              <a:lnSpc>
                <a:spcPts val="1050"/>
              </a:lnSpc>
              <a:spcBef>
                <a:spcPts val="160"/>
              </a:spcBef>
            </a:pPr>
            <a:r>
              <a:rPr sz="900" spc="-15" dirty="0">
                <a:solidFill>
                  <a:srgbClr val="FF9900"/>
                </a:solidFill>
                <a:latin typeface="Arial"/>
                <a:cs typeface="Arial"/>
              </a:rPr>
              <a:t>1x1  convolution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271461" y="3215133"/>
            <a:ext cx="81999" cy="2096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922734" y="2872834"/>
            <a:ext cx="932180" cy="324485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922734" y="2872834"/>
            <a:ext cx="932180" cy="324485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8094466" y="2884210"/>
            <a:ext cx="588645" cy="302647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190500">
              <a:lnSpc>
                <a:spcPts val="1050"/>
              </a:lnSpc>
              <a:spcBef>
                <a:spcPts val="160"/>
              </a:spcBef>
            </a:pPr>
            <a:r>
              <a:rPr sz="900" spc="-15" dirty="0">
                <a:solidFill>
                  <a:srgbClr val="FF9900"/>
                </a:solidFill>
                <a:latin typeface="Arial"/>
                <a:cs typeface="Arial"/>
              </a:rPr>
              <a:t>1x1  convolution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347784" y="3215083"/>
            <a:ext cx="81999" cy="1964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14064" y="3348142"/>
            <a:ext cx="1800860" cy="628650"/>
          </a:xfrm>
          <a:custGeom>
            <a:avLst/>
            <a:gdLst/>
            <a:ahLst/>
            <a:cxnLst/>
            <a:rect l="l" t="t" r="r" b="b"/>
            <a:pathLst>
              <a:path w="1800859" h="628650">
                <a:moveTo>
                  <a:pt x="1800271" y="628626"/>
                </a:moveTo>
                <a:lnTo>
                  <a:pt x="1744033" y="607755"/>
                </a:lnTo>
                <a:lnTo>
                  <a:pt x="1678511" y="602558"/>
                </a:lnTo>
                <a:lnTo>
                  <a:pt x="1637792" y="600568"/>
                </a:lnTo>
                <a:lnTo>
                  <a:pt x="1592298" y="598717"/>
                </a:lnTo>
                <a:lnTo>
                  <a:pt x="1542427" y="596805"/>
                </a:lnTo>
                <a:lnTo>
                  <a:pt x="1488577" y="594631"/>
                </a:lnTo>
                <a:lnTo>
                  <a:pt x="1431146" y="591996"/>
                </a:lnTo>
                <a:lnTo>
                  <a:pt x="1370531" y="588699"/>
                </a:lnTo>
                <a:lnTo>
                  <a:pt x="1307131" y="584541"/>
                </a:lnTo>
                <a:lnTo>
                  <a:pt x="1241344" y="579320"/>
                </a:lnTo>
                <a:lnTo>
                  <a:pt x="1173567" y="572836"/>
                </a:lnTo>
                <a:lnTo>
                  <a:pt x="1104199" y="564891"/>
                </a:lnTo>
                <a:lnTo>
                  <a:pt x="1033637" y="555282"/>
                </a:lnTo>
                <a:lnTo>
                  <a:pt x="962279" y="543811"/>
                </a:lnTo>
                <a:lnTo>
                  <a:pt x="890523" y="530276"/>
                </a:lnTo>
                <a:lnTo>
                  <a:pt x="838061" y="518984"/>
                </a:lnTo>
                <a:lnTo>
                  <a:pt x="785755" y="506497"/>
                </a:lnTo>
                <a:lnTo>
                  <a:pt x="733760" y="492832"/>
                </a:lnTo>
                <a:lnTo>
                  <a:pt x="682232" y="478002"/>
                </a:lnTo>
                <a:lnTo>
                  <a:pt x="631325" y="462023"/>
                </a:lnTo>
                <a:lnTo>
                  <a:pt x="581195" y="444910"/>
                </a:lnTo>
                <a:lnTo>
                  <a:pt x="531998" y="426677"/>
                </a:lnTo>
                <a:lnTo>
                  <a:pt x="483887" y="407339"/>
                </a:lnTo>
                <a:lnTo>
                  <a:pt x="437019" y="386912"/>
                </a:lnTo>
                <a:lnTo>
                  <a:pt x="391548" y="365409"/>
                </a:lnTo>
                <a:lnTo>
                  <a:pt x="347630" y="342847"/>
                </a:lnTo>
                <a:lnTo>
                  <a:pt x="305421" y="319239"/>
                </a:lnTo>
                <a:lnTo>
                  <a:pt x="265074" y="294601"/>
                </a:lnTo>
                <a:lnTo>
                  <a:pt x="223642" y="266771"/>
                </a:lnTo>
                <a:lnTo>
                  <a:pt x="184779" y="237767"/>
                </a:lnTo>
                <a:lnTo>
                  <a:pt x="148680" y="207608"/>
                </a:lnTo>
                <a:lnTo>
                  <a:pt x="115545" y="176311"/>
                </a:lnTo>
                <a:lnTo>
                  <a:pt x="85569" y="143895"/>
                </a:lnTo>
                <a:lnTo>
                  <a:pt x="58949" y="110377"/>
                </a:lnTo>
                <a:lnTo>
                  <a:pt x="25743" y="58096"/>
                </a:lnTo>
                <a:lnTo>
                  <a:pt x="1199" y="3454"/>
                </a:ln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73514" y="3253398"/>
            <a:ext cx="81074" cy="10955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4147185" cy="789305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GoogLeNet</a:t>
            </a:r>
            <a:endParaRPr sz="3000"/>
          </a:p>
          <a:p>
            <a:pPr marL="131445">
              <a:spcBef>
                <a:spcPts val="235"/>
              </a:spcBef>
            </a:pPr>
            <a:r>
              <a:rPr i="1" spc="-5" dirty="0">
                <a:solidFill>
                  <a:srgbClr val="000000"/>
                </a:solidFill>
              </a:rPr>
              <a:t>[Szegedy et al.,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107</a:t>
            </a:fld>
            <a:endParaRPr/>
          </a:p>
        </p:txBody>
      </p:sp>
      <p:sp>
        <p:nvSpPr>
          <p:cNvPr id="69" name="object 69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70" name="object 70"/>
          <p:cNvSpPr txBox="1">
            <a:spLocks noGrp="1"/>
          </p:cNvSpPr>
          <p:nvPr>
            <p:ph type="ftr" sz="quarter" idx="5"/>
          </p:nvPr>
        </p:nvSpPr>
        <p:spPr>
          <a:xfrm>
            <a:off x="4283964" y="5947023"/>
            <a:ext cx="576072" cy="32316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270773" y="4164593"/>
            <a:ext cx="21456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Naive Inception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022544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26978" y="4501530"/>
            <a:ext cx="38614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Inception </a:t>
            </a:r>
            <a:r>
              <a:rPr sz="1600" dirty="0">
                <a:latin typeface="Arial"/>
                <a:cs typeface="Arial"/>
              </a:rPr>
              <a:t>module </a:t>
            </a:r>
            <a:r>
              <a:rPr sz="1600" spc="-5" dirty="0">
                <a:latin typeface="Arial"/>
                <a:cs typeface="Arial"/>
              </a:rPr>
              <a:t>with dimension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reduction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67646" y="3575445"/>
            <a:ext cx="932180" cy="23019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marL="104775">
              <a:spcBef>
                <a:spcPts val="715"/>
              </a:spcBef>
            </a:pPr>
            <a:r>
              <a:rPr sz="900" spc="-30" dirty="0">
                <a:solidFill>
                  <a:srgbClr val="44808E"/>
                </a:solidFill>
                <a:latin typeface="Arial"/>
                <a:cs typeface="Arial"/>
              </a:rPr>
              <a:t>Previous</a:t>
            </a:r>
            <a:r>
              <a:rPr sz="900" spc="-20" dirty="0">
                <a:solidFill>
                  <a:srgbClr val="44808E"/>
                </a:solidFill>
                <a:latin typeface="Arial"/>
                <a:cs typeface="Arial"/>
              </a:rPr>
              <a:t> </a:t>
            </a:r>
            <a:r>
              <a:rPr sz="900" spc="-35" dirty="0">
                <a:solidFill>
                  <a:srgbClr val="44808E"/>
                </a:solidFill>
                <a:latin typeface="Arial"/>
                <a:cs typeface="Arial"/>
              </a:rPr>
              <a:t>Layer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4593" y="2974996"/>
            <a:ext cx="932180" cy="324485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285750" marR="246379" indent="-31750">
              <a:lnSpc>
                <a:spcPts val="1050"/>
              </a:lnSpc>
              <a:spcBef>
                <a:spcPts val="250"/>
              </a:spcBef>
            </a:pPr>
            <a:r>
              <a:rPr sz="900" spc="-10" dirty="0">
                <a:solidFill>
                  <a:srgbClr val="4985E8"/>
                </a:solidFill>
                <a:latin typeface="Arial"/>
                <a:cs typeface="Arial"/>
              </a:rPr>
              <a:t>3x3</a:t>
            </a:r>
            <a:r>
              <a:rPr sz="900" spc="-85" dirty="0">
                <a:solidFill>
                  <a:srgbClr val="4985E8"/>
                </a:solidFill>
                <a:latin typeface="Arial"/>
                <a:cs typeface="Arial"/>
              </a:rPr>
              <a:t> </a:t>
            </a:r>
            <a:r>
              <a:rPr sz="900" spc="-20" dirty="0">
                <a:solidFill>
                  <a:srgbClr val="4985E8"/>
                </a:solidFill>
                <a:latin typeface="Arial"/>
                <a:cs typeface="Arial"/>
              </a:rPr>
              <a:t>max  </a:t>
            </a:r>
            <a:r>
              <a:rPr sz="900" spc="-15" dirty="0">
                <a:solidFill>
                  <a:srgbClr val="4985E8"/>
                </a:solidFill>
                <a:latin typeface="Arial"/>
                <a:cs typeface="Arial"/>
              </a:rPr>
              <a:t>pooling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68270" y="2974996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84150" marR="176530" indent="190500">
              <a:lnSpc>
                <a:spcPts val="1050"/>
              </a:lnSpc>
              <a:spcBef>
                <a:spcPts val="250"/>
              </a:spcBef>
            </a:pPr>
            <a:r>
              <a:rPr sz="900" spc="-15" dirty="0">
                <a:solidFill>
                  <a:srgbClr val="FF9900"/>
                </a:solidFill>
                <a:latin typeface="Arial"/>
                <a:cs typeface="Arial"/>
              </a:rPr>
              <a:t>5x5  convolution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1947" y="2974996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84150" marR="176530" indent="190500">
              <a:lnSpc>
                <a:spcPts val="1050"/>
              </a:lnSpc>
              <a:spcBef>
                <a:spcPts val="250"/>
              </a:spcBef>
            </a:pPr>
            <a:r>
              <a:rPr sz="900" spc="-15" dirty="0">
                <a:solidFill>
                  <a:srgbClr val="FF9900"/>
                </a:solidFill>
                <a:latin typeface="Arial"/>
                <a:cs typeface="Arial"/>
              </a:rPr>
              <a:t>3x3  convolution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624" y="2974996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84150" marR="176530" indent="190500">
              <a:lnSpc>
                <a:spcPts val="1050"/>
              </a:lnSpc>
              <a:spcBef>
                <a:spcPts val="250"/>
              </a:spcBef>
            </a:pPr>
            <a:r>
              <a:rPr sz="900" spc="-15" dirty="0">
                <a:solidFill>
                  <a:srgbClr val="FF9900"/>
                </a:solidFill>
                <a:latin typeface="Arial"/>
                <a:cs typeface="Arial"/>
              </a:rPr>
              <a:t>1x1  convolution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00296" y="2470547"/>
            <a:ext cx="1066800" cy="324485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84785" marR="177165" indent="231775">
              <a:lnSpc>
                <a:spcPts val="1050"/>
              </a:lnSpc>
              <a:spcBef>
                <a:spcPts val="250"/>
              </a:spcBef>
            </a:pPr>
            <a:r>
              <a:rPr sz="900" spc="-35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900" spc="-10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4601" y="3316671"/>
            <a:ext cx="1639570" cy="259079"/>
          </a:xfrm>
          <a:custGeom>
            <a:avLst/>
            <a:gdLst/>
            <a:ahLst/>
            <a:cxnLst/>
            <a:rect l="l" t="t" r="r" b="b"/>
            <a:pathLst>
              <a:path w="1639570" h="259080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9682" y="3276066"/>
            <a:ext cx="109349" cy="81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63873" y="3342153"/>
            <a:ext cx="570230" cy="233679"/>
          </a:xfrm>
          <a:custGeom>
            <a:avLst/>
            <a:gdLst/>
            <a:ahLst/>
            <a:cxnLst/>
            <a:rect l="l" t="t" r="r" b="b"/>
            <a:pathLst>
              <a:path w="570230" h="233680">
                <a:moveTo>
                  <a:pt x="569821" y="233292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74345" y="3299872"/>
            <a:ext cx="110977" cy="809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33696" y="3363794"/>
            <a:ext cx="306705" cy="212090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9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12745" y="3305147"/>
            <a:ext cx="108049" cy="94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33696" y="3319884"/>
            <a:ext cx="1364615" cy="255904"/>
          </a:xfrm>
          <a:custGeom>
            <a:avLst/>
            <a:gdLst/>
            <a:ahLst/>
            <a:cxnLst/>
            <a:rect l="l" t="t" r="r" b="b"/>
            <a:pathLst>
              <a:path w="1364614" h="255905">
                <a:moveTo>
                  <a:pt x="0" y="25555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82917" y="3279432"/>
            <a:ext cx="109824" cy="809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47202" y="2808547"/>
            <a:ext cx="1363980" cy="167005"/>
          </a:xfrm>
          <a:custGeom>
            <a:avLst/>
            <a:gdLst/>
            <a:ahLst/>
            <a:cxnLst/>
            <a:rect l="l" t="t" r="r" b="b"/>
            <a:pathLst>
              <a:path w="1363979" h="167005">
                <a:moveTo>
                  <a:pt x="1363439" y="1664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51865" y="2767789"/>
            <a:ext cx="108674" cy="815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38046" y="2841617"/>
            <a:ext cx="296545" cy="133985"/>
          </a:xfrm>
          <a:custGeom>
            <a:avLst/>
            <a:gdLst/>
            <a:ahLst/>
            <a:cxnLst/>
            <a:rect l="l" t="t" r="r" b="b"/>
            <a:pathLst>
              <a:path w="296544" h="133985">
                <a:moveTo>
                  <a:pt x="296274" y="133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49691" y="2796604"/>
            <a:ext cx="110797" cy="832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57997" y="2824168"/>
            <a:ext cx="565785" cy="151130"/>
          </a:xfrm>
          <a:custGeom>
            <a:avLst/>
            <a:gdLst/>
            <a:ahLst/>
            <a:cxnLst/>
            <a:rect l="l" t="t" r="r" b="b"/>
            <a:pathLst>
              <a:path w="565785" h="151130">
                <a:moveTo>
                  <a:pt x="0" y="150827"/>
                </a:moveTo>
                <a:lnTo>
                  <a:pt x="56516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05524" y="2784241"/>
            <a:ext cx="110689" cy="798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1673" y="2806396"/>
            <a:ext cx="1638300" cy="168910"/>
          </a:xfrm>
          <a:custGeom>
            <a:avLst/>
            <a:gdLst/>
            <a:ahLst/>
            <a:cxnLst/>
            <a:rect l="l" t="t" r="r" b="b"/>
            <a:pathLst>
              <a:path w="1638300" h="168910">
                <a:moveTo>
                  <a:pt x="0" y="168599"/>
                </a:moveTo>
                <a:lnTo>
                  <a:pt x="16382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07226" y="2765572"/>
            <a:ext cx="108267" cy="816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70088" y="3411570"/>
            <a:ext cx="932180" cy="324485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74"/>
                </a:lnTo>
                <a:lnTo>
                  <a:pt x="0" y="323974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70088" y="3411570"/>
            <a:ext cx="932180" cy="324485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74"/>
                </a:lnTo>
                <a:lnTo>
                  <a:pt x="0" y="32397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941820" y="3422933"/>
            <a:ext cx="588645" cy="302647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190500">
              <a:lnSpc>
                <a:spcPts val="1050"/>
              </a:lnSpc>
              <a:spcBef>
                <a:spcPts val="160"/>
              </a:spcBef>
            </a:pPr>
            <a:r>
              <a:rPr sz="900" spc="-15" dirty="0">
                <a:solidFill>
                  <a:srgbClr val="FF0000"/>
                </a:solidFill>
                <a:latin typeface="Arial"/>
                <a:cs typeface="Arial"/>
              </a:rPr>
              <a:t>1x1  convolution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48287" y="3976769"/>
            <a:ext cx="932180" cy="23019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marL="104775">
              <a:spcBef>
                <a:spcPts val="715"/>
              </a:spcBef>
            </a:pPr>
            <a:r>
              <a:rPr sz="900" spc="-30" dirty="0">
                <a:solidFill>
                  <a:srgbClr val="44808E"/>
                </a:solidFill>
                <a:latin typeface="Arial"/>
                <a:cs typeface="Arial"/>
              </a:rPr>
              <a:t>Previous</a:t>
            </a:r>
            <a:r>
              <a:rPr sz="900" spc="-20" dirty="0">
                <a:solidFill>
                  <a:srgbClr val="44808E"/>
                </a:solidFill>
                <a:latin typeface="Arial"/>
                <a:cs typeface="Arial"/>
              </a:rPr>
              <a:t> </a:t>
            </a:r>
            <a:r>
              <a:rPr sz="900" spc="-35" dirty="0">
                <a:solidFill>
                  <a:srgbClr val="44808E"/>
                </a:solidFill>
                <a:latin typeface="Arial"/>
                <a:cs typeface="Arial"/>
              </a:rPr>
              <a:t>Layer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922734" y="3411570"/>
            <a:ext cx="932180" cy="324485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74"/>
                </a:lnTo>
                <a:lnTo>
                  <a:pt x="0" y="323974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922734" y="3411570"/>
            <a:ext cx="932180" cy="324485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74"/>
                </a:lnTo>
                <a:lnTo>
                  <a:pt x="0" y="32397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164397" y="3422933"/>
            <a:ext cx="448945" cy="302647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43815" marR="5080" indent="-31750">
              <a:lnSpc>
                <a:spcPts val="1050"/>
              </a:lnSpc>
              <a:spcBef>
                <a:spcPts val="160"/>
              </a:spcBef>
            </a:pPr>
            <a:r>
              <a:rPr sz="900" spc="-10" dirty="0">
                <a:solidFill>
                  <a:srgbClr val="4985E8"/>
                </a:solidFill>
                <a:latin typeface="Arial"/>
                <a:cs typeface="Arial"/>
              </a:rPr>
              <a:t>3x3</a:t>
            </a:r>
            <a:r>
              <a:rPr sz="900" spc="-85" dirty="0">
                <a:solidFill>
                  <a:srgbClr val="4985E8"/>
                </a:solidFill>
                <a:latin typeface="Arial"/>
                <a:cs typeface="Arial"/>
              </a:rPr>
              <a:t> </a:t>
            </a:r>
            <a:r>
              <a:rPr sz="900" spc="-20" dirty="0">
                <a:solidFill>
                  <a:srgbClr val="4985E8"/>
                </a:solidFill>
                <a:latin typeface="Arial"/>
                <a:cs typeface="Arial"/>
              </a:rPr>
              <a:t>max  </a:t>
            </a:r>
            <a:r>
              <a:rPr sz="900" spc="-15" dirty="0">
                <a:solidFill>
                  <a:srgbClr val="4985E8"/>
                </a:solidFill>
                <a:latin typeface="Arial"/>
                <a:cs typeface="Arial"/>
              </a:rPr>
              <a:t>pooling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846411" y="2872834"/>
            <a:ext cx="932180" cy="324485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46411" y="2872834"/>
            <a:ext cx="932180" cy="324485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018143" y="2884210"/>
            <a:ext cx="588645" cy="302647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190500">
              <a:lnSpc>
                <a:spcPts val="1050"/>
              </a:lnSpc>
              <a:spcBef>
                <a:spcPts val="160"/>
              </a:spcBef>
            </a:pPr>
            <a:r>
              <a:rPr sz="900" spc="-15" dirty="0">
                <a:solidFill>
                  <a:srgbClr val="FF9900"/>
                </a:solidFill>
                <a:latin typeface="Arial"/>
                <a:cs typeface="Arial"/>
              </a:rPr>
              <a:t>5x5  convolution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770088" y="2872834"/>
            <a:ext cx="932180" cy="324485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70088" y="2872834"/>
            <a:ext cx="932180" cy="324485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941820" y="2884210"/>
            <a:ext cx="588645" cy="302647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190500">
              <a:lnSpc>
                <a:spcPts val="1050"/>
              </a:lnSpc>
              <a:spcBef>
                <a:spcPts val="160"/>
              </a:spcBef>
            </a:pPr>
            <a:r>
              <a:rPr sz="900" spc="-15" dirty="0">
                <a:solidFill>
                  <a:srgbClr val="FF9900"/>
                </a:solidFill>
                <a:latin typeface="Arial"/>
                <a:cs typeface="Arial"/>
              </a:rPr>
              <a:t>3x3  convolution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28740" y="2911459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84150" marR="176530" indent="190500">
              <a:lnSpc>
                <a:spcPts val="1050"/>
              </a:lnSpc>
              <a:spcBef>
                <a:spcPts val="250"/>
              </a:spcBef>
            </a:pPr>
            <a:r>
              <a:rPr sz="900" spc="-15" dirty="0">
                <a:solidFill>
                  <a:srgbClr val="FF9900"/>
                </a:solidFill>
                <a:latin typeface="Arial"/>
                <a:cs typeface="Arial"/>
              </a:rPr>
              <a:t>1x1  convolution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378437" y="2368385"/>
            <a:ext cx="1066800" cy="324485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84785" marR="177165" indent="231775">
              <a:lnSpc>
                <a:spcPts val="1050"/>
              </a:lnSpc>
              <a:spcBef>
                <a:spcPts val="250"/>
              </a:spcBef>
            </a:pPr>
            <a:r>
              <a:rPr sz="900" spc="-35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900" spc="-10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195138" y="3215083"/>
            <a:ext cx="81999" cy="1964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14337" y="3805569"/>
            <a:ext cx="299085" cy="171450"/>
          </a:xfrm>
          <a:custGeom>
            <a:avLst/>
            <a:gdLst/>
            <a:ahLst/>
            <a:cxnLst/>
            <a:rect l="l" t="t" r="r" b="b"/>
            <a:pathLst>
              <a:path w="299084" h="171450">
                <a:moveTo>
                  <a:pt x="0" y="171199"/>
                </a:moveTo>
                <a:lnTo>
                  <a:pt x="29892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88086" y="3753095"/>
            <a:ext cx="109699" cy="892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14337" y="3754020"/>
            <a:ext cx="1362075" cy="222885"/>
          </a:xfrm>
          <a:custGeom>
            <a:avLst/>
            <a:gdLst/>
            <a:ahLst/>
            <a:cxnLst/>
            <a:rect l="l" t="t" r="r" b="b"/>
            <a:pathLst>
              <a:path w="1362075" h="222885">
                <a:moveTo>
                  <a:pt x="0" y="222749"/>
                </a:moveTo>
                <a:lnTo>
                  <a:pt x="1361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261434" y="3713445"/>
            <a:ext cx="109449" cy="811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25335" y="2706384"/>
            <a:ext cx="1363980" cy="167005"/>
          </a:xfrm>
          <a:custGeom>
            <a:avLst/>
            <a:gdLst/>
            <a:ahLst/>
            <a:cxnLst/>
            <a:rect l="l" t="t" r="r" b="b"/>
            <a:pathLst>
              <a:path w="1363979" h="167005">
                <a:moveTo>
                  <a:pt x="1363447" y="1664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930011" y="2665627"/>
            <a:ext cx="108674" cy="815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16186" y="2739454"/>
            <a:ext cx="296545" cy="133985"/>
          </a:xfrm>
          <a:custGeom>
            <a:avLst/>
            <a:gdLst/>
            <a:ahLst/>
            <a:cxnLst/>
            <a:rect l="l" t="t" r="r" b="b"/>
            <a:pathLst>
              <a:path w="296545" h="133985">
                <a:moveTo>
                  <a:pt x="296274" y="133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27837" y="2694442"/>
            <a:ext cx="110799" cy="832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36138" y="2722006"/>
            <a:ext cx="565785" cy="151130"/>
          </a:xfrm>
          <a:custGeom>
            <a:avLst/>
            <a:gdLst/>
            <a:ahLst/>
            <a:cxnLst/>
            <a:rect l="l" t="t" r="r" b="b"/>
            <a:pathLst>
              <a:path w="565784" h="151130">
                <a:moveTo>
                  <a:pt x="0" y="150827"/>
                </a:moveTo>
                <a:lnTo>
                  <a:pt x="56517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83662" y="2682078"/>
            <a:ext cx="110699" cy="798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094790" y="2706136"/>
            <a:ext cx="1703705" cy="205740"/>
          </a:xfrm>
          <a:custGeom>
            <a:avLst/>
            <a:gdLst/>
            <a:ahLst/>
            <a:cxnLst/>
            <a:rect l="l" t="t" r="r" b="b"/>
            <a:pathLst>
              <a:path w="1703704" h="205739">
                <a:moveTo>
                  <a:pt x="0" y="205322"/>
                </a:moveTo>
                <a:lnTo>
                  <a:pt x="170362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785112" y="2665372"/>
            <a:ext cx="108649" cy="815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43738" y="3773869"/>
            <a:ext cx="570865" cy="203200"/>
          </a:xfrm>
          <a:custGeom>
            <a:avLst/>
            <a:gdLst/>
            <a:ahLst/>
            <a:cxnLst/>
            <a:rect l="l" t="t" r="r" b="b"/>
            <a:pathLst>
              <a:path w="570865" h="203200">
                <a:moveTo>
                  <a:pt x="570598" y="2028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52762" y="3734695"/>
            <a:ext cx="111024" cy="7834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846411" y="3424820"/>
            <a:ext cx="932180" cy="324485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46411" y="3424820"/>
            <a:ext cx="932180" cy="324485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7018143" y="3436183"/>
            <a:ext cx="588645" cy="302647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190500">
              <a:lnSpc>
                <a:spcPts val="1050"/>
              </a:lnSpc>
              <a:spcBef>
                <a:spcPts val="160"/>
              </a:spcBef>
            </a:pPr>
            <a:r>
              <a:rPr sz="900" spc="-15" dirty="0">
                <a:solidFill>
                  <a:srgbClr val="FF0000"/>
                </a:solidFill>
                <a:latin typeface="Arial"/>
                <a:cs typeface="Arial"/>
              </a:rPr>
              <a:t>1x1  convolution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271461" y="3215133"/>
            <a:ext cx="81999" cy="2096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922734" y="2872834"/>
            <a:ext cx="932180" cy="324485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922734" y="2872834"/>
            <a:ext cx="932180" cy="324485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8094466" y="2884210"/>
            <a:ext cx="588645" cy="302647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190500">
              <a:lnSpc>
                <a:spcPts val="1050"/>
              </a:lnSpc>
              <a:spcBef>
                <a:spcPts val="160"/>
              </a:spcBef>
            </a:pPr>
            <a:r>
              <a:rPr sz="900" spc="-15" dirty="0">
                <a:solidFill>
                  <a:srgbClr val="FF0000"/>
                </a:solidFill>
                <a:latin typeface="Arial"/>
                <a:cs typeface="Arial"/>
              </a:rPr>
              <a:t>1x1  convolution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347784" y="3215083"/>
            <a:ext cx="81999" cy="1964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14064" y="3348142"/>
            <a:ext cx="1800860" cy="628650"/>
          </a:xfrm>
          <a:custGeom>
            <a:avLst/>
            <a:gdLst/>
            <a:ahLst/>
            <a:cxnLst/>
            <a:rect l="l" t="t" r="r" b="b"/>
            <a:pathLst>
              <a:path w="1800859" h="628650">
                <a:moveTo>
                  <a:pt x="1800271" y="628626"/>
                </a:moveTo>
                <a:lnTo>
                  <a:pt x="1744033" y="607755"/>
                </a:lnTo>
                <a:lnTo>
                  <a:pt x="1678511" y="602558"/>
                </a:lnTo>
                <a:lnTo>
                  <a:pt x="1637792" y="600568"/>
                </a:lnTo>
                <a:lnTo>
                  <a:pt x="1592298" y="598717"/>
                </a:lnTo>
                <a:lnTo>
                  <a:pt x="1542427" y="596805"/>
                </a:lnTo>
                <a:lnTo>
                  <a:pt x="1488577" y="594631"/>
                </a:lnTo>
                <a:lnTo>
                  <a:pt x="1431146" y="591996"/>
                </a:lnTo>
                <a:lnTo>
                  <a:pt x="1370531" y="588699"/>
                </a:lnTo>
                <a:lnTo>
                  <a:pt x="1307131" y="584541"/>
                </a:lnTo>
                <a:lnTo>
                  <a:pt x="1241344" y="579320"/>
                </a:lnTo>
                <a:lnTo>
                  <a:pt x="1173567" y="572836"/>
                </a:lnTo>
                <a:lnTo>
                  <a:pt x="1104199" y="564891"/>
                </a:lnTo>
                <a:lnTo>
                  <a:pt x="1033637" y="555282"/>
                </a:lnTo>
                <a:lnTo>
                  <a:pt x="962279" y="543811"/>
                </a:lnTo>
                <a:lnTo>
                  <a:pt x="890523" y="530276"/>
                </a:lnTo>
                <a:lnTo>
                  <a:pt x="838061" y="518984"/>
                </a:lnTo>
                <a:lnTo>
                  <a:pt x="785755" y="506497"/>
                </a:lnTo>
                <a:lnTo>
                  <a:pt x="733760" y="492832"/>
                </a:lnTo>
                <a:lnTo>
                  <a:pt x="682232" y="478002"/>
                </a:lnTo>
                <a:lnTo>
                  <a:pt x="631325" y="462023"/>
                </a:lnTo>
                <a:lnTo>
                  <a:pt x="581195" y="444910"/>
                </a:lnTo>
                <a:lnTo>
                  <a:pt x="531998" y="426677"/>
                </a:lnTo>
                <a:lnTo>
                  <a:pt x="483887" y="407339"/>
                </a:lnTo>
                <a:lnTo>
                  <a:pt x="437019" y="386912"/>
                </a:lnTo>
                <a:lnTo>
                  <a:pt x="391548" y="365409"/>
                </a:lnTo>
                <a:lnTo>
                  <a:pt x="347630" y="342847"/>
                </a:lnTo>
                <a:lnTo>
                  <a:pt x="305421" y="319239"/>
                </a:lnTo>
                <a:lnTo>
                  <a:pt x="265074" y="294601"/>
                </a:lnTo>
                <a:lnTo>
                  <a:pt x="223642" y="266771"/>
                </a:lnTo>
                <a:lnTo>
                  <a:pt x="184779" y="237767"/>
                </a:lnTo>
                <a:lnTo>
                  <a:pt x="148680" y="207608"/>
                </a:lnTo>
                <a:lnTo>
                  <a:pt x="115545" y="176311"/>
                </a:lnTo>
                <a:lnTo>
                  <a:pt x="85569" y="143895"/>
                </a:lnTo>
                <a:lnTo>
                  <a:pt x="58949" y="110377"/>
                </a:lnTo>
                <a:lnTo>
                  <a:pt x="25743" y="58096"/>
                </a:lnTo>
                <a:lnTo>
                  <a:pt x="1199" y="3454"/>
                </a:ln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73514" y="3253398"/>
            <a:ext cx="81074" cy="10955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4147185" cy="789305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GoogLeNet</a:t>
            </a:r>
            <a:endParaRPr sz="3000"/>
          </a:p>
          <a:p>
            <a:pPr marL="131445">
              <a:spcBef>
                <a:spcPts val="235"/>
              </a:spcBef>
            </a:pPr>
            <a:r>
              <a:rPr i="1" spc="-5" dirty="0">
                <a:solidFill>
                  <a:srgbClr val="000000"/>
                </a:solidFill>
              </a:rPr>
              <a:t>[Szegedy et al.,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108</a:t>
            </a:fld>
            <a:endParaRPr/>
          </a:p>
        </p:txBody>
      </p:sp>
      <p:sp>
        <p:nvSpPr>
          <p:cNvPr id="70" name="object 70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71" name="object 71"/>
          <p:cNvSpPr txBox="1">
            <a:spLocks noGrp="1"/>
          </p:cNvSpPr>
          <p:nvPr>
            <p:ph type="ftr" sz="quarter" idx="5"/>
          </p:nvPr>
        </p:nvSpPr>
        <p:spPr>
          <a:xfrm>
            <a:off x="4283964" y="5947023"/>
            <a:ext cx="576072" cy="32316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270773" y="4164593"/>
            <a:ext cx="21456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Naive Inception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902059" y="1665913"/>
            <a:ext cx="195643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706755" marR="5080" indent="-69469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1x1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conv</a:t>
            </a:r>
            <a:r>
              <a:rPr sz="16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“bottleneck” 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layers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852100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4147185" cy="789305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GoogLeNet</a:t>
            </a:r>
            <a:endParaRPr sz="3000"/>
          </a:p>
          <a:p>
            <a:pPr marL="131445">
              <a:spcBef>
                <a:spcPts val="235"/>
              </a:spcBef>
            </a:pPr>
            <a:r>
              <a:rPr i="1" spc="-5" dirty="0">
                <a:solidFill>
                  <a:srgbClr val="000000"/>
                </a:solidFill>
              </a:rPr>
              <a:t>[Szegedy et al.,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3262" y="5051178"/>
            <a:ext cx="38614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Inception </a:t>
            </a:r>
            <a:r>
              <a:rPr sz="1600" dirty="0">
                <a:latin typeface="Arial"/>
                <a:cs typeface="Arial"/>
              </a:rPr>
              <a:t>module </a:t>
            </a:r>
            <a:r>
              <a:rPr sz="1600" spc="-5" dirty="0">
                <a:latin typeface="Arial"/>
                <a:cs typeface="Arial"/>
              </a:rPr>
              <a:t>with dimension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reduction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67639" y="1074321"/>
            <a:ext cx="2904490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Using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same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parallel layers as  naive example, and adding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“1x1  conv,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64 filter”</a:t>
            </a:r>
            <a:r>
              <a:rPr sz="16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bottlenecks: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8323" y="4430908"/>
            <a:ext cx="109283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4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46372" y="3885020"/>
            <a:ext cx="932180" cy="324485"/>
          </a:xfrm>
          <a:custGeom>
            <a:avLst/>
            <a:gdLst/>
            <a:ahLst/>
            <a:cxnLst/>
            <a:rect l="l" t="t" r="r" b="b"/>
            <a:pathLst>
              <a:path w="932180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46372" y="3885019"/>
            <a:ext cx="932180" cy="324485"/>
          </a:xfrm>
          <a:custGeom>
            <a:avLst/>
            <a:gdLst/>
            <a:ahLst/>
            <a:cxnLst/>
            <a:rect l="l" t="t" r="r" b="b"/>
            <a:pathLst>
              <a:path w="932180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56594" y="3847233"/>
            <a:ext cx="711200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270510" marR="5080" indent="-258445">
              <a:lnSpc>
                <a:spcPts val="1420"/>
              </a:lnSpc>
              <a:spcBef>
                <a:spcPts val="160"/>
              </a:spcBef>
            </a:pPr>
            <a:r>
              <a:rPr sz="1200" b="1" spc="-15" dirty="0">
                <a:solidFill>
                  <a:srgbClr val="FF0000"/>
                </a:solidFill>
                <a:latin typeface="Arial"/>
                <a:cs typeface="Arial"/>
              </a:rPr>
              <a:t>1x1</a:t>
            </a:r>
            <a:r>
              <a:rPr sz="1200" b="1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FF0000"/>
                </a:solidFill>
                <a:latin typeface="Arial"/>
                <a:cs typeface="Arial"/>
              </a:rPr>
              <a:t>conv,  </a:t>
            </a:r>
            <a:r>
              <a:rPr sz="1200" b="1" spc="-5" dirty="0">
                <a:solidFill>
                  <a:srgbClr val="FF0000"/>
                </a:solidFill>
                <a:latin typeface="Arial"/>
                <a:cs typeface="Arial"/>
              </a:rPr>
              <a:t>64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24570" y="4450218"/>
            <a:ext cx="932180" cy="23019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marL="104775">
              <a:spcBef>
                <a:spcPts val="715"/>
              </a:spcBef>
            </a:pPr>
            <a:r>
              <a:rPr sz="900" spc="-30" dirty="0">
                <a:solidFill>
                  <a:srgbClr val="44808E"/>
                </a:solidFill>
                <a:latin typeface="Arial"/>
                <a:cs typeface="Arial"/>
              </a:rPr>
              <a:t>Previous</a:t>
            </a:r>
            <a:r>
              <a:rPr sz="900" spc="-20" dirty="0">
                <a:solidFill>
                  <a:srgbClr val="44808E"/>
                </a:solidFill>
                <a:latin typeface="Arial"/>
                <a:cs typeface="Arial"/>
              </a:rPr>
              <a:t> </a:t>
            </a:r>
            <a:r>
              <a:rPr sz="900" spc="-35" dirty="0">
                <a:solidFill>
                  <a:srgbClr val="44808E"/>
                </a:solidFill>
                <a:latin typeface="Arial"/>
                <a:cs typeface="Arial"/>
              </a:rPr>
              <a:t>Layer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99017" y="3885020"/>
            <a:ext cx="932180" cy="324485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99017" y="3885019"/>
            <a:ext cx="932180" cy="324485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746225" y="3937720"/>
            <a:ext cx="6369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3x3</a:t>
            </a:r>
            <a:r>
              <a:rPr sz="1200" b="1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pool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22694" y="3117683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5x5</a:t>
            </a:r>
            <a:r>
              <a:rPr sz="1200" b="1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solidFill>
                  <a:srgbClr val="0000FF"/>
                </a:solidFill>
                <a:latin typeface="Arial"/>
                <a:cs typeface="Arial"/>
              </a:rPr>
              <a:t>96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46372" y="3117683"/>
            <a:ext cx="932180" cy="324485"/>
          </a:xfrm>
          <a:custGeom>
            <a:avLst/>
            <a:gdLst/>
            <a:ahLst/>
            <a:cxnLst/>
            <a:rect l="l" t="t" r="r" b="b"/>
            <a:pathLst>
              <a:path w="932180" h="324485">
                <a:moveTo>
                  <a:pt x="0" y="0"/>
                </a:moveTo>
                <a:lnTo>
                  <a:pt x="932098" y="0"/>
                </a:lnTo>
                <a:lnTo>
                  <a:pt x="932098" y="324011"/>
                </a:lnTo>
                <a:lnTo>
                  <a:pt x="0" y="324011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46372" y="3117683"/>
            <a:ext cx="932180" cy="324485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3x3</a:t>
            </a:r>
            <a:r>
              <a:rPr sz="1200" b="1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solidFill>
                  <a:srgbClr val="0000FF"/>
                </a:solidFill>
                <a:latin typeface="Arial"/>
                <a:cs typeface="Arial"/>
              </a:rPr>
              <a:t>192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54720" y="2232235"/>
            <a:ext cx="1066800" cy="324485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84785" marR="177165" indent="231775">
              <a:lnSpc>
                <a:spcPts val="1050"/>
              </a:lnSpc>
              <a:spcBef>
                <a:spcPts val="250"/>
              </a:spcBef>
            </a:pPr>
            <a:r>
              <a:rPr sz="900" spc="-35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900" spc="-10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12421" y="3801644"/>
            <a:ext cx="0" cy="8382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37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1432" y="3459920"/>
            <a:ext cx="81979" cy="105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90620" y="4279018"/>
            <a:ext cx="299085" cy="171450"/>
          </a:xfrm>
          <a:custGeom>
            <a:avLst/>
            <a:gdLst/>
            <a:ahLst/>
            <a:cxnLst/>
            <a:rect l="l" t="t" r="r" b="b"/>
            <a:pathLst>
              <a:path w="299085" h="171450">
                <a:moveTo>
                  <a:pt x="0" y="171199"/>
                </a:moveTo>
                <a:lnTo>
                  <a:pt x="29892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64370" y="4226544"/>
            <a:ext cx="109699" cy="89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90620" y="4227469"/>
            <a:ext cx="1362075" cy="222885"/>
          </a:xfrm>
          <a:custGeom>
            <a:avLst/>
            <a:gdLst/>
            <a:ahLst/>
            <a:cxnLst/>
            <a:rect l="l" t="t" r="r" b="b"/>
            <a:pathLst>
              <a:path w="1362075" h="222885">
                <a:moveTo>
                  <a:pt x="0" y="222749"/>
                </a:moveTo>
                <a:lnTo>
                  <a:pt x="1361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37718" y="4186894"/>
            <a:ext cx="109449" cy="81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95019" y="2596988"/>
            <a:ext cx="1370330" cy="520700"/>
          </a:xfrm>
          <a:custGeom>
            <a:avLst/>
            <a:gdLst/>
            <a:ahLst/>
            <a:cxnLst/>
            <a:rect l="l" t="t" r="r" b="b"/>
            <a:pathLst>
              <a:path w="1370329" h="520700">
                <a:moveTo>
                  <a:pt x="1370047" y="520693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04670" y="2556752"/>
            <a:ext cx="111049" cy="791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54645" y="2649426"/>
            <a:ext cx="334645" cy="468630"/>
          </a:xfrm>
          <a:custGeom>
            <a:avLst/>
            <a:gdLst/>
            <a:ahLst/>
            <a:cxnLst/>
            <a:rect l="l" t="t" r="r" b="b"/>
            <a:pathLst>
              <a:path w="334644" h="468630">
                <a:moveTo>
                  <a:pt x="334099" y="468256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94894" y="2569530"/>
            <a:ext cx="94874" cy="1076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12421" y="2629427"/>
            <a:ext cx="588010" cy="488315"/>
          </a:xfrm>
          <a:custGeom>
            <a:avLst/>
            <a:gdLst/>
            <a:ahLst/>
            <a:cxnLst/>
            <a:rect l="l" t="t" r="r" b="b"/>
            <a:pathLst>
              <a:path w="588010" h="488314">
                <a:moveTo>
                  <a:pt x="0" y="488256"/>
                </a:moveTo>
                <a:lnTo>
                  <a:pt x="58767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70470" y="2564657"/>
            <a:ext cx="105649" cy="984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1074" y="2592147"/>
            <a:ext cx="1708785" cy="564515"/>
          </a:xfrm>
          <a:custGeom>
            <a:avLst/>
            <a:gdLst/>
            <a:ahLst/>
            <a:cxnLst/>
            <a:rect l="l" t="t" r="r" b="b"/>
            <a:pathLst>
              <a:path w="1708785" h="564514">
                <a:moveTo>
                  <a:pt x="0" y="564161"/>
                </a:moveTo>
                <a:lnTo>
                  <a:pt x="170856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60242" y="2552744"/>
            <a:ext cx="111002" cy="788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20016" y="4247318"/>
            <a:ext cx="570865" cy="203200"/>
          </a:xfrm>
          <a:custGeom>
            <a:avLst/>
            <a:gdLst/>
            <a:ahLst/>
            <a:cxnLst/>
            <a:rect l="l" t="t" r="r" b="b"/>
            <a:pathLst>
              <a:path w="570864" h="203200">
                <a:moveTo>
                  <a:pt x="570603" y="2028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29036" y="4208144"/>
            <a:ext cx="111044" cy="783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22695" y="3898245"/>
            <a:ext cx="932180" cy="324485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22694" y="3898244"/>
            <a:ext cx="932180" cy="324485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632917" y="3860482"/>
            <a:ext cx="711200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270510" marR="5080" indent="-258445">
              <a:lnSpc>
                <a:spcPts val="1420"/>
              </a:lnSpc>
              <a:spcBef>
                <a:spcPts val="160"/>
              </a:spcBef>
            </a:pPr>
            <a:r>
              <a:rPr sz="1200" b="1" spc="-15" dirty="0">
                <a:solidFill>
                  <a:srgbClr val="FF0000"/>
                </a:solidFill>
                <a:latin typeface="Arial"/>
                <a:cs typeface="Arial"/>
              </a:rPr>
              <a:t>1x1</a:t>
            </a:r>
            <a:r>
              <a:rPr sz="1200" b="1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FF0000"/>
                </a:solidFill>
                <a:latin typeface="Arial"/>
                <a:cs typeface="Arial"/>
              </a:rPr>
              <a:t>conv,  </a:t>
            </a:r>
            <a:r>
              <a:rPr sz="1200" b="1" spc="-5" dirty="0">
                <a:solidFill>
                  <a:srgbClr val="FF0000"/>
                </a:solidFill>
                <a:latin typeface="Arial"/>
                <a:cs typeface="Arial"/>
              </a:rPr>
              <a:t>64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988743" y="3801645"/>
            <a:ext cx="0" cy="97155"/>
          </a:xfrm>
          <a:custGeom>
            <a:avLst/>
            <a:gdLst/>
            <a:ahLst/>
            <a:cxnLst/>
            <a:rect l="l" t="t" r="r" b="b"/>
            <a:pathLst>
              <a:path h="97155">
                <a:moveTo>
                  <a:pt x="0" y="0"/>
                </a:moveTo>
                <a:lnTo>
                  <a:pt x="0" y="965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47745" y="3459969"/>
            <a:ext cx="81999" cy="1055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599017" y="3117683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solidFill>
                  <a:srgbClr val="FF0000"/>
                </a:solidFill>
                <a:latin typeface="Arial"/>
                <a:cs typeface="Arial"/>
              </a:rPr>
              <a:t>1x1</a:t>
            </a:r>
            <a:r>
              <a:rPr sz="12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FF0000"/>
                </a:solidFill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solidFill>
                  <a:srgbClr val="FF0000"/>
                </a:solidFill>
                <a:latin typeface="Arial"/>
                <a:cs typeface="Arial"/>
              </a:rPr>
              <a:t>64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065066" y="3801644"/>
            <a:ext cx="0" cy="8382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37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24067" y="3459920"/>
            <a:ext cx="81999" cy="105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0990" y="3594195"/>
            <a:ext cx="1809750" cy="856615"/>
          </a:xfrm>
          <a:custGeom>
            <a:avLst/>
            <a:gdLst/>
            <a:ahLst/>
            <a:cxnLst/>
            <a:rect l="l" t="t" r="r" b="b"/>
            <a:pathLst>
              <a:path w="1809750" h="856614">
                <a:moveTo>
                  <a:pt x="1809628" y="856023"/>
                </a:moveTo>
                <a:lnTo>
                  <a:pt x="1805915" y="851559"/>
                </a:lnTo>
                <a:lnTo>
                  <a:pt x="1795038" y="848822"/>
                </a:lnTo>
                <a:lnTo>
                  <a:pt x="1777398" y="847524"/>
                </a:lnTo>
                <a:lnTo>
                  <a:pt x="1753391" y="847377"/>
                </a:lnTo>
                <a:lnTo>
                  <a:pt x="1723415" y="848092"/>
                </a:lnTo>
                <a:lnTo>
                  <a:pt x="1687869" y="849382"/>
                </a:lnTo>
                <a:lnTo>
                  <a:pt x="1647150" y="850959"/>
                </a:lnTo>
                <a:lnTo>
                  <a:pt x="1601656" y="852534"/>
                </a:lnTo>
                <a:lnTo>
                  <a:pt x="1551785" y="853819"/>
                </a:lnTo>
                <a:lnTo>
                  <a:pt x="1497934" y="854527"/>
                </a:lnTo>
                <a:lnTo>
                  <a:pt x="1440503" y="854368"/>
                </a:lnTo>
                <a:lnTo>
                  <a:pt x="1379889" y="853055"/>
                </a:lnTo>
                <a:lnTo>
                  <a:pt x="1316489" y="850300"/>
                </a:lnTo>
                <a:lnTo>
                  <a:pt x="1250702" y="845815"/>
                </a:lnTo>
                <a:lnTo>
                  <a:pt x="1182925" y="839311"/>
                </a:lnTo>
                <a:lnTo>
                  <a:pt x="1113556" y="830501"/>
                </a:lnTo>
                <a:lnTo>
                  <a:pt x="1042994" y="819095"/>
                </a:lnTo>
                <a:lnTo>
                  <a:pt x="971636" y="804807"/>
                </a:lnTo>
                <a:lnTo>
                  <a:pt x="899880" y="787348"/>
                </a:lnTo>
                <a:lnTo>
                  <a:pt x="851164" y="773565"/>
                </a:lnTo>
                <a:lnTo>
                  <a:pt x="802573" y="758212"/>
                </a:lnTo>
                <a:lnTo>
                  <a:pt x="754230" y="741315"/>
                </a:lnTo>
                <a:lnTo>
                  <a:pt x="706260" y="722896"/>
                </a:lnTo>
                <a:lnTo>
                  <a:pt x="658788" y="702979"/>
                </a:lnTo>
                <a:lnTo>
                  <a:pt x="611937" y="681589"/>
                </a:lnTo>
                <a:lnTo>
                  <a:pt x="565832" y="658748"/>
                </a:lnTo>
                <a:lnTo>
                  <a:pt x="520598" y="634481"/>
                </a:lnTo>
                <a:lnTo>
                  <a:pt x="476358" y="608811"/>
                </a:lnTo>
                <a:lnTo>
                  <a:pt x="433237" y="581762"/>
                </a:lnTo>
                <a:lnTo>
                  <a:pt x="391359" y="553357"/>
                </a:lnTo>
                <a:lnTo>
                  <a:pt x="350849" y="523621"/>
                </a:lnTo>
                <a:lnTo>
                  <a:pt x="311831" y="492577"/>
                </a:lnTo>
                <a:lnTo>
                  <a:pt x="274429" y="460249"/>
                </a:lnTo>
                <a:lnTo>
                  <a:pt x="238767" y="426664"/>
                </a:lnTo>
                <a:lnTo>
                  <a:pt x="204970" y="391839"/>
                </a:lnTo>
                <a:lnTo>
                  <a:pt x="173163" y="355800"/>
                </a:lnTo>
                <a:lnTo>
                  <a:pt x="143469" y="318572"/>
                </a:lnTo>
                <a:lnTo>
                  <a:pt x="116014" y="280179"/>
                </a:lnTo>
                <a:lnTo>
                  <a:pt x="90921" y="240646"/>
                </a:lnTo>
                <a:lnTo>
                  <a:pt x="68314" y="199999"/>
                </a:lnTo>
                <a:lnTo>
                  <a:pt x="50670" y="163528"/>
                </a:lnTo>
                <a:lnTo>
                  <a:pt x="35108" y="126237"/>
                </a:lnTo>
                <a:lnTo>
                  <a:pt x="21713" y="88139"/>
                </a:lnTo>
                <a:lnTo>
                  <a:pt x="10567" y="49249"/>
                </a:lnTo>
                <a:lnTo>
                  <a:pt x="1752" y="9599"/>
                </a:lnTo>
                <a:lnTo>
                  <a:pt x="817" y="4574"/>
                </a:ln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40118" y="3498545"/>
            <a:ext cx="81744" cy="1078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05024" y="3156308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1x1</a:t>
            </a:r>
            <a:r>
              <a:rPr sz="1200" b="1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solidFill>
                  <a:srgbClr val="0000FF"/>
                </a:solidFill>
                <a:latin typeface="Arial"/>
                <a:cs typeface="Arial"/>
              </a:rPr>
              <a:t>128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379022" y="3525069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74"/>
                </a:lnTo>
                <a:lnTo>
                  <a:pt x="0" y="2765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452051" y="3538766"/>
            <a:ext cx="7962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28x28x64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445820" y="3525069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74"/>
                </a:lnTo>
                <a:lnTo>
                  <a:pt x="0" y="2765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518849" y="3538766"/>
            <a:ext cx="7962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28x28x64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588817" y="3525069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74"/>
                </a:lnTo>
                <a:lnTo>
                  <a:pt x="0" y="2765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661847" y="3538766"/>
            <a:ext cx="8953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28x28x256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36024" y="2763058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309049" y="2776768"/>
            <a:ext cx="8953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28x28x128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379022" y="2763058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2019" y="2763058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1452052" y="2776768"/>
            <a:ext cx="193928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155065" algn="l"/>
              </a:tabLst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28x28x19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2	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28x28x96</a:t>
            </a:r>
            <a:endParaRPr sz="14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88817" y="2763058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661847" y="2776768"/>
            <a:ext cx="7962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28x28x64</a:t>
            </a:r>
            <a:endParaRPr sz="14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109</a:t>
            </a:fld>
            <a:endParaRPr/>
          </a:p>
        </p:txBody>
      </p:sp>
      <p:sp>
        <p:nvSpPr>
          <p:cNvPr id="62" name="object 62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63" name="object 63"/>
          <p:cNvSpPr txBox="1">
            <a:spLocks noGrp="1"/>
          </p:cNvSpPr>
          <p:nvPr>
            <p:ph type="ftr" sz="quarter" idx="5"/>
          </p:nvPr>
        </p:nvSpPr>
        <p:spPr>
          <a:xfrm>
            <a:off x="4283964" y="5947023"/>
            <a:ext cx="576072" cy="32316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5143839" y="2118866"/>
            <a:ext cx="3378200" cy="20027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1600" b="1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Ops: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[1x1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64] 28x28x64x1x1x256  [1x1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64] 28x28x64x1x1x256  [1x1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128] 28x28x128x1x1x256  [3x3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192] 28x28x192x3x3x64  [5x5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96] 28x28x96x5x5x64  [1x1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64] 28x28x64x1x1x256  </a:t>
            </a: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Total: 358M</a:t>
            </a:r>
            <a:r>
              <a:rPr sz="1600" b="1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ops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143840" y="4347711"/>
            <a:ext cx="369252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Compared to 854M ops for naive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version 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Bottleneck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can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also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reduce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depth after  pooling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127744" y="1917310"/>
            <a:ext cx="8953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28x28x480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8501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8396" y="3170794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69998" y="3020097"/>
            <a:ext cx="151130" cy="814069"/>
          </a:xfrm>
          <a:custGeom>
            <a:avLst/>
            <a:gdLst/>
            <a:ahLst/>
            <a:cxnLst/>
            <a:rect l="l" t="t" r="r" b="b"/>
            <a:pathLst>
              <a:path w="151130" h="814069">
                <a:moveTo>
                  <a:pt x="0" y="813898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198"/>
                </a:lnTo>
                <a:lnTo>
                  <a:pt x="0" y="813898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8398" y="302009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38398" y="3020097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38398" y="302009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69998" y="3170794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34645" y="3285897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lnTo>
                  <a:pt x="7196" y="96535"/>
                </a:lnTo>
                <a:lnTo>
                  <a:pt x="27235" y="57788"/>
                </a:lnTo>
                <a:lnTo>
                  <a:pt x="57790" y="27233"/>
                </a:lnTo>
                <a:lnTo>
                  <a:pt x="96537" y="7195"/>
                </a:lnTo>
                <a:lnTo>
                  <a:pt x="141149" y="0"/>
                </a:lnTo>
                <a:lnTo>
                  <a:pt x="168812" y="2737"/>
                </a:lnTo>
                <a:lnTo>
                  <a:pt x="219460" y="23714"/>
                </a:lnTo>
                <a:lnTo>
                  <a:pt x="258579" y="62841"/>
                </a:lnTo>
                <a:lnTo>
                  <a:pt x="279561" y="113488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34645" y="3285897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6" y="96535"/>
                </a:lnTo>
                <a:lnTo>
                  <a:pt x="27235" y="57788"/>
                </a:lnTo>
                <a:lnTo>
                  <a:pt x="57790" y="27233"/>
                </a:lnTo>
                <a:lnTo>
                  <a:pt x="96537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49" y="41342"/>
                </a:lnTo>
                <a:lnTo>
                  <a:pt x="271552" y="87137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5146" y="3427046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64648" y="3189745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7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00848" y="3040347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7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26946" y="3427044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07519" y="4411969"/>
            <a:ext cx="45467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353034" y="651755"/>
            <a:ext cx="4142766" cy="50526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5" dirty="0"/>
              <a:t>Convolution</a:t>
            </a:r>
            <a:r>
              <a:rPr sz="3200" spc="-85" dirty="0"/>
              <a:t> </a:t>
            </a:r>
            <a:r>
              <a:rPr sz="3200" spc="-5" dirty="0"/>
              <a:t>Layer</a:t>
            </a:r>
          </a:p>
        </p:txBody>
      </p:sp>
      <p:sp>
        <p:nvSpPr>
          <p:cNvPr id="16" name="object 16"/>
          <p:cNvSpPr/>
          <p:nvPr/>
        </p:nvSpPr>
        <p:spPr>
          <a:xfrm>
            <a:off x="1221872" y="2791325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5046" y="2048097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21872" y="204809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21872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21872" y="204809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35044" y="2791325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271821" y="1686556"/>
            <a:ext cx="3372485" cy="964366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93495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5x5x3</a:t>
            </a:r>
            <a:r>
              <a:rPr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filter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1475"/>
              </a:lnSpc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04259" y="1867499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62195" y="2072119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45687" y="30619"/>
                </a:moveTo>
                <a:lnTo>
                  <a:pt x="0" y="25269"/>
                </a:lnTo>
                <a:lnTo>
                  <a:pt x="38434" y="0"/>
                </a:lnTo>
                <a:lnTo>
                  <a:pt x="45687" y="3061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62195" y="2072119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4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4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90910" y="2351022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2" y="0"/>
                </a:moveTo>
                <a:lnTo>
                  <a:pt x="0" y="523188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50625" y="285954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0" y="30327"/>
                </a:moveTo>
                <a:lnTo>
                  <a:pt x="34587" y="0"/>
                </a:lnTo>
                <a:lnTo>
                  <a:pt x="45989" y="29324"/>
                </a:lnTo>
                <a:lnTo>
                  <a:pt x="0" y="3032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50625" y="285954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4"/>
                </a:lnTo>
                <a:lnTo>
                  <a:pt x="34587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28619" y="3742969"/>
            <a:ext cx="354965" cy="127000"/>
          </a:xfrm>
          <a:custGeom>
            <a:avLst/>
            <a:gdLst/>
            <a:ahLst/>
            <a:cxnLst/>
            <a:rect l="l" t="t" r="r" b="b"/>
            <a:pathLst>
              <a:path w="354964" h="127000">
                <a:moveTo>
                  <a:pt x="354474" y="1265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87919" y="3728146"/>
            <a:ext cx="46355" cy="29845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35399" y="29624"/>
                </a:moveTo>
                <a:lnTo>
                  <a:pt x="0" y="274"/>
                </a:lnTo>
                <a:lnTo>
                  <a:pt x="45974" y="0"/>
                </a:lnTo>
                <a:lnTo>
                  <a:pt x="35399" y="2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87919" y="3728146"/>
            <a:ext cx="46355" cy="29845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45974" y="0"/>
                </a:moveTo>
                <a:lnTo>
                  <a:pt x="0" y="274"/>
                </a:lnTo>
                <a:lnTo>
                  <a:pt x="35399" y="29624"/>
                </a:lnTo>
                <a:lnTo>
                  <a:pt x="45974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143992" y="3670374"/>
            <a:ext cx="4799330" cy="22399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latin typeface="Arial"/>
                <a:cs typeface="Arial"/>
              </a:rPr>
              <a:t>1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number:</a:t>
            </a:r>
            <a:endParaRPr>
              <a:latin typeface="Arial"/>
              <a:cs typeface="Arial"/>
            </a:endParaRPr>
          </a:p>
          <a:p>
            <a:pPr marL="12700" marR="210820">
              <a:lnSpc>
                <a:spcPct val="100699"/>
              </a:lnSpc>
            </a:pPr>
            <a:r>
              <a:rPr spc="-5" dirty="0">
                <a:latin typeface="Arial"/>
                <a:cs typeface="Arial"/>
              </a:rPr>
              <a:t>the </a:t>
            </a:r>
            <a:r>
              <a:rPr dirty="0">
                <a:latin typeface="Arial"/>
                <a:cs typeface="Arial"/>
              </a:rPr>
              <a:t>result </a:t>
            </a:r>
            <a:r>
              <a:rPr spc="-5" dirty="0">
                <a:latin typeface="Arial"/>
                <a:cs typeface="Arial"/>
              </a:rPr>
              <a:t>of taking </a:t>
            </a:r>
            <a:r>
              <a:rPr dirty="0">
                <a:latin typeface="Arial"/>
                <a:cs typeface="Arial"/>
              </a:rPr>
              <a:t>a </a:t>
            </a:r>
            <a:r>
              <a:rPr spc="-5" dirty="0">
                <a:latin typeface="Arial"/>
                <a:cs typeface="Arial"/>
              </a:rPr>
              <a:t>dot product between the  filter and </a:t>
            </a:r>
            <a:r>
              <a:rPr dirty="0">
                <a:latin typeface="Arial"/>
                <a:cs typeface="Arial"/>
              </a:rPr>
              <a:t>a small </a:t>
            </a:r>
            <a:r>
              <a:rPr spc="-5" dirty="0">
                <a:latin typeface="Arial"/>
                <a:cs typeface="Arial"/>
              </a:rPr>
              <a:t>5x5x3 </a:t>
            </a:r>
            <a:r>
              <a:rPr dirty="0">
                <a:latin typeface="Arial"/>
                <a:cs typeface="Arial"/>
              </a:rPr>
              <a:t>chunk </a:t>
            </a:r>
            <a:r>
              <a:rPr spc="-5" dirty="0">
                <a:latin typeface="Arial"/>
                <a:cs typeface="Arial"/>
              </a:rPr>
              <a:t>of the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image</a:t>
            </a:r>
            <a:endParaRPr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dirty="0">
                <a:latin typeface="Arial"/>
                <a:cs typeface="Arial"/>
              </a:rPr>
              <a:t>(i.e. </a:t>
            </a:r>
            <a:r>
              <a:rPr spc="-5" dirty="0">
                <a:latin typeface="Arial"/>
                <a:cs typeface="Arial"/>
              </a:rPr>
              <a:t>5*5*3 </a:t>
            </a:r>
            <a:r>
              <a:rPr dirty="0">
                <a:latin typeface="Arial"/>
                <a:cs typeface="Arial"/>
              </a:rPr>
              <a:t>= </a:t>
            </a:r>
            <a:r>
              <a:rPr spc="-5" dirty="0">
                <a:latin typeface="Arial"/>
                <a:cs typeface="Arial"/>
              </a:rPr>
              <a:t>75-dimensional dot product </a:t>
            </a:r>
            <a:r>
              <a:rPr dirty="0">
                <a:latin typeface="Arial"/>
                <a:cs typeface="Arial"/>
              </a:rPr>
              <a:t>+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bias)</a:t>
            </a:r>
            <a:endParaRPr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159064" y="2182549"/>
            <a:ext cx="282300" cy="235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37463" y="5425618"/>
            <a:ext cx="1195743" cy="393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236912" y="4825262"/>
            <a:ext cx="15303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37" name="Date Placeholder 3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38" name="Footer Placeholder 3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256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4147185" cy="789305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GoogLeNet</a:t>
            </a:r>
            <a:endParaRPr sz="3000"/>
          </a:p>
          <a:p>
            <a:pPr marL="131445">
              <a:spcBef>
                <a:spcPts val="235"/>
              </a:spcBef>
            </a:pPr>
            <a:r>
              <a:rPr i="1" spc="-5" dirty="0">
                <a:solidFill>
                  <a:srgbClr val="000000"/>
                </a:solidFill>
              </a:rPr>
              <a:t>[Szegedy et al.,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87518" y="4003668"/>
            <a:ext cx="15703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Inception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53118" y="2625697"/>
            <a:ext cx="2881069" cy="1360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58284" y="1058838"/>
            <a:ext cx="1392522" cy="43154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92610" y="2813722"/>
            <a:ext cx="944880" cy="522605"/>
          </a:xfrm>
          <a:custGeom>
            <a:avLst/>
            <a:gdLst/>
            <a:ahLst/>
            <a:cxnLst/>
            <a:rect l="l" t="t" r="r" b="b"/>
            <a:pathLst>
              <a:path w="944879" h="522605">
                <a:moveTo>
                  <a:pt x="0" y="0"/>
                </a:moveTo>
                <a:lnTo>
                  <a:pt x="944698" y="0"/>
                </a:lnTo>
                <a:lnTo>
                  <a:pt x="944698" y="522598"/>
                </a:lnTo>
                <a:lnTo>
                  <a:pt x="0" y="5225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1037" y="3075020"/>
            <a:ext cx="791845" cy="72390"/>
          </a:xfrm>
          <a:custGeom>
            <a:avLst/>
            <a:gdLst/>
            <a:ahLst/>
            <a:cxnLst/>
            <a:rect l="l" t="t" r="r" b="b"/>
            <a:pathLst>
              <a:path w="791845" h="72389">
                <a:moveTo>
                  <a:pt x="791573" y="0"/>
                </a:moveTo>
                <a:lnTo>
                  <a:pt x="0" y="71864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05412" y="3106025"/>
            <a:ext cx="107999" cy="817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26649" y="2485015"/>
            <a:ext cx="2260600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-4445" algn="ctr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Stack Inception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modules 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with dimension</a:t>
            </a:r>
            <a:r>
              <a:rPr sz="16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reduction 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on top of each</a:t>
            </a:r>
            <a:r>
              <a:rPr sz="1600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other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110</a:t>
            </a:fld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4283964" y="5947023"/>
            <a:ext cx="576072" cy="32316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29548622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4147185" cy="789305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GoogLeNet</a:t>
            </a:r>
            <a:endParaRPr sz="3000"/>
          </a:p>
          <a:p>
            <a:pPr marL="131445">
              <a:spcBef>
                <a:spcPts val="235"/>
              </a:spcBef>
            </a:pPr>
            <a:r>
              <a:rPr i="1" spc="-5" dirty="0">
                <a:solidFill>
                  <a:srgbClr val="000000"/>
                </a:solidFill>
              </a:rPr>
              <a:t>[Szegedy et al.,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3" name="object 3"/>
          <p:cNvSpPr/>
          <p:nvPr/>
        </p:nvSpPr>
        <p:spPr>
          <a:xfrm>
            <a:off x="647988" y="1893072"/>
            <a:ext cx="7614528" cy="2459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8408" y="4469916"/>
            <a:ext cx="135572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68580" marR="5080" indent="-56515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Stem</a:t>
            </a:r>
            <a:r>
              <a:rPr sz="16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Network:  Conv-Pool-  2x</a:t>
            </a:r>
            <a:r>
              <a:rPr sz="1600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Conv-Pool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7625" y="3189096"/>
            <a:ext cx="1533525" cy="621665"/>
          </a:xfrm>
          <a:custGeom>
            <a:avLst/>
            <a:gdLst/>
            <a:ahLst/>
            <a:cxnLst/>
            <a:rect l="l" t="t" r="r" b="b"/>
            <a:pathLst>
              <a:path w="1533525" h="621664">
                <a:moveTo>
                  <a:pt x="0" y="0"/>
                </a:moveTo>
                <a:lnTo>
                  <a:pt x="1533296" y="0"/>
                </a:lnTo>
                <a:lnTo>
                  <a:pt x="1533296" y="621298"/>
                </a:lnTo>
                <a:lnTo>
                  <a:pt x="0" y="6212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7147" y="3924369"/>
            <a:ext cx="38100" cy="480695"/>
          </a:xfrm>
          <a:custGeom>
            <a:avLst/>
            <a:gdLst/>
            <a:ahLst/>
            <a:cxnLst/>
            <a:rect l="l" t="t" r="r" b="b"/>
            <a:pathLst>
              <a:path w="38100" h="480695">
                <a:moveTo>
                  <a:pt x="0" y="480649"/>
                </a:moveTo>
                <a:lnTo>
                  <a:pt x="38074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34330" y="3828644"/>
            <a:ext cx="81784" cy="107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1226" y="1930042"/>
            <a:ext cx="144462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93040" marR="5080" indent="-180975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Full</a:t>
            </a:r>
            <a:r>
              <a:rPr sz="16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GoogLeNet  architecture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111</a:t>
            </a:fld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7409552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4147185" cy="789305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GoogLeNet</a:t>
            </a:r>
            <a:endParaRPr sz="3000"/>
          </a:p>
          <a:p>
            <a:pPr marL="131445">
              <a:spcBef>
                <a:spcPts val="235"/>
              </a:spcBef>
            </a:pPr>
            <a:r>
              <a:rPr i="1" spc="-5" dirty="0">
                <a:solidFill>
                  <a:srgbClr val="000000"/>
                </a:solidFill>
              </a:rPr>
              <a:t>[Szegedy et al.,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3" name="object 3"/>
          <p:cNvSpPr/>
          <p:nvPr/>
        </p:nvSpPr>
        <p:spPr>
          <a:xfrm>
            <a:off x="647988" y="1893072"/>
            <a:ext cx="7614528" cy="2459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1226" y="1930042"/>
            <a:ext cx="144462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93040" marR="5080" indent="-180975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Full</a:t>
            </a:r>
            <a:r>
              <a:rPr sz="16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GoogLeNet  architecture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24526" y="4744017"/>
            <a:ext cx="163512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436245" marR="5080" indent="-4241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Stacked</a:t>
            </a:r>
            <a:r>
              <a:rPr sz="16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Inception 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Modules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50897" y="1788899"/>
            <a:ext cx="5619115" cy="2563495"/>
          </a:xfrm>
          <a:custGeom>
            <a:avLst/>
            <a:gdLst/>
            <a:ahLst/>
            <a:cxnLst/>
            <a:rect l="l" t="t" r="r" b="b"/>
            <a:pathLst>
              <a:path w="5619115" h="2563495">
                <a:moveTo>
                  <a:pt x="0" y="0"/>
                </a:moveTo>
                <a:lnTo>
                  <a:pt x="5618688" y="0"/>
                </a:lnTo>
                <a:lnTo>
                  <a:pt x="5618688" y="2563494"/>
                </a:lnTo>
                <a:lnTo>
                  <a:pt x="0" y="256349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13916" y="4370719"/>
            <a:ext cx="81899" cy="3131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112</a:t>
            </a:fld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9123168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4147185" cy="789305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GoogLeNet</a:t>
            </a:r>
            <a:endParaRPr sz="3000"/>
          </a:p>
          <a:p>
            <a:pPr marL="131445">
              <a:spcBef>
                <a:spcPts val="235"/>
              </a:spcBef>
            </a:pPr>
            <a:r>
              <a:rPr i="1" spc="-5" dirty="0">
                <a:solidFill>
                  <a:srgbClr val="000000"/>
                </a:solidFill>
              </a:rPr>
              <a:t>[Szegedy et al.,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3" name="object 3"/>
          <p:cNvSpPr/>
          <p:nvPr/>
        </p:nvSpPr>
        <p:spPr>
          <a:xfrm>
            <a:off x="647988" y="1893072"/>
            <a:ext cx="7614528" cy="2459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1226" y="1930042"/>
            <a:ext cx="144462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93040" marR="5080" indent="-180975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Full</a:t>
            </a:r>
            <a:r>
              <a:rPr sz="16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GoogLeNet  architecture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37401" y="4730739"/>
            <a:ext cx="14814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Classifier</a:t>
            </a:r>
            <a:r>
              <a:rPr sz="1600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42210" y="2343897"/>
            <a:ext cx="824230" cy="584200"/>
          </a:xfrm>
          <a:custGeom>
            <a:avLst/>
            <a:gdLst/>
            <a:ahLst/>
            <a:cxnLst/>
            <a:rect l="l" t="t" r="r" b="b"/>
            <a:pathLst>
              <a:path w="824229" h="584200">
                <a:moveTo>
                  <a:pt x="0" y="0"/>
                </a:moveTo>
                <a:lnTo>
                  <a:pt x="824098" y="0"/>
                </a:lnTo>
                <a:lnTo>
                  <a:pt x="824098" y="584098"/>
                </a:lnTo>
                <a:lnTo>
                  <a:pt x="0" y="5840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92559" y="3038605"/>
            <a:ext cx="433070" cy="1662430"/>
          </a:xfrm>
          <a:custGeom>
            <a:avLst/>
            <a:gdLst/>
            <a:ahLst/>
            <a:cxnLst/>
            <a:rect l="l" t="t" r="r" b="b"/>
            <a:pathLst>
              <a:path w="433070" h="1662429">
                <a:moveTo>
                  <a:pt x="0" y="1662386"/>
                </a:moveTo>
                <a:lnTo>
                  <a:pt x="432899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85484" y="2945421"/>
            <a:ext cx="79949" cy="110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113</a:t>
            </a:fld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9875178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4147185" cy="789305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GoogLeNet</a:t>
            </a:r>
            <a:endParaRPr sz="3000"/>
          </a:p>
          <a:p>
            <a:pPr marL="131445">
              <a:spcBef>
                <a:spcPts val="235"/>
              </a:spcBef>
            </a:pPr>
            <a:r>
              <a:rPr i="1" spc="-5" dirty="0">
                <a:solidFill>
                  <a:srgbClr val="000000"/>
                </a:solidFill>
              </a:rPr>
              <a:t>[Szegedy et al.,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3" name="object 3"/>
          <p:cNvSpPr/>
          <p:nvPr/>
        </p:nvSpPr>
        <p:spPr>
          <a:xfrm>
            <a:off x="647988" y="1893072"/>
            <a:ext cx="7614528" cy="2459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1226" y="1930042"/>
            <a:ext cx="144462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93040" marR="5080" indent="-180975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Full</a:t>
            </a:r>
            <a:r>
              <a:rPr sz="16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GoogLeNet  architecture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26226" y="4730739"/>
            <a:ext cx="290322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710565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Classifier output 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(removed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expensive FC</a:t>
            </a:r>
            <a:r>
              <a:rPr sz="16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layers!)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42210" y="2343897"/>
            <a:ext cx="824230" cy="584200"/>
          </a:xfrm>
          <a:custGeom>
            <a:avLst/>
            <a:gdLst/>
            <a:ahLst/>
            <a:cxnLst/>
            <a:rect l="l" t="t" r="r" b="b"/>
            <a:pathLst>
              <a:path w="824229" h="584200">
                <a:moveTo>
                  <a:pt x="0" y="0"/>
                </a:moveTo>
                <a:lnTo>
                  <a:pt x="824098" y="0"/>
                </a:lnTo>
                <a:lnTo>
                  <a:pt x="824098" y="584098"/>
                </a:lnTo>
                <a:lnTo>
                  <a:pt x="0" y="5840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92559" y="3038605"/>
            <a:ext cx="433070" cy="1662430"/>
          </a:xfrm>
          <a:custGeom>
            <a:avLst/>
            <a:gdLst/>
            <a:ahLst/>
            <a:cxnLst/>
            <a:rect l="l" t="t" r="r" b="b"/>
            <a:pathLst>
              <a:path w="433070" h="1662429">
                <a:moveTo>
                  <a:pt x="0" y="1662386"/>
                </a:moveTo>
                <a:lnTo>
                  <a:pt x="432899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85484" y="2945421"/>
            <a:ext cx="79949" cy="110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114</a:t>
            </a:fld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7988559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4147185" cy="789305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GoogLeNet</a:t>
            </a:r>
            <a:endParaRPr sz="3000"/>
          </a:p>
          <a:p>
            <a:pPr marL="131445">
              <a:spcBef>
                <a:spcPts val="235"/>
              </a:spcBef>
            </a:pPr>
            <a:r>
              <a:rPr i="1" spc="-5" dirty="0">
                <a:solidFill>
                  <a:srgbClr val="000000"/>
                </a:solidFill>
              </a:rPr>
              <a:t>[Szegedy et al.,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3" name="object 3"/>
          <p:cNvSpPr/>
          <p:nvPr/>
        </p:nvSpPr>
        <p:spPr>
          <a:xfrm>
            <a:off x="647988" y="1893072"/>
            <a:ext cx="7614528" cy="2459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1226" y="1930042"/>
            <a:ext cx="144462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93040" marR="5080" indent="-180975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Full</a:t>
            </a:r>
            <a:r>
              <a:rPr sz="16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GoogLeNet  architecture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9816" y="4744017"/>
            <a:ext cx="655637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656080" marR="5080" indent="-1644014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Auxiliary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classification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outputs to inject additional gradient at lower layers 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(AvgPool-1x1Conv-FC-FC-Softmax)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78018" y="3861719"/>
            <a:ext cx="1165225" cy="490855"/>
          </a:xfrm>
          <a:custGeom>
            <a:avLst/>
            <a:gdLst/>
            <a:ahLst/>
            <a:cxnLst/>
            <a:rect l="l" t="t" r="r" b="b"/>
            <a:pathLst>
              <a:path w="1165225" h="490854">
                <a:moveTo>
                  <a:pt x="0" y="0"/>
                </a:moveTo>
                <a:lnTo>
                  <a:pt x="1164897" y="0"/>
                </a:lnTo>
                <a:lnTo>
                  <a:pt x="1164897" y="490799"/>
                </a:lnTo>
                <a:lnTo>
                  <a:pt x="0" y="4907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38166" y="4436343"/>
            <a:ext cx="325120" cy="351155"/>
          </a:xfrm>
          <a:custGeom>
            <a:avLst/>
            <a:gdLst/>
            <a:ahLst/>
            <a:cxnLst/>
            <a:rect l="l" t="t" r="r" b="b"/>
            <a:pathLst>
              <a:path w="325120" h="351154">
                <a:moveTo>
                  <a:pt x="324899" y="3505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69866" y="4363418"/>
            <a:ext cx="100899" cy="103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49264" y="3534469"/>
            <a:ext cx="1243965" cy="584200"/>
          </a:xfrm>
          <a:custGeom>
            <a:avLst/>
            <a:gdLst/>
            <a:ahLst/>
            <a:cxnLst/>
            <a:rect l="l" t="t" r="r" b="b"/>
            <a:pathLst>
              <a:path w="1243965" h="584200">
                <a:moveTo>
                  <a:pt x="0" y="0"/>
                </a:moveTo>
                <a:lnTo>
                  <a:pt x="1243797" y="0"/>
                </a:lnTo>
                <a:lnTo>
                  <a:pt x="1243797" y="584098"/>
                </a:lnTo>
                <a:lnTo>
                  <a:pt x="0" y="5840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82665" y="4169743"/>
            <a:ext cx="1186815" cy="594360"/>
          </a:xfrm>
          <a:custGeom>
            <a:avLst/>
            <a:gdLst/>
            <a:ahLst/>
            <a:cxnLst/>
            <a:rect l="l" t="t" r="r" b="b"/>
            <a:pathLst>
              <a:path w="1186814" h="594360">
                <a:moveTo>
                  <a:pt x="0" y="593823"/>
                </a:moveTo>
                <a:lnTo>
                  <a:pt x="1186297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45338" y="4121518"/>
            <a:ext cx="110449" cy="858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115</a:t>
            </a:fld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6092964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4147185" cy="789305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GoogLeNet</a:t>
            </a:r>
            <a:endParaRPr sz="3000"/>
          </a:p>
          <a:p>
            <a:pPr marL="131445">
              <a:spcBef>
                <a:spcPts val="235"/>
              </a:spcBef>
            </a:pPr>
            <a:r>
              <a:rPr i="1" spc="-5" dirty="0">
                <a:solidFill>
                  <a:srgbClr val="000000"/>
                </a:solidFill>
              </a:rPr>
              <a:t>[Szegedy et al.,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3" name="object 3"/>
          <p:cNvSpPr/>
          <p:nvPr/>
        </p:nvSpPr>
        <p:spPr>
          <a:xfrm>
            <a:off x="647988" y="1893072"/>
            <a:ext cx="7614528" cy="2459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1226" y="1930042"/>
            <a:ext cx="144462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93040" marR="5080" indent="-180975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Full</a:t>
            </a:r>
            <a:r>
              <a:rPr sz="16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GoogLeNet  architecture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116</a:t>
            </a:fld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5264" y="4744017"/>
            <a:ext cx="72453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22 total layers with weights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(including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each parallel layer in an Inception</a:t>
            </a:r>
            <a:r>
              <a:rPr sz="160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module)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83325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4147185" cy="789305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GoogLeNet</a:t>
            </a:r>
            <a:endParaRPr sz="3000"/>
          </a:p>
          <a:p>
            <a:pPr marL="131445">
              <a:spcBef>
                <a:spcPts val="235"/>
              </a:spcBef>
            </a:pPr>
            <a:r>
              <a:rPr i="1" spc="-5" dirty="0">
                <a:solidFill>
                  <a:srgbClr val="000000"/>
                </a:solidFill>
              </a:rPr>
              <a:t>[Szegedy et al.,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49516" y="4003668"/>
            <a:ext cx="15703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Inception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4349" y="1991977"/>
            <a:ext cx="37719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Deeper networks, with</a:t>
            </a:r>
            <a:r>
              <a:rPr sz="18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computational 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efficiency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823" y="2820651"/>
            <a:ext cx="3553460" cy="1680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indent="-304165">
              <a:spcBef>
                <a:spcPts val="100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22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1800">
              <a:latin typeface="Arial"/>
              <a:cs typeface="Arial"/>
            </a:endParaRPr>
          </a:p>
          <a:p>
            <a:pPr marL="316865" indent="-304165">
              <a:spcBef>
                <a:spcPts val="1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Efficient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“Inception”</a:t>
            </a:r>
            <a:r>
              <a:rPr sz="18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endParaRPr sz="1800">
              <a:latin typeface="Arial"/>
              <a:cs typeface="Arial"/>
            </a:endParaRPr>
          </a:p>
          <a:p>
            <a:pPr marL="316865" indent="-304165">
              <a:spcBef>
                <a:spcPts val="1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No FC</a:t>
            </a:r>
            <a:r>
              <a:rPr sz="18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1800">
              <a:latin typeface="Arial"/>
              <a:cs typeface="Arial"/>
            </a:endParaRPr>
          </a:p>
          <a:p>
            <a:pPr marL="316865" indent="-304165">
              <a:spcBef>
                <a:spcPts val="1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12x less params than</a:t>
            </a:r>
            <a:r>
              <a:rPr sz="1800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AlexNet</a:t>
            </a:r>
            <a:endParaRPr sz="1800">
              <a:latin typeface="Arial"/>
              <a:cs typeface="Arial"/>
            </a:endParaRPr>
          </a:p>
          <a:p>
            <a:pPr marL="316865" marR="5080" indent="-304165">
              <a:lnSpc>
                <a:spcPct val="100699"/>
              </a:lnSpc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ILSVRC’14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winner 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(6.7%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top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r>
              <a:rPr sz="18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error)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15117" y="2625697"/>
            <a:ext cx="2881069" cy="1360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58284" y="1058838"/>
            <a:ext cx="1392522" cy="43154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117</a:t>
            </a:fld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9929085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5774" y="1788374"/>
            <a:ext cx="6115700" cy="33194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91971" y="5263254"/>
            <a:ext cx="2655107" cy="89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322" y="1660723"/>
            <a:ext cx="2959100" cy="544830"/>
          </a:xfrm>
          <a:custGeom>
            <a:avLst/>
            <a:gdLst/>
            <a:ahLst/>
            <a:cxnLst/>
            <a:rect l="l" t="t" r="r" b="b"/>
            <a:pathLst>
              <a:path w="2959100" h="544830">
                <a:moveTo>
                  <a:pt x="0" y="0"/>
                </a:moveTo>
                <a:lnTo>
                  <a:pt x="2958894" y="0"/>
                </a:lnTo>
                <a:lnTo>
                  <a:pt x="2958894" y="544498"/>
                </a:lnTo>
                <a:lnTo>
                  <a:pt x="0" y="5444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71821" y="2120323"/>
            <a:ext cx="1094740" cy="3035935"/>
          </a:xfrm>
          <a:custGeom>
            <a:avLst/>
            <a:gdLst/>
            <a:ahLst/>
            <a:cxnLst/>
            <a:rect l="l" t="t" r="r" b="b"/>
            <a:pathLst>
              <a:path w="1094739" h="3035935">
                <a:moveTo>
                  <a:pt x="0" y="0"/>
                </a:moveTo>
                <a:lnTo>
                  <a:pt x="1094697" y="0"/>
                </a:lnTo>
                <a:lnTo>
                  <a:pt x="1094697" y="3035693"/>
                </a:lnTo>
                <a:lnTo>
                  <a:pt x="0" y="303569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3275" y="1125089"/>
            <a:ext cx="80321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ImageNet Large Scale Visual Recognition Challenge </a:t>
            </a:r>
            <a:r>
              <a:rPr sz="2000" dirty="0">
                <a:latin typeface="Arial"/>
                <a:cs typeface="Arial"/>
              </a:rPr>
              <a:t>(ILSVRC)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winners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76318" y="1608886"/>
            <a:ext cx="206502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700" dirty="0">
                <a:solidFill>
                  <a:srgbClr val="FF0000"/>
                </a:solidFill>
                <a:latin typeface="Arial"/>
                <a:cs typeface="Arial"/>
              </a:rPr>
              <a:t>“Revolution </a:t>
            </a:r>
            <a:r>
              <a:rPr sz="1700" spc="-5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17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0000"/>
                </a:solidFill>
                <a:latin typeface="Arial"/>
                <a:cs typeface="Arial"/>
              </a:rPr>
              <a:t>Depth”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26170" y="1788223"/>
            <a:ext cx="777240" cy="292100"/>
          </a:xfrm>
          <a:custGeom>
            <a:avLst/>
            <a:gdLst/>
            <a:ahLst/>
            <a:cxnLst/>
            <a:rect l="l" t="t" r="r" b="b"/>
            <a:pathLst>
              <a:path w="777239" h="292100">
                <a:moveTo>
                  <a:pt x="777098" y="0"/>
                </a:moveTo>
                <a:lnTo>
                  <a:pt x="0" y="291906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35715" y="2041148"/>
            <a:ext cx="111044" cy="789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118</a:t>
            </a:fld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9112673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3471545" cy="789305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ResNet</a:t>
            </a:r>
            <a:endParaRPr sz="3000"/>
          </a:p>
          <a:p>
            <a:pPr marL="131445">
              <a:spcBef>
                <a:spcPts val="235"/>
              </a:spcBef>
            </a:pPr>
            <a:r>
              <a:rPr i="1" spc="-5" dirty="0">
                <a:solidFill>
                  <a:srgbClr val="000000"/>
                </a:solidFill>
              </a:rPr>
              <a:t>[He et al.,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4350" y="1991977"/>
            <a:ext cx="3516629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Very deep networks using</a:t>
            </a:r>
            <a:r>
              <a:rPr sz="18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residual  connections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6823" y="2820651"/>
            <a:ext cx="3553460" cy="1680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indent="-304165">
              <a:spcBef>
                <a:spcPts val="100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152-layer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model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sz="180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ImageNet</a:t>
            </a:r>
            <a:endParaRPr sz="1800">
              <a:latin typeface="Arial"/>
              <a:cs typeface="Arial"/>
            </a:endParaRPr>
          </a:p>
          <a:p>
            <a:pPr marL="316865" marR="5080" indent="-304165">
              <a:lnSpc>
                <a:spcPct val="100699"/>
              </a:lnSpc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ILSVRC’15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winner 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(3.57%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top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r>
              <a:rPr sz="18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error)</a:t>
            </a:r>
            <a:endParaRPr sz="1800">
              <a:latin typeface="Arial"/>
              <a:cs typeface="Arial"/>
            </a:endParaRPr>
          </a:p>
          <a:p>
            <a:pPr marL="316865" marR="499109" indent="-304165">
              <a:lnSpc>
                <a:spcPct val="100699"/>
              </a:lnSpc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Swept all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sz="18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and  detection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competitions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in  ILSVRC’15 and</a:t>
            </a:r>
            <a:r>
              <a:rPr sz="1800" spc="-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COCO’15!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434258" y="4855243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34258" y="4855243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4574" y="619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8009365" y="4580517"/>
          <a:ext cx="870584" cy="709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125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65"/>
                        </a:lnSpc>
                      </a:pPr>
                      <a:r>
                        <a:rPr sz="7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125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05"/>
                        </a:lnSpc>
                        <a:spcBef>
                          <a:spcPts val="70"/>
                        </a:spcBef>
                      </a:pPr>
                      <a:r>
                        <a:rPr sz="7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664">
                <a:tc gridSpan="2">
                  <a:txBody>
                    <a:bodyPr/>
                    <a:lstStyle/>
                    <a:p>
                      <a:pPr marL="19050" algn="ctr">
                        <a:lnSpc>
                          <a:spcPts val="765"/>
                        </a:lnSpc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">
                <a:tc gridSpan="2"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7x7 conv,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 </a:t>
                      </a:r>
                      <a:r>
                        <a:rPr sz="700" spc="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700" spc="-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664">
                <a:tc gridSpan="2">
                  <a:txBody>
                    <a:bodyPr/>
                    <a:lstStyle/>
                    <a:p>
                      <a:pPr marL="1968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7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8434258" y="4512018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34258" y="4512018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49" y="6199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54483" y="4554343"/>
            <a:ext cx="0" cy="36195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35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74757" y="4533168"/>
            <a:ext cx="594360" cy="343535"/>
          </a:xfrm>
          <a:custGeom>
            <a:avLst/>
            <a:gdLst/>
            <a:ahLst/>
            <a:cxnLst/>
            <a:rect l="l" t="t" r="r" b="b"/>
            <a:pathLst>
              <a:path w="594359" h="343535">
                <a:moveTo>
                  <a:pt x="0" y="0"/>
                </a:moveTo>
                <a:lnTo>
                  <a:pt x="63512" y="1281"/>
                </a:lnTo>
                <a:lnTo>
                  <a:pt x="126373" y="5002"/>
                </a:lnTo>
                <a:lnTo>
                  <a:pt x="187934" y="10975"/>
                </a:lnTo>
                <a:lnTo>
                  <a:pt x="247547" y="19011"/>
                </a:lnTo>
                <a:lnTo>
                  <a:pt x="304563" y="28923"/>
                </a:lnTo>
                <a:lnTo>
                  <a:pt x="358333" y="40523"/>
                </a:lnTo>
                <a:lnTo>
                  <a:pt x="408208" y="53624"/>
                </a:lnTo>
                <a:lnTo>
                  <a:pt x="453540" y="68039"/>
                </a:lnTo>
                <a:lnTo>
                  <a:pt x="493681" y="83579"/>
                </a:lnTo>
                <a:lnTo>
                  <a:pt x="555791" y="117286"/>
                </a:lnTo>
                <a:lnTo>
                  <a:pt x="589348" y="153245"/>
                </a:lnTo>
                <a:lnTo>
                  <a:pt x="593798" y="171599"/>
                </a:lnTo>
                <a:lnTo>
                  <a:pt x="589380" y="189954"/>
                </a:lnTo>
                <a:lnTo>
                  <a:pt x="555888" y="225912"/>
                </a:lnTo>
                <a:lnTo>
                  <a:pt x="493848" y="259619"/>
                </a:lnTo>
                <a:lnTo>
                  <a:pt x="453745" y="275159"/>
                </a:lnTo>
                <a:lnTo>
                  <a:pt x="408452" y="289574"/>
                </a:lnTo>
                <a:lnTo>
                  <a:pt x="358618" y="302675"/>
                </a:lnTo>
                <a:lnTo>
                  <a:pt x="304892" y="314276"/>
                </a:lnTo>
                <a:lnTo>
                  <a:pt x="247923" y="324188"/>
                </a:lnTo>
                <a:lnTo>
                  <a:pt x="188360" y="332224"/>
                </a:lnTo>
                <a:lnTo>
                  <a:pt x="126853" y="338196"/>
                </a:lnTo>
                <a:lnTo>
                  <a:pt x="64049" y="341917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17534" y="425006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17534" y="425006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027059" y="4227773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>
              <a:spcBef>
                <a:spcPts val="100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700" spc="-2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017534" y="4380717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17534" y="4380717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027059" y="4358428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>
              <a:spcBef>
                <a:spcPts val="100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700" spc="-2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452683" y="434261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52709" y="4473318"/>
            <a:ext cx="1905" cy="38735"/>
          </a:xfrm>
          <a:custGeom>
            <a:avLst/>
            <a:gdLst/>
            <a:ahLst/>
            <a:cxnLst/>
            <a:rect l="l" t="t" r="r" b="b"/>
            <a:pathLst>
              <a:path w="1904" h="38735">
                <a:moveTo>
                  <a:pt x="17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32833" y="4167144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432833" y="4167144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452684" y="4209568"/>
            <a:ext cx="635" cy="40640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53083" y="416714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473258" y="4188168"/>
            <a:ext cx="612775" cy="345440"/>
          </a:xfrm>
          <a:custGeom>
            <a:avLst/>
            <a:gdLst/>
            <a:ahLst/>
            <a:cxnLst/>
            <a:rect l="l" t="t" r="r" b="b"/>
            <a:pathLst>
              <a:path w="612775" h="345439">
                <a:moveTo>
                  <a:pt x="1499" y="344999"/>
                </a:moveTo>
                <a:lnTo>
                  <a:pt x="66844" y="343710"/>
                </a:lnTo>
                <a:lnTo>
                  <a:pt x="131526" y="339970"/>
                </a:lnTo>
                <a:lnTo>
                  <a:pt x="194876" y="333966"/>
                </a:lnTo>
                <a:lnTo>
                  <a:pt x="256225" y="325888"/>
                </a:lnTo>
                <a:lnTo>
                  <a:pt x="314903" y="315924"/>
                </a:lnTo>
                <a:lnTo>
                  <a:pt x="370241" y="304263"/>
                </a:lnTo>
                <a:lnTo>
                  <a:pt x="421571" y="291093"/>
                </a:lnTo>
                <a:lnTo>
                  <a:pt x="468222" y="276602"/>
                </a:lnTo>
                <a:lnTo>
                  <a:pt x="509527" y="260981"/>
                </a:lnTo>
                <a:lnTo>
                  <a:pt x="544815" y="244416"/>
                </a:lnTo>
                <a:lnTo>
                  <a:pt x="594667" y="209212"/>
                </a:lnTo>
                <a:lnTo>
                  <a:pt x="612423" y="172499"/>
                </a:lnTo>
                <a:lnTo>
                  <a:pt x="607811" y="154048"/>
                </a:lnTo>
                <a:lnTo>
                  <a:pt x="573173" y="117902"/>
                </a:lnTo>
                <a:lnTo>
                  <a:pt x="509108" y="84018"/>
                </a:lnTo>
                <a:lnTo>
                  <a:pt x="467711" y="68396"/>
                </a:lnTo>
                <a:lnTo>
                  <a:pt x="420961" y="53906"/>
                </a:lnTo>
                <a:lnTo>
                  <a:pt x="369528" y="40736"/>
                </a:lnTo>
                <a:lnTo>
                  <a:pt x="314080" y="29074"/>
                </a:lnTo>
                <a:lnTo>
                  <a:pt x="255284" y="19110"/>
                </a:lnTo>
                <a:lnTo>
                  <a:pt x="193810" y="11032"/>
                </a:lnTo>
                <a:lnTo>
                  <a:pt x="130326" y="5029"/>
                </a:lnTo>
                <a:lnTo>
                  <a:pt x="65500" y="1288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17534" y="390511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17534" y="390511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027059" y="3882826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>
              <a:spcBef>
                <a:spcPts val="100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700" spc="-2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017534" y="403576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17534" y="403576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027059" y="4013480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>
              <a:spcBef>
                <a:spcPts val="100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700" spc="-2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452683" y="3997668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452784" y="4128444"/>
            <a:ext cx="635" cy="38735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32833" y="3826970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432833" y="3826969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452684" y="3869119"/>
            <a:ext cx="635" cy="36195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7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473333" y="3848093"/>
            <a:ext cx="595630" cy="340360"/>
          </a:xfrm>
          <a:custGeom>
            <a:avLst/>
            <a:gdLst/>
            <a:ahLst/>
            <a:cxnLst/>
            <a:rect l="l" t="t" r="r" b="b"/>
            <a:pathLst>
              <a:path w="595629" h="340360">
                <a:moveTo>
                  <a:pt x="0" y="340199"/>
                </a:moveTo>
                <a:lnTo>
                  <a:pt x="63666" y="338928"/>
                </a:lnTo>
                <a:lnTo>
                  <a:pt x="126680" y="335240"/>
                </a:lnTo>
                <a:lnTo>
                  <a:pt x="188390" y="329320"/>
                </a:lnTo>
                <a:lnTo>
                  <a:pt x="248146" y="321354"/>
                </a:lnTo>
                <a:lnTo>
                  <a:pt x="305299" y="311529"/>
                </a:lnTo>
                <a:lnTo>
                  <a:pt x="359198" y="300030"/>
                </a:lnTo>
                <a:lnTo>
                  <a:pt x="409192" y="287043"/>
                </a:lnTo>
                <a:lnTo>
                  <a:pt x="454633" y="272754"/>
                </a:lnTo>
                <a:lnTo>
                  <a:pt x="494868" y="257350"/>
                </a:lnTo>
                <a:lnTo>
                  <a:pt x="557126" y="223937"/>
                </a:lnTo>
                <a:lnTo>
                  <a:pt x="590763" y="188293"/>
                </a:lnTo>
                <a:lnTo>
                  <a:pt x="595223" y="170099"/>
                </a:lnTo>
                <a:lnTo>
                  <a:pt x="590795" y="151905"/>
                </a:lnTo>
                <a:lnTo>
                  <a:pt x="557224" y="116261"/>
                </a:lnTo>
                <a:lnTo>
                  <a:pt x="495036" y="82849"/>
                </a:lnTo>
                <a:lnTo>
                  <a:pt x="454837" y="67444"/>
                </a:lnTo>
                <a:lnTo>
                  <a:pt x="409436" y="53156"/>
                </a:lnTo>
                <a:lnTo>
                  <a:pt x="359483" y="40169"/>
                </a:lnTo>
                <a:lnTo>
                  <a:pt x="305628" y="28670"/>
                </a:lnTo>
                <a:lnTo>
                  <a:pt x="248522" y="18844"/>
                </a:lnTo>
                <a:lnTo>
                  <a:pt x="188816" y="10879"/>
                </a:lnTo>
                <a:lnTo>
                  <a:pt x="127160" y="4959"/>
                </a:lnTo>
                <a:lnTo>
                  <a:pt x="64204" y="1270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027959" y="3539212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018434" y="369216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018434" y="369216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027959" y="3669867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">
              <a:spcBef>
                <a:spcPts val="10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conv,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 </a:t>
            </a:r>
            <a:r>
              <a:rPr sz="700" spc="35" dirty="0">
                <a:solidFill>
                  <a:srgbClr val="8A80D1"/>
                </a:solidFill>
                <a:latin typeface="Arial"/>
                <a:cs typeface="Arial"/>
              </a:rPr>
              <a:t>/</a:t>
            </a:r>
            <a:r>
              <a:rPr sz="700" spc="-4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8A80D1"/>
                </a:solidFill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453583" y="365406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453084" y="3784970"/>
            <a:ext cx="635" cy="42545"/>
          </a:xfrm>
          <a:custGeom>
            <a:avLst/>
            <a:gdLst/>
            <a:ahLst/>
            <a:cxnLst/>
            <a:rect l="l" t="t" r="r" b="b"/>
            <a:pathLst>
              <a:path w="634" h="42544">
                <a:moveTo>
                  <a:pt x="0" y="41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433558" y="348349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433558" y="348349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4549" y="617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453584" y="3525820"/>
            <a:ext cx="635" cy="36195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473457" y="3504645"/>
            <a:ext cx="595630" cy="343535"/>
          </a:xfrm>
          <a:custGeom>
            <a:avLst/>
            <a:gdLst/>
            <a:ahLst/>
            <a:cxnLst/>
            <a:rect l="l" t="t" r="r" b="b"/>
            <a:pathLst>
              <a:path w="595629" h="343535">
                <a:moveTo>
                  <a:pt x="599" y="0"/>
                </a:moveTo>
                <a:lnTo>
                  <a:pt x="64189" y="1283"/>
                </a:lnTo>
                <a:lnTo>
                  <a:pt x="127129" y="5007"/>
                </a:lnTo>
                <a:lnTo>
                  <a:pt x="188772" y="10984"/>
                </a:lnTo>
                <a:lnTo>
                  <a:pt x="248465" y="19027"/>
                </a:lnTo>
                <a:lnTo>
                  <a:pt x="305559" y="28948"/>
                </a:lnTo>
                <a:lnTo>
                  <a:pt x="359402" y="40558"/>
                </a:lnTo>
                <a:lnTo>
                  <a:pt x="409346" y="53671"/>
                </a:lnTo>
                <a:lnTo>
                  <a:pt x="454738" y="68098"/>
                </a:lnTo>
                <a:lnTo>
                  <a:pt x="494929" y="83652"/>
                </a:lnTo>
                <a:lnTo>
                  <a:pt x="557105" y="117389"/>
                </a:lnTo>
                <a:lnTo>
                  <a:pt x="590671" y="153379"/>
                </a:lnTo>
                <a:lnTo>
                  <a:pt x="595098" y="171749"/>
                </a:lnTo>
                <a:lnTo>
                  <a:pt x="590639" y="190120"/>
                </a:lnTo>
                <a:lnTo>
                  <a:pt x="557007" y="226109"/>
                </a:lnTo>
                <a:lnTo>
                  <a:pt x="494761" y="259846"/>
                </a:lnTo>
                <a:lnTo>
                  <a:pt x="454533" y="275400"/>
                </a:lnTo>
                <a:lnTo>
                  <a:pt x="409102" y="289827"/>
                </a:lnTo>
                <a:lnTo>
                  <a:pt x="359117" y="302940"/>
                </a:lnTo>
                <a:lnTo>
                  <a:pt x="305229" y="314550"/>
                </a:lnTo>
                <a:lnTo>
                  <a:pt x="248089" y="324471"/>
                </a:lnTo>
                <a:lnTo>
                  <a:pt x="188345" y="332514"/>
                </a:lnTo>
                <a:lnTo>
                  <a:pt x="126649" y="338492"/>
                </a:lnTo>
                <a:lnTo>
                  <a:pt x="63651" y="342216"/>
                </a:lnTo>
                <a:lnTo>
                  <a:pt x="0" y="343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026159" y="3199237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016634" y="335218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709"/>
                </a:lnTo>
                <a:lnTo>
                  <a:pt x="0" y="9270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016634" y="3352184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709"/>
                </a:lnTo>
                <a:lnTo>
                  <a:pt x="0" y="9270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8026159" y="3329891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451783" y="331408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451708" y="3444795"/>
            <a:ext cx="2540" cy="38735"/>
          </a:xfrm>
          <a:custGeom>
            <a:avLst/>
            <a:gdLst/>
            <a:ahLst/>
            <a:cxnLst/>
            <a:rect l="l" t="t" r="r" b="b"/>
            <a:pathLst>
              <a:path w="2540" h="38735">
                <a:moveTo>
                  <a:pt x="20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32133" y="3138596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432133" y="3138596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451784" y="3181030"/>
            <a:ext cx="635" cy="40640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0" y="404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452383" y="31385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472558" y="3159632"/>
            <a:ext cx="579120" cy="345440"/>
          </a:xfrm>
          <a:custGeom>
            <a:avLst/>
            <a:gdLst/>
            <a:ahLst/>
            <a:cxnLst/>
            <a:rect l="l" t="t" r="r" b="b"/>
            <a:pathLst>
              <a:path w="579120" h="345439">
                <a:moveTo>
                  <a:pt x="1499" y="345011"/>
                </a:moveTo>
                <a:lnTo>
                  <a:pt x="67989" y="343519"/>
                </a:lnTo>
                <a:lnTo>
                  <a:pt x="133695" y="339201"/>
                </a:lnTo>
                <a:lnTo>
                  <a:pt x="197828" y="332292"/>
                </a:lnTo>
                <a:lnTo>
                  <a:pt x="259599" y="323026"/>
                </a:lnTo>
                <a:lnTo>
                  <a:pt x="318217" y="311641"/>
                </a:lnTo>
                <a:lnTo>
                  <a:pt x="372893" y="298372"/>
                </a:lnTo>
                <a:lnTo>
                  <a:pt x="422835" y="283453"/>
                </a:lnTo>
                <a:lnTo>
                  <a:pt x="467256" y="267121"/>
                </a:lnTo>
                <a:lnTo>
                  <a:pt x="505364" y="249610"/>
                </a:lnTo>
                <a:lnTo>
                  <a:pt x="559483" y="211998"/>
                </a:lnTo>
                <a:lnTo>
                  <a:pt x="578873" y="172499"/>
                </a:lnTo>
                <a:lnTo>
                  <a:pt x="573828" y="152635"/>
                </a:lnTo>
                <a:lnTo>
                  <a:pt x="536105" y="113848"/>
                </a:lnTo>
                <a:lnTo>
                  <a:pt x="466802" y="77887"/>
                </a:lnTo>
                <a:lnTo>
                  <a:pt x="422279" y="61556"/>
                </a:lnTo>
                <a:lnTo>
                  <a:pt x="372228" y="46638"/>
                </a:lnTo>
                <a:lnTo>
                  <a:pt x="317437" y="33369"/>
                </a:lnTo>
                <a:lnTo>
                  <a:pt x="258696" y="21984"/>
                </a:lnTo>
                <a:lnTo>
                  <a:pt x="196792" y="12719"/>
                </a:lnTo>
                <a:lnTo>
                  <a:pt x="132516" y="5810"/>
                </a:lnTo>
                <a:lnTo>
                  <a:pt x="66655" y="1491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8026159" y="2854290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016634" y="300723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016634" y="300723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8026159" y="2984944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451783" y="296913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451784" y="3099896"/>
            <a:ext cx="635" cy="38735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5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432133" y="2798427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32133" y="2798427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451784" y="2840582"/>
            <a:ext cx="635" cy="36195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0" y="35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472633" y="2819546"/>
            <a:ext cx="570230" cy="340360"/>
          </a:xfrm>
          <a:custGeom>
            <a:avLst/>
            <a:gdLst/>
            <a:ahLst/>
            <a:cxnLst/>
            <a:rect l="l" t="t" r="r" b="b"/>
            <a:pathLst>
              <a:path w="570229" h="340360">
                <a:moveTo>
                  <a:pt x="0" y="340199"/>
                </a:moveTo>
                <a:lnTo>
                  <a:pt x="65666" y="338728"/>
                </a:lnTo>
                <a:lnTo>
                  <a:pt x="130551" y="334469"/>
                </a:lnTo>
                <a:lnTo>
                  <a:pt x="193877" y="327656"/>
                </a:lnTo>
                <a:lnTo>
                  <a:pt x="254865" y="318520"/>
                </a:lnTo>
                <a:lnTo>
                  <a:pt x="312738" y="307294"/>
                </a:lnTo>
                <a:lnTo>
                  <a:pt x="366718" y="294209"/>
                </a:lnTo>
                <a:lnTo>
                  <a:pt x="416027" y="279499"/>
                </a:lnTo>
                <a:lnTo>
                  <a:pt x="459887" y="263395"/>
                </a:lnTo>
                <a:lnTo>
                  <a:pt x="497520" y="246129"/>
                </a:lnTo>
                <a:lnTo>
                  <a:pt x="550993" y="209043"/>
                </a:lnTo>
                <a:lnTo>
                  <a:pt x="570223" y="170099"/>
                </a:lnTo>
                <a:lnTo>
                  <a:pt x="565312" y="150511"/>
                </a:lnTo>
                <a:lnTo>
                  <a:pt x="528253" y="112264"/>
                </a:lnTo>
                <a:lnTo>
                  <a:pt x="460068" y="76804"/>
                </a:lnTo>
                <a:lnTo>
                  <a:pt x="416249" y="60700"/>
                </a:lnTo>
                <a:lnTo>
                  <a:pt x="366984" y="45989"/>
                </a:lnTo>
                <a:lnTo>
                  <a:pt x="313050" y="32905"/>
                </a:lnTo>
                <a:lnTo>
                  <a:pt x="255226" y="21678"/>
                </a:lnTo>
                <a:lnTo>
                  <a:pt x="194291" y="12542"/>
                </a:lnTo>
                <a:lnTo>
                  <a:pt x="131023" y="5729"/>
                </a:lnTo>
                <a:lnTo>
                  <a:pt x="66199" y="1471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453884" y="2742064"/>
            <a:ext cx="635" cy="60325"/>
          </a:xfrm>
          <a:custGeom>
            <a:avLst/>
            <a:gdLst/>
            <a:ahLst/>
            <a:cxnLst/>
            <a:rect l="l" t="t" r="r" b="b"/>
            <a:pathLst>
              <a:path w="634" h="60325">
                <a:moveTo>
                  <a:pt x="87" y="-4762"/>
                </a:moveTo>
                <a:lnTo>
                  <a:pt x="87" y="64912"/>
                </a:lnTo>
              </a:path>
            </a:pathLst>
          </a:custGeom>
          <a:ln w="96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438308" y="269883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0" y="43184"/>
                </a:lnTo>
                <a:lnTo>
                  <a:pt x="15849" y="0"/>
                </a:lnTo>
                <a:lnTo>
                  <a:pt x="31474" y="432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438308" y="269883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15849" y="0"/>
                </a:lnTo>
                <a:lnTo>
                  <a:pt x="0" y="43184"/>
                </a:lnTo>
                <a:lnTo>
                  <a:pt x="31474" y="432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8409289" y="2523758"/>
            <a:ext cx="958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..</a:t>
            </a:r>
            <a:endParaRPr sz="1000">
              <a:latin typeface="Arial"/>
              <a:cs typeface="Arial"/>
            </a:endParaRPr>
          </a:p>
          <a:p>
            <a:pPr marL="12700"/>
            <a:r>
              <a:rPr sz="1000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8454608" y="2559535"/>
            <a:ext cx="635" cy="73025"/>
          </a:xfrm>
          <a:custGeom>
            <a:avLst/>
            <a:gdLst/>
            <a:ahLst/>
            <a:cxnLst/>
            <a:rect l="l" t="t" r="r" b="b"/>
            <a:pathLst>
              <a:path w="634" h="73025">
                <a:moveTo>
                  <a:pt x="174" y="-4762"/>
                </a:moveTo>
                <a:lnTo>
                  <a:pt x="174" y="77212"/>
                </a:lnTo>
              </a:path>
            </a:pathLst>
          </a:custGeom>
          <a:ln w="98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439208" y="25163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0" y="43152"/>
                </a:lnTo>
                <a:lnTo>
                  <a:pt x="15949" y="0"/>
                </a:lnTo>
                <a:lnTo>
                  <a:pt x="31474" y="4329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439208" y="25163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15949" y="0"/>
                </a:lnTo>
                <a:lnTo>
                  <a:pt x="0" y="43152"/>
                </a:lnTo>
                <a:lnTo>
                  <a:pt x="31474" y="4329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8029784" y="2172587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700" spc="-2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8020260" y="232553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B6D6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020259" y="232553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8029784" y="2303241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700" spc="-2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8455407" y="228743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434958" y="246008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434958" y="246008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455208" y="2418384"/>
            <a:ext cx="635" cy="41910"/>
          </a:xfrm>
          <a:custGeom>
            <a:avLst/>
            <a:gdLst/>
            <a:ahLst/>
            <a:cxnLst/>
            <a:rect l="l" t="t" r="r" b="b"/>
            <a:pathLst>
              <a:path w="634" h="41909">
                <a:moveTo>
                  <a:pt x="149" y="-4762"/>
                </a:moveTo>
                <a:lnTo>
                  <a:pt x="149" y="46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434958" y="211685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434958" y="211685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455108" y="2159183"/>
            <a:ext cx="635" cy="36195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4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475457" y="2138005"/>
            <a:ext cx="601980" cy="343535"/>
          </a:xfrm>
          <a:custGeom>
            <a:avLst/>
            <a:gdLst/>
            <a:ahLst/>
            <a:cxnLst/>
            <a:rect l="l" t="t" r="r" b="b"/>
            <a:pathLst>
              <a:path w="601979" h="343534">
                <a:moveTo>
                  <a:pt x="0" y="0"/>
                </a:moveTo>
                <a:lnTo>
                  <a:pt x="64352" y="1281"/>
                </a:lnTo>
                <a:lnTo>
                  <a:pt x="128045" y="5002"/>
                </a:lnTo>
                <a:lnTo>
                  <a:pt x="190421" y="10975"/>
                </a:lnTo>
                <a:lnTo>
                  <a:pt x="250825" y="19011"/>
                </a:lnTo>
                <a:lnTo>
                  <a:pt x="308596" y="28923"/>
                </a:lnTo>
                <a:lnTo>
                  <a:pt x="363080" y="40523"/>
                </a:lnTo>
                <a:lnTo>
                  <a:pt x="413617" y="53624"/>
                </a:lnTo>
                <a:lnTo>
                  <a:pt x="459552" y="68039"/>
                </a:lnTo>
                <a:lnTo>
                  <a:pt x="500225" y="83579"/>
                </a:lnTo>
                <a:lnTo>
                  <a:pt x="534981" y="100058"/>
                </a:lnTo>
                <a:lnTo>
                  <a:pt x="584108" y="135078"/>
                </a:lnTo>
                <a:lnTo>
                  <a:pt x="601673" y="171599"/>
                </a:lnTo>
                <a:lnTo>
                  <a:pt x="597196" y="189954"/>
                </a:lnTo>
                <a:lnTo>
                  <a:pt x="563258" y="225912"/>
                </a:lnTo>
                <a:lnTo>
                  <a:pt x="500393" y="259619"/>
                </a:lnTo>
                <a:lnTo>
                  <a:pt x="459756" y="275159"/>
                </a:lnTo>
                <a:lnTo>
                  <a:pt x="413861" y="289574"/>
                </a:lnTo>
                <a:lnTo>
                  <a:pt x="363365" y="302675"/>
                </a:lnTo>
                <a:lnTo>
                  <a:pt x="308926" y="314276"/>
                </a:lnTo>
                <a:lnTo>
                  <a:pt x="251201" y="324188"/>
                </a:lnTo>
                <a:lnTo>
                  <a:pt x="190848" y="332224"/>
                </a:lnTo>
                <a:lnTo>
                  <a:pt x="128525" y="338196"/>
                </a:lnTo>
                <a:lnTo>
                  <a:pt x="64889" y="341917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018434" y="185490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B6D6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018434" y="185490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8027959" y="1832612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700" spc="-2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8018434" y="198556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B6D6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018434" y="198556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8027959" y="1963266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700" spc="-2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453583" y="194746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453709" y="2078156"/>
            <a:ext cx="1905" cy="38735"/>
          </a:xfrm>
          <a:custGeom>
            <a:avLst/>
            <a:gdLst/>
            <a:ahLst/>
            <a:cxnLst/>
            <a:rect l="l" t="t" r="r" b="b"/>
            <a:pathLst>
              <a:path w="1904" h="38734">
                <a:moveTo>
                  <a:pt x="14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433558" y="1771969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433558" y="1771969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4549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453584" y="1814405"/>
            <a:ext cx="635" cy="40640"/>
          </a:xfrm>
          <a:custGeom>
            <a:avLst/>
            <a:gdLst/>
            <a:ahLst/>
            <a:cxnLst/>
            <a:rect l="l" t="t" r="r" b="b"/>
            <a:pathLst>
              <a:path w="634" h="40640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453808" y="17719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473957" y="1793005"/>
            <a:ext cx="612140" cy="345440"/>
          </a:xfrm>
          <a:custGeom>
            <a:avLst/>
            <a:gdLst/>
            <a:ahLst/>
            <a:cxnLst/>
            <a:rect l="l" t="t" r="r" b="b"/>
            <a:pathLst>
              <a:path w="612140" h="345440">
                <a:moveTo>
                  <a:pt x="1499" y="344999"/>
                </a:moveTo>
                <a:lnTo>
                  <a:pt x="66770" y="343710"/>
                </a:lnTo>
                <a:lnTo>
                  <a:pt x="131377" y="339970"/>
                </a:lnTo>
                <a:lnTo>
                  <a:pt x="194655" y="333966"/>
                </a:lnTo>
                <a:lnTo>
                  <a:pt x="255933" y="325888"/>
                </a:lnTo>
                <a:lnTo>
                  <a:pt x="314544" y="315924"/>
                </a:lnTo>
                <a:lnTo>
                  <a:pt x="369819" y="304263"/>
                </a:lnTo>
                <a:lnTo>
                  <a:pt x="421089" y="291093"/>
                </a:lnTo>
                <a:lnTo>
                  <a:pt x="467687" y="276602"/>
                </a:lnTo>
                <a:lnTo>
                  <a:pt x="508945" y="260981"/>
                </a:lnTo>
                <a:lnTo>
                  <a:pt x="544193" y="244416"/>
                </a:lnTo>
                <a:lnTo>
                  <a:pt x="593987" y="209212"/>
                </a:lnTo>
                <a:lnTo>
                  <a:pt x="611723" y="172499"/>
                </a:lnTo>
                <a:lnTo>
                  <a:pt x="607116" y="154048"/>
                </a:lnTo>
                <a:lnTo>
                  <a:pt x="572518" y="117902"/>
                </a:lnTo>
                <a:lnTo>
                  <a:pt x="508526" y="84018"/>
                </a:lnTo>
                <a:lnTo>
                  <a:pt x="467176" y="68396"/>
                </a:lnTo>
                <a:lnTo>
                  <a:pt x="420480" y="53906"/>
                </a:lnTo>
                <a:lnTo>
                  <a:pt x="369106" y="40736"/>
                </a:lnTo>
                <a:lnTo>
                  <a:pt x="313721" y="29074"/>
                </a:lnTo>
                <a:lnTo>
                  <a:pt x="254993" y="19110"/>
                </a:lnTo>
                <a:lnTo>
                  <a:pt x="193589" y="11032"/>
                </a:lnTo>
                <a:lnTo>
                  <a:pt x="130177" y="5029"/>
                </a:lnTo>
                <a:lnTo>
                  <a:pt x="65425" y="1288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018434" y="1509956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B6D6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018434" y="1509956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8027959" y="1487662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700" spc="-2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8018434" y="164061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B6D6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018434" y="164061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8027959" y="1618317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700" spc="-2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8453583" y="1602511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453509" y="1733269"/>
            <a:ext cx="635" cy="38735"/>
          </a:xfrm>
          <a:custGeom>
            <a:avLst/>
            <a:gdLst/>
            <a:ahLst/>
            <a:cxnLst/>
            <a:rect l="l" t="t" r="r" b="b"/>
            <a:pathLst>
              <a:path w="634" h="38734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474058" y="1441219"/>
            <a:ext cx="620395" cy="352425"/>
          </a:xfrm>
          <a:custGeom>
            <a:avLst/>
            <a:gdLst/>
            <a:ahLst/>
            <a:cxnLst/>
            <a:rect l="l" t="t" r="r" b="b"/>
            <a:pathLst>
              <a:path w="620395" h="352425">
                <a:moveTo>
                  <a:pt x="0" y="351899"/>
                </a:moveTo>
                <a:lnTo>
                  <a:pt x="66334" y="350584"/>
                </a:lnTo>
                <a:lnTo>
                  <a:pt x="131985" y="346769"/>
                </a:lnTo>
                <a:lnTo>
                  <a:pt x="196276" y="340645"/>
                </a:lnTo>
                <a:lnTo>
                  <a:pt x="258531" y="332406"/>
                </a:lnTo>
                <a:lnTo>
                  <a:pt x="318073" y="322243"/>
                </a:lnTo>
                <a:lnTo>
                  <a:pt x="374226" y="310348"/>
                </a:lnTo>
                <a:lnTo>
                  <a:pt x="426311" y="296915"/>
                </a:lnTo>
                <a:lnTo>
                  <a:pt x="473653" y="282135"/>
                </a:lnTo>
                <a:lnTo>
                  <a:pt x="515575" y="266200"/>
                </a:lnTo>
                <a:lnTo>
                  <a:pt x="551401" y="249304"/>
                </a:lnTo>
                <a:lnTo>
                  <a:pt x="602054" y="213396"/>
                </a:lnTo>
                <a:lnTo>
                  <a:pt x="620198" y="175949"/>
                </a:lnTo>
                <a:lnTo>
                  <a:pt x="615608" y="157129"/>
                </a:lnTo>
                <a:lnTo>
                  <a:pt x="580697" y="120260"/>
                </a:lnTo>
                <a:lnTo>
                  <a:pt x="515994" y="85698"/>
                </a:lnTo>
                <a:lnTo>
                  <a:pt x="474165" y="69764"/>
                </a:lnTo>
                <a:lnTo>
                  <a:pt x="426921" y="54984"/>
                </a:lnTo>
                <a:lnTo>
                  <a:pt x="374938" y="41550"/>
                </a:lnTo>
                <a:lnTo>
                  <a:pt x="318896" y="29656"/>
                </a:lnTo>
                <a:lnTo>
                  <a:pt x="259472" y="19492"/>
                </a:lnTo>
                <a:lnTo>
                  <a:pt x="197342" y="11253"/>
                </a:lnTo>
                <a:lnTo>
                  <a:pt x="133185" y="5129"/>
                </a:lnTo>
                <a:lnTo>
                  <a:pt x="67678" y="1314"/>
                </a:ln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434983" y="1420092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434982" y="1420092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4549" y="6194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453584" y="1462256"/>
            <a:ext cx="1905" cy="48260"/>
          </a:xfrm>
          <a:custGeom>
            <a:avLst/>
            <a:gdLst/>
            <a:ahLst/>
            <a:cxnLst/>
            <a:rect l="l" t="t" r="r" b="b"/>
            <a:pathLst>
              <a:path w="1904" h="48259">
                <a:moveTo>
                  <a:pt x="0" y="47699"/>
                </a:move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455383" y="1372722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13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3" name="object 113"/>
          <p:cNvGraphicFramePr>
            <a:graphicFrameLocks noGrp="1"/>
          </p:cNvGraphicFramePr>
          <p:nvPr/>
        </p:nvGraphicFramePr>
        <p:xfrm>
          <a:off x="8010759" y="1000224"/>
          <a:ext cx="870585" cy="3619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0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664">
                <a:tc>
                  <a:txBody>
                    <a:bodyPr/>
                    <a:lstStyle/>
                    <a:p>
                      <a:pPr marL="22225" algn="ctr">
                        <a:lnSpc>
                          <a:spcPts val="765"/>
                        </a:lnSpc>
                      </a:pPr>
                      <a:r>
                        <a:rPr sz="7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664">
                <a:tc>
                  <a:txBody>
                    <a:bodyPr/>
                    <a:lstStyle/>
                    <a:p>
                      <a:pPr marL="1841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4" name="object 114"/>
          <p:cNvSpPr txBox="1"/>
          <p:nvPr/>
        </p:nvSpPr>
        <p:spPr>
          <a:xfrm>
            <a:off x="5658584" y="3054462"/>
            <a:ext cx="3219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relu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183764" y="3373920"/>
            <a:ext cx="866140" cy="311150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5183764" y="3373920"/>
            <a:ext cx="866140" cy="244297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274320">
              <a:spcBef>
                <a:spcPts val="464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5183864" y="2673098"/>
            <a:ext cx="866140" cy="311150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5183864" y="2673099"/>
            <a:ext cx="866140" cy="244297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274320">
              <a:spcBef>
                <a:spcPts val="464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5616813" y="3041380"/>
            <a:ext cx="0" cy="332740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3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601088" y="299815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601088" y="299815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616913" y="2448250"/>
            <a:ext cx="0" cy="225425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601163" y="240502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601163" y="240502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545640" y="3694132"/>
            <a:ext cx="142349" cy="3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678463" y="2323097"/>
            <a:ext cx="872490" cy="1661160"/>
          </a:xfrm>
          <a:custGeom>
            <a:avLst/>
            <a:gdLst/>
            <a:ahLst/>
            <a:cxnLst/>
            <a:rect l="l" t="t" r="r" b="b"/>
            <a:pathLst>
              <a:path w="872490" h="1661160">
                <a:moveTo>
                  <a:pt x="0" y="1660921"/>
                </a:moveTo>
                <a:lnTo>
                  <a:pt x="45056" y="1659448"/>
                </a:lnTo>
                <a:lnTo>
                  <a:pt x="89955" y="1655095"/>
                </a:lnTo>
                <a:lnTo>
                  <a:pt x="134597" y="1647967"/>
                </a:lnTo>
                <a:lnTo>
                  <a:pt x="178878" y="1638166"/>
                </a:lnTo>
                <a:lnTo>
                  <a:pt x="222699" y="1625795"/>
                </a:lnTo>
                <a:lnTo>
                  <a:pt x="265956" y="1610956"/>
                </a:lnTo>
                <a:lnTo>
                  <a:pt x="308549" y="1593753"/>
                </a:lnTo>
                <a:lnTo>
                  <a:pt x="350376" y="1574288"/>
                </a:lnTo>
                <a:lnTo>
                  <a:pt x="391336" y="1552664"/>
                </a:lnTo>
                <a:lnTo>
                  <a:pt x="431326" y="1528983"/>
                </a:lnTo>
                <a:lnTo>
                  <a:pt x="470246" y="1503350"/>
                </a:lnTo>
                <a:lnTo>
                  <a:pt x="507993" y="1475866"/>
                </a:lnTo>
                <a:lnTo>
                  <a:pt x="544467" y="1446634"/>
                </a:lnTo>
                <a:lnTo>
                  <a:pt x="579565" y="1415757"/>
                </a:lnTo>
                <a:lnTo>
                  <a:pt x="613187" y="1383338"/>
                </a:lnTo>
                <a:lnTo>
                  <a:pt x="645230" y="1349479"/>
                </a:lnTo>
                <a:lnTo>
                  <a:pt x="675593" y="1314284"/>
                </a:lnTo>
                <a:lnTo>
                  <a:pt x="704175" y="1277856"/>
                </a:lnTo>
                <a:lnTo>
                  <a:pt x="730873" y="1240296"/>
                </a:lnTo>
                <a:lnTo>
                  <a:pt x="755587" y="1201708"/>
                </a:lnTo>
                <a:lnTo>
                  <a:pt x="778215" y="1162196"/>
                </a:lnTo>
                <a:lnTo>
                  <a:pt x="798655" y="1121860"/>
                </a:lnTo>
                <a:lnTo>
                  <a:pt x="816806" y="1080805"/>
                </a:lnTo>
                <a:lnTo>
                  <a:pt x="832566" y="1039133"/>
                </a:lnTo>
                <a:lnTo>
                  <a:pt x="845833" y="996947"/>
                </a:lnTo>
                <a:lnTo>
                  <a:pt x="856507" y="954349"/>
                </a:lnTo>
                <a:lnTo>
                  <a:pt x="864485" y="911444"/>
                </a:lnTo>
                <a:lnTo>
                  <a:pt x="869665" y="868332"/>
                </a:lnTo>
                <a:lnTo>
                  <a:pt x="871948" y="825118"/>
                </a:lnTo>
                <a:lnTo>
                  <a:pt x="870995" y="776922"/>
                </a:lnTo>
                <a:lnTo>
                  <a:pt x="866457" y="728870"/>
                </a:lnTo>
                <a:lnTo>
                  <a:pt x="858479" y="681102"/>
                </a:lnTo>
                <a:lnTo>
                  <a:pt x="847209" y="633763"/>
                </a:lnTo>
                <a:lnTo>
                  <a:pt x="832791" y="586994"/>
                </a:lnTo>
                <a:lnTo>
                  <a:pt x="815372" y="540939"/>
                </a:lnTo>
                <a:lnTo>
                  <a:pt x="795097" y="495739"/>
                </a:lnTo>
                <a:lnTo>
                  <a:pt x="772114" y="451538"/>
                </a:lnTo>
                <a:lnTo>
                  <a:pt x="746568" y="408479"/>
                </a:lnTo>
                <a:lnTo>
                  <a:pt x="718605" y="366703"/>
                </a:lnTo>
                <a:lnTo>
                  <a:pt x="688370" y="326354"/>
                </a:lnTo>
                <a:lnTo>
                  <a:pt x="656011" y="287574"/>
                </a:lnTo>
                <a:lnTo>
                  <a:pt x="621673" y="250506"/>
                </a:lnTo>
                <a:lnTo>
                  <a:pt x="582415" y="212447"/>
                </a:lnTo>
                <a:lnTo>
                  <a:pt x="541190" y="176746"/>
                </a:lnTo>
                <a:lnTo>
                  <a:pt x="498186" y="143584"/>
                </a:lnTo>
                <a:lnTo>
                  <a:pt x="453590" y="113142"/>
                </a:lnTo>
                <a:lnTo>
                  <a:pt x="407590" y="85603"/>
                </a:lnTo>
                <a:lnTo>
                  <a:pt x="360374" y="61147"/>
                </a:lnTo>
                <a:lnTo>
                  <a:pt x="324265" y="44937"/>
                </a:lnTo>
                <a:lnTo>
                  <a:pt x="287652" y="30640"/>
                </a:lnTo>
                <a:lnTo>
                  <a:pt x="250613" y="18333"/>
                </a:lnTo>
                <a:lnTo>
                  <a:pt x="213224" y="8092"/>
                </a:lnTo>
                <a:lnTo>
                  <a:pt x="194424" y="3769"/>
                </a:lnTo>
                <a:lnTo>
                  <a:pt x="191299" y="3094"/>
                </a:lnTo>
                <a:lnTo>
                  <a:pt x="188149" y="2442"/>
                </a:lnTo>
                <a:lnTo>
                  <a:pt x="185024" y="1814"/>
                </a:lnTo>
                <a:lnTo>
                  <a:pt x="1755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758463" y="2282243"/>
            <a:ext cx="108074" cy="8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 txBox="1"/>
          <p:nvPr/>
        </p:nvSpPr>
        <p:spPr>
          <a:xfrm>
            <a:off x="6624202" y="2946374"/>
            <a:ext cx="58864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identity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4799586" y="2135111"/>
            <a:ext cx="6311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F(x)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4515915" y="3016610"/>
            <a:ext cx="3409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F(x)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5734783" y="1911465"/>
            <a:ext cx="3219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relu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5616913" y="1914851"/>
            <a:ext cx="0" cy="225425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601163" y="187162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601163" y="187162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 txBox="1"/>
          <p:nvPr/>
        </p:nvSpPr>
        <p:spPr>
          <a:xfrm>
            <a:off x="5049313" y="4071111"/>
            <a:ext cx="1181100" cy="403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9850" algn="ctr">
              <a:lnSpc>
                <a:spcPts val="149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490"/>
              </a:lnSpc>
            </a:pPr>
            <a:r>
              <a:rPr sz="1400" spc="-5" dirty="0">
                <a:latin typeface="Arial"/>
                <a:cs typeface="Arial"/>
              </a:rPr>
              <a:t>Residual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block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5493664" y="2189265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5">
                <a:moveTo>
                  <a:pt x="0" y="123257"/>
                </a:moveTo>
                <a:lnTo>
                  <a:pt x="9684" y="75280"/>
                </a:lnTo>
                <a:lnTo>
                  <a:pt x="36096" y="36101"/>
                </a:lnTo>
                <a:lnTo>
                  <a:pt x="75272" y="9686"/>
                </a:lnTo>
                <a:lnTo>
                  <a:pt x="123249" y="0"/>
                </a:lnTo>
                <a:lnTo>
                  <a:pt x="170405" y="9383"/>
                </a:lnTo>
                <a:lnTo>
                  <a:pt x="210399" y="36102"/>
                </a:lnTo>
                <a:lnTo>
                  <a:pt x="237121" y="76089"/>
                </a:lnTo>
                <a:lnTo>
                  <a:pt x="246499" y="123257"/>
                </a:lnTo>
                <a:lnTo>
                  <a:pt x="236814" y="171233"/>
                </a:lnTo>
                <a:lnTo>
                  <a:pt x="210402" y="210411"/>
                </a:lnTo>
                <a:lnTo>
                  <a:pt x="171226" y="236826"/>
                </a:lnTo>
                <a:lnTo>
                  <a:pt x="123249" y="246512"/>
                </a:lnTo>
                <a:lnTo>
                  <a:pt x="75272" y="236826"/>
                </a:lnTo>
                <a:lnTo>
                  <a:pt x="36096" y="210411"/>
                </a:lnTo>
                <a:lnTo>
                  <a:pt x="9684" y="171233"/>
                </a:lnTo>
                <a:lnTo>
                  <a:pt x="0" y="12325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599988" y="2245257"/>
            <a:ext cx="34290" cy="50800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549639" y="2312522"/>
            <a:ext cx="134620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4" y="0"/>
                </a:lnTo>
              </a:path>
            </a:pathLst>
          </a:custGeom>
          <a:ln w="338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599988" y="2329432"/>
            <a:ext cx="34290" cy="50800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41" name="object 141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119</a:t>
            </a:fld>
            <a:endParaRPr/>
          </a:p>
        </p:txBody>
      </p:sp>
      <p:sp>
        <p:nvSpPr>
          <p:cNvPr id="142" name="object 142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4113805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8396" y="3170794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69998" y="3020097"/>
            <a:ext cx="151130" cy="814069"/>
          </a:xfrm>
          <a:custGeom>
            <a:avLst/>
            <a:gdLst/>
            <a:ahLst/>
            <a:cxnLst/>
            <a:rect l="l" t="t" r="r" b="b"/>
            <a:pathLst>
              <a:path w="151130" h="814069">
                <a:moveTo>
                  <a:pt x="0" y="813898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198"/>
                </a:lnTo>
                <a:lnTo>
                  <a:pt x="0" y="813898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8398" y="302009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38398" y="3020097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38398" y="302009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69998" y="3170794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34645" y="3285897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lnTo>
                  <a:pt x="7196" y="96535"/>
                </a:lnTo>
                <a:lnTo>
                  <a:pt x="27235" y="57788"/>
                </a:lnTo>
                <a:lnTo>
                  <a:pt x="57790" y="27233"/>
                </a:lnTo>
                <a:lnTo>
                  <a:pt x="96537" y="7195"/>
                </a:lnTo>
                <a:lnTo>
                  <a:pt x="141149" y="0"/>
                </a:lnTo>
                <a:lnTo>
                  <a:pt x="168812" y="2737"/>
                </a:lnTo>
                <a:lnTo>
                  <a:pt x="219460" y="23714"/>
                </a:lnTo>
                <a:lnTo>
                  <a:pt x="258579" y="62841"/>
                </a:lnTo>
                <a:lnTo>
                  <a:pt x="279561" y="113488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34645" y="3285897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6" y="96535"/>
                </a:lnTo>
                <a:lnTo>
                  <a:pt x="27235" y="57788"/>
                </a:lnTo>
                <a:lnTo>
                  <a:pt x="57790" y="27233"/>
                </a:lnTo>
                <a:lnTo>
                  <a:pt x="96537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49" y="41342"/>
                </a:lnTo>
                <a:lnTo>
                  <a:pt x="271552" y="87137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5146" y="3427046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64648" y="3189745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7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00848" y="3040347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7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26946" y="3427044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07519" y="4411969"/>
            <a:ext cx="36333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373160" y="668640"/>
            <a:ext cx="3970241" cy="50526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5" dirty="0"/>
              <a:t>Convolution</a:t>
            </a:r>
            <a:r>
              <a:rPr sz="3200" spc="-85" dirty="0"/>
              <a:t> </a:t>
            </a:r>
            <a:r>
              <a:rPr sz="3200" spc="-5" dirty="0"/>
              <a:t>Layer</a:t>
            </a:r>
          </a:p>
        </p:txBody>
      </p:sp>
      <p:sp>
        <p:nvSpPr>
          <p:cNvPr id="16" name="object 16"/>
          <p:cNvSpPr/>
          <p:nvPr/>
        </p:nvSpPr>
        <p:spPr>
          <a:xfrm>
            <a:off x="1221872" y="2791325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5046" y="2048097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21872" y="204809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21872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21872" y="204809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35044" y="2791325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271821" y="1686556"/>
            <a:ext cx="3372485" cy="964366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93495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5x5x3</a:t>
            </a:r>
            <a:r>
              <a:rPr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filter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1475"/>
              </a:lnSpc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04259" y="1867499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62195" y="2072119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45687" y="30619"/>
                </a:moveTo>
                <a:lnTo>
                  <a:pt x="0" y="25269"/>
                </a:lnTo>
                <a:lnTo>
                  <a:pt x="38434" y="0"/>
                </a:lnTo>
                <a:lnTo>
                  <a:pt x="45687" y="3061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62195" y="2072119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4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4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90910" y="2351022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2" y="0"/>
                </a:moveTo>
                <a:lnTo>
                  <a:pt x="0" y="523188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50625" y="285954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0" y="30327"/>
                </a:moveTo>
                <a:lnTo>
                  <a:pt x="34587" y="0"/>
                </a:lnTo>
                <a:lnTo>
                  <a:pt x="45989" y="29324"/>
                </a:lnTo>
                <a:lnTo>
                  <a:pt x="0" y="3032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50625" y="285954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4"/>
                </a:lnTo>
                <a:lnTo>
                  <a:pt x="34587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71892" y="3430344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5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80539" y="34146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80539" y="34146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915440" y="3632075"/>
            <a:ext cx="2413000" cy="113005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>
                <a:latin typeface="Arial"/>
                <a:cs typeface="Arial"/>
              </a:rPr>
              <a:t>convolve (slide) </a:t>
            </a:r>
            <a:r>
              <a:rPr spc="-5" dirty="0">
                <a:latin typeface="Arial"/>
                <a:cs typeface="Arial"/>
              </a:rPr>
              <a:t>over</a:t>
            </a:r>
            <a:r>
              <a:rPr spc="-1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all  </a:t>
            </a:r>
            <a:r>
              <a:rPr dirty="0">
                <a:latin typeface="Arial"/>
                <a:cs typeface="Arial"/>
              </a:rPr>
              <a:t>spatial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locations</a:t>
            </a:r>
            <a:endParaRPr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074935" y="29122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67162" y="2048097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74935" y="20480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74935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74935" y="20480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67160" y="29122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153362" y="1444804"/>
            <a:ext cx="16256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activation</a:t>
            </a:r>
            <a:r>
              <a:rPr b="1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map</a:t>
            </a:r>
            <a:endParaRPr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7926" y="5574844"/>
            <a:ext cx="8799195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36912" y="4825262"/>
            <a:ext cx="15303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032454" y="4847103"/>
            <a:ext cx="15303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>
                <a:latin typeface="Arial"/>
                <a:cs typeface="Arial"/>
              </a:rPr>
              <a:t>1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7699964" y="4369773"/>
            <a:ext cx="40440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 dirty="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04366" y="2958790"/>
            <a:ext cx="35383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 dirty="0">
              <a:latin typeface="Arial"/>
              <a:cs typeface="Arial"/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46" name="Date Placeholder 4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47" name="Footer Placeholder 4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840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100" y="930686"/>
            <a:ext cx="3471545" cy="78930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Case </a:t>
            </a:r>
            <a:r>
              <a:rPr sz="3000" spc="-10" dirty="0">
                <a:latin typeface="Arial"/>
                <a:cs typeface="Arial"/>
              </a:rPr>
              <a:t>Study: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ResNet</a:t>
            </a:r>
            <a:endParaRPr sz="3000">
              <a:latin typeface="Arial"/>
              <a:cs typeface="Arial"/>
            </a:endParaRPr>
          </a:p>
          <a:p>
            <a:pPr marL="131445">
              <a:spcBef>
                <a:spcPts val="235"/>
              </a:spcBef>
            </a:pPr>
            <a:r>
              <a:rPr sz="1400" i="1" spc="-5" dirty="0">
                <a:latin typeface="Arial"/>
                <a:cs typeface="Arial"/>
              </a:rPr>
              <a:t>[He et al.,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2015]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120</a:t>
            </a:fld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8150" y="1915777"/>
            <a:ext cx="83432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What happens when we </a:t>
            </a:r>
            <a:r>
              <a:rPr sz="1800" dirty="0">
                <a:latin typeface="Arial"/>
                <a:cs typeface="Arial"/>
              </a:rPr>
              <a:t>continue stacking </a:t>
            </a:r>
            <a:r>
              <a:rPr sz="1800" spc="-5" dirty="0">
                <a:latin typeface="Arial"/>
                <a:cs typeface="Arial"/>
              </a:rPr>
              <a:t>deeper layers on </a:t>
            </a:r>
            <a:r>
              <a:rPr sz="1800" dirty="0">
                <a:latin typeface="Arial"/>
                <a:cs typeface="Arial"/>
              </a:rPr>
              <a:t>a “plain” convolutional  </a:t>
            </a:r>
            <a:r>
              <a:rPr sz="1800" spc="-5" dirty="0">
                <a:latin typeface="Arial"/>
                <a:cs typeface="Arial"/>
              </a:rPr>
              <a:t>neural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network?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53103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2346" y="2919520"/>
            <a:ext cx="0" cy="1353820"/>
          </a:xfrm>
          <a:custGeom>
            <a:avLst/>
            <a:gdLst/>
            <a:ahLst/>
            <a:cxnLst/>
            <a:rect l="l" t="t" r="r" b="b"/>
            <a:pathLst>
              <a:path h="1353820">
                <a:moveTo>
                  <a:pt x="0" y="0"/>
                </a:moveTo>
                <a:lnTo>
                  <a:pt x="0" y="1353297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09072" y="4185393"/>
            <a:ext cx="1833245" cy="0"/>
          </a:xfrm>
          <a:custGeom>
            <a:avLst/>
            <a:gdLst/>
            <a:ahLst/>
            <a:cxnLst/>
            <a:rect l="l" t="t" r="r" b="b"/>
            <a:pathLst>
              <a:path w="1833245">
                <a:moveTo>
                  <a:pt x="1832696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90871" y="3082196"/>
            <a:ext cx="1344930" cy="814069"/>
          </a:xfrm>
          <a:custGeom>
            <a:avLst/>
            <a:gdLst/>
            <a:ahLst/>
            <a:cxnLst/>
            <a:rect l="l" t="t" r="r" b="b"/>
            <a:pathLst>
              <a:path w="1344930" h="814069">
                <a:moveTo>
                  <a:pt x="0" y="0"/>
                </a:moveTo>
                <a:lnTo>
                  <a:pt x="25208" y="40516"/>
                </a:lnTo>
                <a:lnTo>
                  <a:pt x="54070" y="78310"/>
                </a:lnTo>
                <a:lnTo>
                  <a:pt x="86274" y="113480"/>
                </a:lnTo>
                <a:lnTo>
                  <a:pt x="121511" y="146125"/>
                </a:lnTo>
                <a:lnTo>
                  <a:pt x="159471" y="176344"/>
                </a:lnTo>
                <a:lnTo>
                  <a:pt x="199845" y="204236"/>
                </a:lnTo>
                <a:lnTo>
                  <a:pt x="242321" y="229899"/>
                </a:lnTo>
                <a:lnTo>
                  <a:pt x="286590" y="253432"/>
                </a:lnTo>
                <a:lnTo>
                  <a:pt x="332342" y="274935"/>
                </a:lnTo>
                <a:lnTo>
                  <a:pt x="379268" y="294504"/>
                </a:lnTo>
                <a:lnTo>
                  <a:pt x="427056" y="312241"/>
                </a:lnTo>
                <a:lnTo>
                  <a:pt x="475398" y="328242"/>
                </a:lnTo>
                <a:lnTo>
                  <a:pt x="523983" y="342607"/>
                </a:lnTo>
                <a:lnTo>
                  <a:pt x="572501" y="355435"/>
                </a:lnTo>
                <a:lnTo>
                  <a:pt x="620643" y="366824"/>
                </a:lnTo>
                <a:lnTo>
                  <a:pt x="668098" y="376874"/>
                </a:lnTo>
                <a:lnTo>
                  <a:pt x="694920" y="390012"/>
                </a:lnTo>
                <a:lnTo>
                  <a:pt x="710724" y="414390"/>
                </a:lnTo>
                <a:lnTo>
                  <a:pt x="718192" y="447412"/>
                </a:lnTo>
                <a:lnTo>
                  <a:pt x="720005" y="486478"/>
                </a:lnTo>
                <a:lnTo>
                  <a:pt x="718845" y="528992"/>
                </a:lnTo>
                <a:lnTo>
                  <a:pt x="717393" y="572357"/>
                </a:lnTo>
                <a:lnTo>
                  <a:pt x="718331" y="613975"/>
                </a:lnTo>
                <a:lnTo>
                  <a:pt x="738102" y="681580"/>
                </a:lnTo>
                <a:lnTo>
                  <a:pt x="807522" y="721446"/>
                </a:lnTo>
                <a:lnTo>
                  <a:pt x="854553" y="735177"/>
                </a:lnTo>
                <a:lnTo>
                  <a:pt x="903030" y="744634"/>
                </a:lnTo>
                <a:lnTo>
                  <a:pt x="952592" y="750886"/>
                </a:lnTo>
                <a:lnTo>
                  <a:pt x="1002876" y="755001"/>
                </a:lnTo>
                <a:lnTo>
                  <a:pt x="1053522" y="758048"/>
                </a:lnTo>
                <a:lnTo>
                  <a:pt x="1104168" y="761095"/>
                </a:lnTo>
                <a:lnTo>
                  <a:pt x="1154453" y="765210"/>
                </a:lnTo>
                <a:lnTo>
                  <a:pt x="1204014" y="771462"/>
                </a:lnTo>
                <a:lnTo>
                  <a:pt x="1252491" y="780919"/>
                </a:lnTo>
                <a:lnTo>
                  <a:pt x="1299523" y="794650"/>
                </a:lnTo>
                <a:lnTo>
                  <a:pt x="1344747" y="813723"/>
                </a:lnTo>
              </a:path>
            </a:pathLst>
          </a:custGeom>
          <a:ln w="19049">
            <a:solidFill>
              <a:srgbClr val="9EC4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94021" y="2979420"/>
            <a:ext cx="1010919" cy="582930"/>
          </a:xfrm>
          <a:custGeom>
            <a:avLst/>
            <a:gdLst/>
            <a:ahLst/>
            <a:cxnLst/>
            <a:rect l="l" t="t" r="r" b="b"/>
            <a:pathLst>
              <a:path w="1010920" h="582930">
                <a:moveTo>
                  <a:pt x="0" y="0"/>
                </a:moveTo>
                <a:lnTo>
                  <a:pt x="40593" y="27768"/>
                </a:lnTo>
                <a:lnTo>
                  <a:pt x="85028" y="48274"/>
                </a:lnTo>
                <a:lnTo>
                  <a:pt x="132405" y="63288"/>
                </a:lnTo>
                <a:lnTo>
                  <a:pt x="181828" y="74576"/>
                </a:lnTo>
                <a:lnTo>
                  <a:pt x="232401" y="83908"/>
                </a:lnTo>
                <a:lnTo>
                  <a:pt x="283227" y="93053"/>
                </a:lnTo>
                <a:lnTo>
                  <a:pt x="333408" y="103779"/>
                </a:lnTo>
                <a:lnTo>
                  <a:pt x="382047" y="117855"/>
                </a:lnTo>
                <a:lnTo>
                  <a:pt x="428249" y="137049"/>
                </a:lnTo>
                <a:lnTo>
                  <a:pt x="472045" y="196329"/>
                </a:lnTo>
                <a:lnTo>
                  <a:pt x="477967" y="238422"/>
                </a:lnTo>
                <a:lnTo>
                  <a:pt x="478774" y="284835"/>
                </a:lnTo>
                <a:lnTo>
                  <a:pt x="478620" y="332580"/>
                </a:lnTo>
                <a:lnTo>
                  <a:pt x="481658" y="378672"/>
                </a:lnTo>
                <a:lnTo>
                  <a:pt x="492041" y="420124"/>
                </a:lnTo>
                <a:lnTo>
                  <a:pt x="513923" y="453949"/>
                </a:lnTo>
                <a:lnTo>
                  <a:pt x="570170" y="472789"/>
                </a:lnTo>
                <a:lnTo>
                  <a:pt x="602795" y="474244"/>
                </a:lnTo>
                <a:lnTo>
                  <a:pt x="633823" y="479649"/>
                </a:lnTo>
                <a:lnTo>
                  <a:pt x="680148" y="495880"/>
                </a:lnTo>
                <a:lnTo>
                  <a:pt x="726520" y="513071"/>
                </a:lnTo>
                <a:lnTo>
                  <a:pt x="773026" y="530258"/>
                </a:lnTo>
                <a:lnTo>
                  <a:pt x="819757" y="546480"/>
                </a:lnTo>
                <a:lnTo>
                  <a:pt x="866801" y="560772"/>
                </a:lnTo>
                <a:lnTo>
                  <a:pt x="914246" y="572173"/>
                </a:lnTo>
                <a:lnTo>
                  <a:pt x="962182" y="579719"/>
                </a:lnTo>
                <a:lnTo>
                  <a:pt x="1010697" y="582448"/>
                </a:lnTo>
              </a:path>
            </a:pathLst>
          </a:custGeom>
          <a:ln w="19049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06965" y="3114972"/>
            <a:ext cx="169277" cy="819785"/>
          </a:xfrm>
          <a:prstGeom prst="rect">
            <a:avLst/>
          </a:prstGeom>
        </p:spPr>
        <p:txBody>
          <a:bodyPr vert="vert270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1100" spc="-35" dirty="0">
                <a:latin typeface="Arial"/>
                <a:cs typeface="Arial"/>
              </a:rPr>
              <a:t>Training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error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31666" y="4222197"/>
            <a:ext cx="57404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30" dirty="0">
                <a:latin typeface="Arial"/>
                <a:cs typeface="Arial"/>
              </a:rPr>
              <a:t>Iterations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25977" y="3201434"/>
            <a:ext cx="51244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25" dirty="0">
                <a:solidFill>
                  <a:srgbClr val="DF6666"/>
                </a:solidFill>
                <a:latin typeface="Arial"/>
                <a:cs typeface="Arial"/>
              </a:rPr>
              <a:t>56-layer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70875" y="3931971"/>
            <a:ext cx="51244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25" dirty="0">
                <a:solidFill>
                  <a:srgbClr val="6EA8DB"/>
                </a:solidFill>
                <a:latin typeface="Arial"/>
                <a:cs typeface="Arial"/>
              </a:rPr>
              <a:t>20-layer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98114" y="2919520"/>
            <a:ext cx="0" cy="1353820"/>
          </a:xfrm>
          <a:custGeom>
            <a:avLst/>
            <a:gdLst/>
            <a:ahLst/>
            <a:cxnLst/>
            <a:rect l="l" t="t" r="r" b="b"/>
            <a:pathLst>
              <a:path h="1353820">
                <a:moveTo>
                  <a:pt x="0" y="0"/>
                </a:moveTo>
                <a:lnTo>
                  <a:pt x="0" y="1353297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84840" y="4185393"/>
            <a:ext cx="1833245" cy="0"/>
          </a:xfrm>
          <a:custGeom>
            <a:avLst/>
            <a:gdLst/>
            <a:ahLst/>
            <a:cxnLst/>
            <a:rect l="l" t="t" r="r" b="b"/>
            <a:pathLst>
              <a:path w="1833245">
                <a:moveTo>
                  <a:pt x="1832696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982726" y="3329740"/>
            <a:ext cx="169277" cy="605155"/>
          </a:xfrm>
          <a:prstGeom prst="rect">
            <a:avLst/>
          </a:prstGeom>
        </p:spPr>
        <p:txBody>
          <a:bodyPr vert="vert270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1100" spc="-30" dirty="0">
                <a:latin typeface="Arial"/>
                <a:cs typeface="Arial"/>
              </a:rPr>
              <a:t>Test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error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07436" y="4222197"/>
            <a:ext cx="57404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30" dirty="0">
                <a:latin typeface="Arial"/>
                <a:cs typeface="Arial"/>
              </a:rPr>
              <a:t>Iterations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13094" y="2935906"/>
            <a:ext cx="51244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25" dirty="0">
                <a:solidFill>
                  <a:srgbClr val="DF6666"/>
                </a:solidFill>
                <a:latin typeface="Arial"/>
                <a:cs typeface="Arial"/>
              </a:rPr>
              <a:t>56-layer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75147" y="3579061"/>
            <a:ext cx="51244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25" dirty="0">
                <a:solidFill>
                  <a:srgbClr val="6EA8DB"/>
                </a:solidFill>
                <a:latin typeface="Arial"/>
                <a:cs typeface="Arial"/>
              </a:rPr>
              <a:t>20-layer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400438" y="2970845"/>
            <a:ext cx="1781810" cy="551180"/>
          </a:xfrm>
          <a:custGeom>
            <a:avLst/>
            <a:gdLst/>
            <a:ahLst/>
            <a:cxnLst/>
            <a:rect l="l" t="t" r="r" b="b"/>
            <a:pathLst>
              <a:path w="1781809" h="551180">
                <a:moveTo>
                  <a:pt x="0" y="0"/>
                </a:moveTo>
                <a:lnTo>
                  <a:pt x="44225" y="19171"/>
                </a:lnTo>
                <a:lnTo>
                  <a:pt x="86341" y="42848"/>
                </a:lnTo>
                <a:lnTo>
                  <a:pt x="127170" y="69151"/>
                </a:lnTo>
                <a:lnTo>
                  <a:pt x="167534" y="96199"/>
                </a:lnTo>
                <a:lnTo>
                  <a:pt x="208252" y="122111"/>
                </a:lnTo>
                <a:lnTo>
                  <a:pt x="250146" y="145007"/>
                </a:lnTo>
                <a:lnTo>
                  <a:pt x="294038" y="163006"/>
                </a:lnTo>
                <a:lnTo>
                  <a:pt x="340749" y="174229"/>
                </a:lnTo>
                <a:lnTo>
                  <a:pt x="391691" y="179828"/>
                </a:lnTo>
                <a:lnTo>
                  <a:pt x="443100" y="182096"/>
                </a:lnTo>
                <a:lnTo>
                  <a:pt x="494847" y="181875"/>
                </a:lnTo>
                <a:lnTo>
                  <a:pt x="546801" y="180008"/>
                </a:lnTo>
                <a:lnTo>
                  <a:pt x="598834" y="177339"/>
                </a:lnTo>
                <a:lnTo>
                  <a:pt x="650815" y="174710"/>
                </a:lnTo>
                <a:lnTo>
                  <a:pt x="702616" y="172964"/>
                </a:lnTo>
                <a:lnTo>
                  <a:pt x="754107" y="172945"/>
                </a:lnTo>
                <a:lnTo>
                  <a:pt x="805158" y="175494"/>
                </a:lnTo>
                <a:lnTo>
                  <a:pt x="855639" y="181455"/>
                </a:lnTo>
                <a:lnTo>
                  <a:pt x="905423" y="191672"/>
                </a:lnTo>
                <a:lnTo>
                  <a:pt x="940332" y="207656"/>
                </a:lnTo>
                <a:lnTo>
                  <a:pt x="985934" y="266515"/>
                </a:lnTo>
                <a:lnTo>
                  <a:pt x="1001380" y="304415"/>
                </a:lnTo>
                <a:lnTo>
                  <a:pt x="1015091" y="344647"/>
                </a:lnTo>
                <a:lnTo>
                  <a:pt x="1029445" y="384724"/>
                </a:lnTo>
                <a:lnTo>
                  <a:pt x="1046817" y="422157"/>
                </a:lnTo>
                <a:lnTo>
                  <a:pt x="1069584" y="454461"/>
                </a:lnTo>
                <a:lnTo>
                  <a:pt x="1100122" y="479149"/>
                </a:lnTo>
                <a:lnTo>
                  <a:pt x="1142398" y="500302"/>
                </a:lnTo>
                <a:lnTo>
                  <a:pt x="1186534" y="517059"/>
                </a:lnTo>
                <a:lnTo>
                  <a:pt x="1232314" y="529874"/>
                </a:lnTo>
                <a:lnTo>
                  <a:pt x="1279516" y="539200"/>
                </a:lnTo>
                <a:lnTo>
                  <a:pt x="1327923" y="545488"/>
                </a:lnTo>
                <a:lnTo>
                  <a:pt x="1377315" y="549192"/>
                </a:lnTo>
                <a:lnTo>
                  <a:pt x="1427472" y="550764"/>
                </a:lnTo>
                <a:lnTo>
                  <a:pt x="1478175" y="550658"/>
                </a:lnTo>
                <a:lnTo>
                  <a:pt x="1529206" y="549326"/>
                </a:lnTo>
                <a:lnTo>
                  <a:pt x="1580345" y="547220"/>
                </a:lnTo>
                <a:lnTo>
                  <a:pt x="1631372" y="544795"/>
                </a:lnTo>
                <a:lnTo>
                  <a:pt x="1682070" y="542501"/>
                </a:lnTo>
                <a:lnTo>
                  <a:pt x="1732217" y="540793"/>
                </a:lnTo>
                <a:lnTo>
                  <a:pt x="1781596" y="540123"/>
                </a:lnTo>
              </a:path>
            </a:pathLst>
          </a:custGeom>
          <a:ln w="19049">
            <a:solidFill>
              <a:srgbClr val="9EC4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88664" y="2833996"/>
            <a:ext cx="1293495" cy="413384"/>
          </a:xfrm>
          <a:custGeom>
            <a:avLst/>
            <a:gdLst/>
            <a:ahLst/>
            <a:cxnLst/>
            <a:rect l="l" t="t" r="r" b="b"/>
            <a:pathLst>
              <a:path w="1293495" h="413385">
                <a:moveTo>
                  <a:pt x="0" y="0"/>
                </a:moveTo>
                <a:lnTo>
                  <a:pt x="39091" y="19089"/>
                </a:lnTo>
                <a:lnTo>
                  <a:pt x="80425" y="32848"/>
                </a:lnTo>
                <a:lnTo>
                  <a:pt x="123584" y="42229"/>
                </a:lnTo>
                <a:lnTo>
                  <a:pt x="168151" y="48182"/>
                </a:lnTo>
                <a:lnTo>
                  <a:pt x="213709" y="51659"/>
                </a:lnTo>
                <a:lnTo>
                  <a:pt x="259842" y="53610"/>
                </a:lnTo>
                <a:lnTo>
                  <a:pt x="306133" y="54988"/>
                </a:lnTo>
                <a:lnTo>
                  <a:pt x="352165" y="56744"/>
                </a:lnTo>
                <a:lnTo>
                  <a:pt x="397521" y="59828"/>
                </a:lnTo>
                <a:lnTo>
                  <a:pt x="441784" y="65193"/>
                </a:lnTo>
                <a:lnTo>
                  <a:pt x="484538" y="73788"/>
                </a:lnTo>
                <a:lnTo>
                  <a:pt x="525365" y="86566"/>
                </a:lnTo>
                <a:lnTo>
                  <a:pt x="563849" y="104478"/>
                </a:lnTo>
                <a:lnTo>
                  <a:pt x="599573" y="128474"/>
                </a:lnTo>
                <a:lnTo>
                  <a:pt x="620663" y="160636"/>
                </a:lnTo>
                <a:lnTo>
                  <a:pt x="626738" y="202319"/>
                </a:lnTo>
                <a:lnTo>
                  <a:pt x="627408" y="247622"/>
                </a:lnTo>
                <a:lnTo>
                  <a:pt x="632284" y="290649"/>
                </a:lnTo>
                <a:lnTo>
                  <a:pt x="650973" y="325499"/>
                </a:lnTo>
                <a:lnTo>
                  <a:pt x="685379" y="354471"/>
                </a:lnTo>
                <a:lnTo>
                  <a:pt x="723155" y="376702"/>
                </a:lnTo>
                <a:lnTo>
                  <a:pt x="763899" y="392930"/>
                </a:lnTo>
                <a:lnTo>
                  <a:pt x="807212" y="403888"/>
                </a:lnTo>
                <a:lnTo>
                  <a:pt x="852691" y="410312"/>
                </a:lnTo>
                <a:lnTo>
                  <a:pt x="899937" y="412938"/>
                </a:lnTo>
                <a:lnTo>
                  <a:pt x="948548" y="412501"/>
                </a:lnTo>
                <a:lnTo>
                  <a:pt x="998123" y="409736"/>
                </a:lnTo>
                <a:lnTo>
                  <a:pt x="1048261" y="405379"/>
                </a:lnTo>
                <a:lnTo>
                  <a:pt x="1098562" y="400165"/>
                </a:lnTo>
                <a:lnTo>
                  <a:pt x="1148624" y="394830"/>
                </a:lnTo>
                <a:lnTo>
                  <a:pt x="1198047" y="390108"/>
                </a:lnTo>
                <a:lnTo>
                  <a:pt x="1246430" y="386736"/>
                </a:lnTo>
                <a:lnTo>
                  <a:pt x="1293372" y="385449"/>
                </a:lnTo>
              </a:path>
            </a:pathLst>
          </a:custGeom>
          <a:ln w="19049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3471545" cy="789305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ResNet</a:t>
            </a:r>
            <a:endParaRPr sz="3000"/>
          </a:p>
          <a:p>
            <a:pPr marL="131445">
              <a:spcBef>
                <a:spcPts val="235"/>
              </a:spcBef>
            </a:pPr>
            <a:r>
              <a:rPr i="1" spc="-5" dirty="0">
                <a:solidFill>
                  <a:srgbClr val="000000"/>
                </a:solidFill>
              </a:rPr>
              <a:t>[He et al.,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121</a:t>
            </a:fld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68150" y="1915777"/>
            <a:ext cx="83432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What happens when we </a:t>
            </a:r>
            <a:r>
              <a:rPr sz="1800" dirty="0">
                <a:latin typeface="Arial"/>
                <a:cs typeface="Arial"/>
              </a:rPr>
              <a:t>continue stacking </a:t>
            </a:r>
            <a:r>
              <a:rPr sz="1800" spc="-5" dirty="0">
                <a:latin typeface="Arial"/>
                <a:cs typeface="Arial"/>
              </a:rPr>
              <a:t>deeper layers on </a:t>
            </a:r>
            <a:r>
              <a:rPr sz="1800" dirty="0">
                <a:latin typeface="Arial"/>
                <a:cs typeface="Arial"/>
              </a:rPr>
              <a:t>a “plain” convolutional  </a:t>
            </a:r>
            <a:r>
              <a:rPr sz="1800" spc="-5" dirty="0">
                <a:latin typeface="Arial"/>
                <a:cs typeface="Arial"/>
              </a:rPr>
              <a:t>neural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network?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4350" y="4735172"/>
            <a:ext cx="565594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Q: What’s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strange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about these training and test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curves? 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[Hint: look at the order of the</a:t>
            </a:r>
            <a:r>
              <a:rPr sz="18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curves]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024994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3471545" cy="789305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ResNet</a:t>
            </a:r>
            <a:endParaRPr sz="3000"/>
          </a:p>
          <a:p>
            <a:pPr marL="131445">
              <a:spcBef>
                <a:spcPts val="235"/>
              </a:spcBef>
            </a:pPr>
            <a:r>
              <a:rPr i="1" spc="-5" dirty="0">
                <a:solidFill>
                  <a:srgbClr val="000000"/>
                </a:solidFill>
              </a:rPr>
              <a:t>[He et al.,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8150" y="1915777"/>
            <a:ext cx="83432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What happens when we </a:t>
            </a:r>
            <a:r>
              <a:rPr sz="1800" dirty="0">
                <a:latin typeface="Arial"/>
                <a:cs typeface="Arial"/>
              </a:rPr>
              <a:t>continue stacking </a:t>
            </a:r>
            <a:r>
              <a:rPr sz="1800" spc="-5" dirty="0">
                <a:latin typeface="Arial"/>
                <a:cs typeface="Arial"/>
              </a:rPr>
              <a:t>deeper layers on </a:t>
            </a:r>
            <a:r>
              <a:rPr sz="1800" dirty="0">
                <a:latin typeface="Arial"/>
                <a:cs typeface="Arial"/>
              </a:rPr>
              <a:t>a “plain” convolutional  </a:t>
            </a:r>
            <a:r>
              <a:rPr sz="1800" spc="-5" dirty="0">
                <a:latin typeface="Arial"/>
                <a:cs typeface="Arial"/>
              </a:rPr>
              <a:t>neural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network?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4350" y="4782797"/>
            <a:ext cx="717994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56-layer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model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performs worse on both training and test</a:t>
            </a:r>
            <a:r>
              <a:rPr sz="18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error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-&gt;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The deeper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model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performs worse, but it’s not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caused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by</a:t>
            </a:r>
            <a:r>
              <a:rPr sz="18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overfitting!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22346" y="2919520"/>
            <a:ext cx="0" cy="1353820"/>
          </a:xfrm>
          <a:custGeom>
            <a:avLst/>
            <a:gdLst/>
            <a:ahLst/>
            <a:cxnLst/>
            <a:rect l="l" t="t" r="r" b="b"/>
            <a:pathLst>
              <a:path h="1353820">
                <a:moveTo>
                  <a:pt x="0" y="0"/>
                </a:moveTo>
                <a:lnTo>
                  <a:pt x="0" y="1353297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09072" y="4185393"/>
            <a:ext cx="1833245" cy="0"/>
          </a:xfrm>
          <a:custGeom>
            <a:avLst/>
            <a:gdLst/>
            <a:ahLst/>
            <a:cxnLst/>
            <a:rect l="l" t="t" r="r" b="b"/>
            <a:pathLst>
              <a:path w="1833245">
                <a:moveTo>
                  <a:pt x="1832696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90871" y="3082196"/>
            <a:ext cx="1344930" cy="814069"/>
          </a:xfrm>
          <a:custGeom>
            <a:avLst/>
            <a:gdLst/>
            <a:ahLst/>
            <a:cxnLst/>
            <a:rect l="l" t="t" r="r" b="b"/>
            <a:pathLst>
              <a:path w="1344930" h="814069">
                <a:moveTo>
                  <a:pt x="0" y="0"/>
                </a:moveTo>
                <a:lnTo>
                  <a:pt x="25208" y="40516"/>
                </a:lnTo>
                <a:lnTo>
                  <a:pt x="54070" y="78310"/>
                </a:lnTo>
                <a:lnTo>
                  <a:pt x="86274" y="113480"/>
                </a:lnTo>
                <a:lnTo>
                  <a:pt x="121511" y="146125"/>
                </a:lnTo>
                <a:lnTo>
                  <a:pt x="159471" y="176344"/>
                </a:lnTo>
                <a:lnTo>
                  <a:pt x="199845" y="204236"/>
                </a:lnTo>
                <a:lnTo>
                  <a:pt x="242321" y="229899"/>
                </a:lnTo>
                <a:lnTo>
                  <a:pt x="286590" y="253432"/>
                </a:lnTo>
                <a:lnTo>
                  <a:pt x="332342" y="274935"/>
                </a:lnTo>
                <a:lnTo>
                  <a:pt x="379268" y="294504"/>
                </a:lnTo>
                <a:lnTo>
                  <a:pt x="427056" y="312241"/>
                </a:lnTo>
                <a:lnTo>
                  <a:pt x="475398" y="328242"/>
                </a:lnTo>
                <a:lnTo>
                  <a:pt x="523983" y="342607"/>
                </a:lnTo>
                <a:lnTo>
                  <a:pt x="572501" y="355435"/>
                </a:lnTo>
                <a:lnTo>
                  <a:pt x="620643" y="366824"/>
                </a:lnTo>
                <a:lnTo>
                  <a:pt x="668098" y="376874"/>
                </a:lnTo>
                <a:lnTo>
                  <a:pt x="694920" y="390012"/>
                </a:lnTo>
                <a:lnTo>
                  <a:pt x="710724" y="414390"/>
                </a:lnTo>
                <a:lnTo>
                  <a:pt x="718192" y="447412"/>
                </a:lnTo>
                <a:lnTo>
                  <a:pt x="720005" y="486478"/>
                </a:lnTo>
                <a:lnTo>
                  <a:pt x="718845" y="528992"/>
                </a:lnTo>
                <a:lnTo>
                  <a:pt x="717393" y="572357"/>
                </a:lnTo>
                <a:lnTo>
                  <a:pt x="718331" y="613975"/>
                </a:lnTo>
                <a:lnTo>
                  <a:pt x="738102" y="681580"/>
                </a:lnTo>
                <a:lnTo>
                  <a:pt x="807522" y="721446"/>
                </a:lnTo>
                <a:lnTo>
                  <a:pt x="854553" y="735177"/>
                </a:lnTo>
                <a:lnTo>
                  <a:pt x="903030" y="744634"/>
                </a:lnTo>
                <a:lnTo>
                  <a:pt x="952592" y="750886"/>
                </a:lnTo>
                <a:lnTo>
                  <a:pt x="1002876" y="755001"/>
                </a:lnTo>
                <a:lnTo>
                  <a:pt x="1053522" y="758048"/>
                </a:lnTo>
                <a:lnTo>
                  <a:pt x="1104168" y="761095"/>
                </a:lnTo>
                <a:lnTo>
                  <a:pt x="1154453" y="765210"/>
                </a:lnTo>
                <a:lnTo>
                  <a:pt x="1204014" y="771462"/>
                </a:lnTo>
                <a:lnTo>
                  <a:pt x="1252491" y="780919"/>
                </a:lnTo>
                <a:lnTo>
                  <a:pt x="1299523" y="794650"/>
                </a:lnTo>
                <a:lnTo>
                  <a:pt x="1344747" y="813723"/>
                </a:lnTo>
              </a:path>
            </a:pathLst>
          </a:custGeom>
          <a:ln w="19049">
            <a:solidFill>
              <a:srgbClr val="9EC4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94021" y="2979420"/>
            <a:ext cx="1010919" cy="582930"/>
          </a:xfrm>
          <a:custGeom>
            <a:avLst/>
            <a:gdLst/>
            <a:ahLst/>
            <a:cxnLst/>
            <a:rect l="l" t="t" r="r" b="b"/>
            <a:pathLst>
              <a:path w="1010920" h="582930">
                <a:moveTo>
                  <a:pt x="0" y="0"/>
                </a:moveTo>
                <a:lnTo>
                  <a:pt x="40593" y="27768"/>
                </a:lnTo>
                <a:lnTo>
                  <a:pt x="85028" y="48274"/>
                </a:lnTo>
                <a:lnTo>
                  <a:pt x="132405" y="63288"/>
                </a:lnTo>
                <a:lnTo>
                  <a:pt x="181828" y="74576"/>
                </a:lnTo>
                <a:lnTo>
                  <a:pt x="232401" y="83908"/>
                </a:lnTo>
                <a:lnTo>
                  <a:pt x="283227" y="93053"/>
                </a:lnTo>
                <a:lnTo>
                  <a:pt x="333408" y="103779"/>
                </a:lnTo>
                <a:lnTo>
                  <a:pt x="382047" y="117855"/>
                </a:lnTo>
                <a:lnTo>
                  <a:pt x="428249" y="137049"/>
                </a:lnTo>
                <a:lnTo>
                  <a:pt x="472045" y="196329"/>
                </a:lnTo>
                <a:lnTo>
                  <a:pt x="477967" y="238422"/>
                </a:lnTo>
                <a:lnTo>
                  <a:pt x="478774" y="284835"/>
                </a:lnTo>
                <a:lnTo>
                  <a:pt x="478620" y="332580"/>
                </a:lnTo>
                <a:lnTo>
                  <a:pt x="481658" y="378672"/>
                </a:lnTo>
                <a:lnTo>
                  <a:pt x="492041" y="420124"/>
                </a:lnTo>
                <a:lnTo>
                  <a:pt x="513923" y="453949"/>
                </a:lnTo>
                <a:lnTo>
                  <a:pt x="570170" y="472789"/>
                </a:lnTo>
                <a:lnTo>
                  <a:pt x="602795" y="474244"/>
                </a:lnTo>
                <a:lnTo>
                  <a:pt x="633823" y="479649"/>
                </a:lnTo>
                <a:lnTo>
                  <a:pt x="680148" y="495880"/>
                </a:lnTo>
                <a:lnTo>
                  <a:pt x="726520" y="513071"/>
                </a:lnTo>
                <a:lnTo>
                  <a:pt x="773026" y="530258"/>
                </a:lnTo>
                <a:lnTo>
                  <a:pt x="819757" y="546480"/>
                </a:lnTo>
                <a:lnTo>
                  <a:pt x="866801" y="560772"/>
                </a:lnTo>
                <a:lnTo>
                  <a:pt x="914246" y="572173"/>
                </a:lnTo>
                <a:lnTo>
                  <a:pt x="962182" y="579719"/>
                </a:lnTo>
                <a:lnTo>
                  <a:pt x="1010697" y="582448"/>
                </a:lnTo>
              </a:path>
            </a:pathLst>
          </a:custGeom>
          <a:ln w="19049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06965" y="3114972"/>
            <a:ext cx="169277" cy="819785"/>
          </a:xfrm>
          <a:prstGeom prst="rect">
            <a:avLst/>
          </a:prstGeom>
        </p:spPr>
        <p:txBody>
          <a:bodyPr vert="vert270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1100" spc="-35" dirty="0">
                <a:latin typeface="Arial"/>
                <a:cs typeface="Arial"/>
              </a:rPr>
              <a:t>Training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error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31666" y="4222197"/>
            <a:ext cx="57404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30" dirty="0">
                <a:latin typeface="Arial"/>
                <a:cs typeface="Arial"/>
              </a:rPr>
              <a:t>Iterations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25977" y="3201434"/>
            <a:ext cx="51244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25" dirty="0">
                <a:solidFill>
                  <a:srgbClr val="DF6666"/>
                </a:solidFill>
                <a:latin typeface="Arial"/>
                <a:cs typeface="Arial"/>
              </a:rPr>
              <a:t>56-layer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70875" y="3931971"/>
            <a:ext cx="51244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25" dirty="0">
                <a:solidFill>
                  <a:srgbClr val="6EA8DB"/>
                </a:solidFill>
                <a:latin typeface="Arial"/>
                <a:cs typeface="Arial"/>
              </a:rPr>
              <a:t>20-layer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98114" y="2919520"/>
            <a:ext cx="0" cy="1353820"/>
          </a:xfrm>
          <a:custGeom>
            <a:avLst/>
            <a:gdLst/>
            <a:ahLst/>
            <a:cxnLst/>
            <a:rect l="l" t="t" r="r" b="b"/>
            <a:pathLst>
              <a:path h="1353820">
                <a:moveTo>
                  <a:pt x="0" y="0"/>
                </a:moveTo>
                <a:lnTo>
                  <a:pt x="0" y="1353297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84840" y="4185393"/>
            <a:ext cx="1833245" cy="0"/>
          </a:xfrm>
          <a:custGeom>
            <a:avLst/>
            <a:gdLst/>
            <a:ahLst/>
            <a:cxnLst/>
            <a:rect l="l" t="t" r="r" b="b"/>
            <a:pathLst>
              <a:path w="1833245">
                <a:moveTo>
                  <a:pt x="1832696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982726" y="3329740"/>
            <a:ext cx="169277" cy="605155"/>
          </a:xfrm>
          <a:prstGeom prst="rect">
            <a:avLst/>
          </a:prstGeom>
        </p:spPr>
        <p:txBody>
          <a:bodyPr vert="vert270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1100" spc="-30" dirty="0">
                <a:latin typeface="Arial"/>
                <a:cs typeface="Arial"/>
              </a:rPr>
              <a:t>Test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error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07436" y="4222197"/>
            <a:ext cx="57404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30" dirty="0">
                <a:latin typeface="Arial"/>
                <a:cs typeface="Arial"/>
              </a:rPr>
              <a:t>Iterations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13094" y="2935906"/>
            <a:ext cx="51244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25" dirty="0">
                <a:solidFill>
                  <a:srgbClr val="DF6666"/>
                </a:solidFill>
                <a:latin typeface="Arial"/>
                <a:cs typeface="Arial"/>
              </a:rPr>
              <a:t>56-layer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75147" y="3579061"/>
            <a:ext cx="51244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25" dirty="0">
                <a:solidFill>
                  <a:srgbClr val="6EA8DB"/>
                </a:solidFill>
                <a:latin typeface="Arial"/>
                <a:cs typeface="Arial"/>
              </a:rPr>
              <a:t>20-layer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400438" y="2970845"/>
            <a:ext cx="1781810" cy="551180"/>
          </a:xfrm>
          <a:custGeom>
            <a:avLst/>
            <a:gdLst/>
            <a:ahLst/>
            <a:cxnLst/>
            <a:rect l="l" t="t" r="r" b="b"/>
            <a:pathLst>
              <a:path w="1781809" h="551180">
                <a:moveTo>
                  <a:pt x="0" y="0"/>
                </a:moveTo>
                <a:lnTo>
                  <a:pt x="44225" y="19171"/>
                </a:lnTo>
                <a:lnTo>
                  <a:pt x="86341" y="42848"/>
                </a:lnTo>
                <a:lnTo>
                  <a:pt x="127170" y="69151"/>
                </a:lnTo>
                <a:lnTo>
                  <a:pt x="167534" y="96199"/>
                </a:lnTo>
                <a:lnTo>
                  <a:pt x="208252" y="122111"/>
                </a:lnTo>
                <a:lnTo>
                  <a:pt x="250146" y="145007"/>
                </a:lnTo>
                <a:lnTo>
                  <a:pt x="294038" y="163006"/>
                </a:lnTo>
                <a:lnTo>
                  <a:pt x="340749" y="174229"/>
                </a:lnTo>
                <a:lnTo>
                  <a:pt x="391691" y="179828"/>
                </a:lnTo>
                <a:lnTo>
                  <a:pt x="443100" y="182096"/>
                </a:lnTo>
                <a:lnTo>
                  <a:pt x="494847" y="181875"/>
                </a:lnTo>
                <a:lnTo>
                  <a:pt x="546801" y="180008"/>
                </a:lnTo>
                <a:lnTo>
                  <a:pt x="598834" y="177339"/>
                </a:lnTo>
                <a:lnTo>
                  <a:pt x="650815" y="174710"/>
                </a:lnTo>
                <a:lnTo>
                  <a:pt x="702616" y="172964"/>
                </a:lnTo>
                <a:lnTo>
                  <a:pt x="754107" y="172945"/>
                </a:lnTo>
                <a:lnTo>
                  <a:pt x="805158" y="175494"/>
                </a:lnTo>
                <a:lnTo>
                  <a:pt x="855639" y="181455"/>
                </a:lnTo>
                <a:lnTo>
                  <a:pt x="905423" y="191672"/>
                </a:lnTo>
                <a:lnTo>
                  <a:pt x="940332" y="207656"/>
                </a:lnTo>
                <a:lnTo>
                  <a:pt x="985934" y="266515"/>
                </a:lnTo>
                <a:lnTo>
                  <a:pt x="1001380" y="304415"/>
                </a:lnTo>
                <a:lnTo>
                  <a:pt x="1015091" y="344647"/>
                </a:lnTo>
                <a:lnTo>
                  <a:pt x="1029445" y="384724"/>
                </a:lnTo>
                <a:lnTo>
                  <a:pt x="1046817" y="422157"/>
                </a:lnTo>
                <a:lnTo>
                  <a:pt x="1069584" y="454461"/>
                </a:lnTo>
                <a:lnTo>
                  <a:pt x="1100122" y="479149"/>
                </a:lnTo>
                <a:lnTo>
                  <a:pt x="1142398" y="500302"/>
                </a:lnTo>
                <a:lnTo>
                  <a:pt x="1186534" y="517059"/>
                </a:lnTo>
                <a:lnTo>
                  <a:pt x="1232314" y="529874"/>
                </a:lnTo>
                <a:lnTo>
                  <a:pt x="1279516" y="539200"/>
                </a:lnTo>
                <a:lnTo>
                  <a:pt x="1327923" y="545488"/>
                </a:lnTo>
                <a:lnTo>
                  <a:pt x="1377315" y="549192"/>
                </a:lnTo>
                <a:lnTo>
                  <a:pt x="1427472" y="550764"/>
                </a:lnTo>
                <a:lnTo>
                  <a:pt x="1478175" y="550658"/>
                </a:lnTo>
                <a:lnTo>
                  <a:pt x="1529206" y="549326"/>
                </a:lnTo>
                <a:lnTo>
                  <a:pt x="1580345" y="547220"/>
                </a:lnTo>
                <a:lnTo>
                  <a:pt x="1631372" y="544795"/>
                </a:lnTo>
                <a:lnTo>
                  <a:pt x="1682070" y="542501"/>
                </a:lnTo>
                <a:lnTo>
                  <a:pt x="1732217" y="540793"/>
                </a:lnTo>
                <a:lnTo>
                  <a:pt x="1781596" y="540123"/>
                </a:lnTo>
              </a:path>
            </a:pathLst>
          </a:custGeom>
          <a:ln w="19049">
            <a:solidFill>
              <a:srgbClr val="9EC4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88664" y="2833996"/>
            <a:ext cx="1293495" cy="413384"/>
          </a:xfrm>
          <a:custGeom>
            <a:avLst/>
            <a:gdLst/>
            <a:ahLst/>
            <a:cxnLst/>
            <a:rect l="l" t="t" r="r" b="b"/>
            <a:pathLst>
              <a:path w="1293495" h="413385">
                <a:moveTo>
                  <a:pt x="0" y="0"/>
                </a:moveTo>
                <a:lnTo>
                  <a:pt x="39091" y="19089"/>
                </a:lnTo>
                <a:lnTo>
                  <a:pt x="80425" y="32848"/>
                </a:lnTo>
                <a:lnTo>
                  <a:pt x="123584" y="42229"/>
                </a:lnTo>
                <a:lnTo>
                  <a:pt x="168151" y="48182"/>
                </a:lnTo>
                <a:lnTo>
                  <a:pt x="213709" y="51659"/>
                </a:lnTo>
                <a:lnTo>
                  <a:pt x="259842" y="53610"/>
                </a:lnTo>
                <a:lnTo>
                  <a:pt x="306133" y="54988"/>
                </a:lnTo>
                <a:lnTo>
                  <a:pt x="352165" y="56744"/>
                </a:lnTo>
                <a:lnTo>
                  <a:pt x="397521" y="59828"/>
                </a:lnTo>
                <a:lnTo>
                  <a:pt x="441784" y="65193"/>
                </a:lnTo>
                <a:lnTo>
                  <a:pt x="484538" y="73788"/>
                </a:lnTo>
                <a:lnTo>
                  <a:pt x="525365" y="86566"/>
                </a:lnTo>
                <a:lnTo>
                  <a:pt x="563849" y="104478"/>
                </a:lnTo>
                <a:lnTo>
                  <a:pt x="599573" y="128474"/>
                </a:lnTo>
                <a:lnTo>
                  <a:pt x="620663" y="160636"/>
                </a:lnTo>
                <a:lnTo>
                  <a:pt x="626738" y="202319"/>
                </a:lnTo>
                <a:lnTo>
                  <a:pt x="627408" y="247622"/>
                </a:lnTo>
                <a:lnTo>
                  <a:pt x="632284" y="290649"/>
                </a:lnTo>
                <a:lnTo>
                  <a:pt x="650973" y="325499"/>
                </a:lnTo>
                <a:lnTo>
                  <a:pt x="685379" y="354471"/>
                </a:lnTo>
                <a:lnTo>
                  <a:pt x="723155" y="376702"/>
                </a:lnTo>
                <a:lnTo>
                  <a:pt x="763899" y="392930"/>
                </a:lnTo>
                <a:lnTo>
                  <a:pt x="807212" y="403888"/>
                </a:lnTo>
                <a:lnTo>
                  <a:pt x="852691" y="410312"/>
                </a:lnTo>
                <a:lnTo>
                  <a:pt x="899937" y="412938"/>
                </a:lnTo>
                <a:lnTo>
                  <a:pt x="948548" y="412501"/>
                </a:lnTo>
                <a:lnTo>
                  <a:pt x="998123" y="409736"/>
                </a:lnTo>
                <a:lnTo>
                  <a:pt x="1048261" y="405379"/>
                </a:lnTo>
                <a:lnTo>
                  <a:pt x="1098562" y="400165"/>
                </a:lnTo>
                <a:lnTo>
                  <a:pt x="1148624" y="394830"/>
                </a:lnTo>
                <a:lnTo>
                  <a:pt x="1198047" y="390108"/>
                </a:lnTo>
                <a:lnTo>
                  <a:pt x="1246430" y="386736"/>
                </a:lnTo>
                <a:lnTo>
                  <a:pt x="1293372" y="385449"/>
                </a:lnTo>
              </a:path>
            </a:pathLst>
          </a:custGeom>
          <a:ln w="19049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122</a:t>
            </a:fld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3058519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100" y="930686"/>
            <a:ext cx="3471545" cy="78930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Case </a:t>
            </a:r>
            <a:r>
              <a:rPr sz="3000" spc="-10" dirty="0">
                <a:latin typeface="Arial"/>
                <a:cs typeface="Arial"/>
              </a:rPr>
              <a:t>Study: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ResNet</a:t>
            </a:r>
            <a:endParaRPr sz="3000">
              <a:latin typeface="Arial"/>
              <a:cs typeface="Arial"/>
            </a:endParaRPr>
          </a:p>
          <a:p>
            <a:pPr marL="131445">
              <a:spcBef>
                <a:spcPts val="235"/>
              </a:spcBef>
            </a:pPr>
            <a:r>
              <a:rPr sz="1400" i="1" spc="-5" dirty="0">
                <a:latin typeface="Arial"/>
                <a:cs typeface="Arial"/>
              </a:rPr>
              <a:t>[He et al.,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2015]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123</a:t>
            </a:fld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2923" y="1911501"/>
            <a:ext cx="821817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Hypothesis: the problem is an </a:t>
            </a:r>
            <a:r>
              <a:rPr sz="1800" i="1" spc="-5" dirty="0">
                <a:latin typeface="Arial"/>
                <a:cs typeface="Arial"/>
              </a:rPr>
              <a:t>optimization </a:t>
            </a:r>
            <a:r>
              <a:rPr sz="1800" spc="-5" dirty="0">
                <a:latin typeface="Arial"/>
                <a:cs typeface="Arial"/>
              </a:rPr>
              <a:t>problem, deeper </a:t>
            </a:r>
            <a:r>
              <a:rPr sz="1800" dirty="0">
                <a:latin typeface="Arial"/>
                <a:cs typeface="Arial"/>
              </a:rPr>
              <a:t>models </a:t>
            </a:r>
            <a:r>
              <a:rPr sz="1800" spc="-5" dirty="0">
                <a:latin typeface="Arial"/>
                <a:cs typeface="Arial"/>
              </a:rPr>
              <a:t>are harder to  optimize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269211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3471545" cy="789305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ResNet</a:t>
            </a:r>
            <a:endParaRPr sz="3000"/>
          </a:p>
          <a:p>
            <a:pPr marL="131445">
              <a:spcBef>
                <a:spcPts val="235"/>
              </a:spcBef>
            </a:pPr>
            <a:r>
              <a:rPr i="1" spc="-5" dirty="0">
                <a:solidFill>
                  <a:srgbClr val="000000"/>
                </a:solidFill>
              </a:rPr>
              <a:t>[He et al.,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124</a:t>
            </a:fld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2923" y="1911500"/>
            <a:ext cx="8218170" cy="264630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Hypothesis: the problem is an </a:t>
            </a:r>
            <a:r>
              <a:rPr sz="1800" i="1" spc="-5" dirty="0">
                <a:latin typeface="Arial"/>
                <a:cs typeface="Arial"/>
              </a:rPr>
              <a:t>optimization </a:t>
            </a:r>
            <a:r>
              <a:rPr sz="1800" spc="-5" dirty="0">
                <a:latin typeface="Arial"/>
                <a:cs typeface="Arial"/>
              </a:rPr>
              <a:t>problem, deeper </a:t>
            </a:r>
            <a:r>
              <a:rPr sz="1800" dirty="0">
                <a:latin typeface="Arial"/>
                <a:cs typeface="Arial"/>
              </a:rPr>
              <a:t>models </a:t>
            </a:r>
            <a:r>
              <a:rPr sz="1800" spc="-5" dirty="0">
                <a:latin typeface="Arial"/>
                <a:cs typeface="Arial"/>
              </a:rPr>
              <a:t>are harder to  optimize</a:t>
            </a:r>
            <a:endParaRPr sz="1800"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2550">
              <a:latin typeface="Times New Roman"/>
              <a:cs typeface="Times New Roman"/>
            </a:endParaRPr>
          </a:p>
          <a:p>
            <a:pPr marL="48260" marR="3400425">
              <a:lnSpc>
                <a:spcPct val="100699"/>
              </a:lnSpc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The deeper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model should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be able to perform at  least as well as the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shallower</a:t>
            </a:r>
            <a:r>
              <a:rPr sz="18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model.</a:t>
            </a:r>
            <a:endParaRPr sz="180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48260" marR="3272790">
              <a:lnSpc>
                <a:spcPct val="100699"/>
              </a:lnSpc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A solution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by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construction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is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copying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sz="1800" spc="-11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learned  layers from the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shallower model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and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setting 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additional layers to identity</a:t>
            </a:r>
            <a:r>
              <a:rPr sz="18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mapping.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04432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3471545" cy="789305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ResNet</a:t>
            </a:r>
            <a:endParaRPr sz="3000"/>
          </a:p>
          <a:p>
            <a:pPr marL="131445">
              <a:spcBef>
                <a:spcPts val="235"/>
              </a:spcBef>
            </a:pPr>
            <a:r>
              <a:rPr i="1" spc="-5" dirty="0">
                <a:solidFill>
                  <a:srgbClr val="000000"/>
                </a:solidFill>
              </a:rPr>
              <a:t>[He et al.,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7664" y="3435095"/>
            <a:ext cx="866140" cy="24429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274320">
              <a:spcBef>
                <a:spcPts val="464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30641" y="4504117"/>
            <a:ext cx="0" cy="180340"/>
          </a:xfrm>
          <a:custGeom>
            <a:avLst/>
            <a:gdLst/>
            <a:ahLst/>
            <a:cxnLst/>
            <a:rect l="l" t="t" r="r" b="b"/>
            <a:pathLst>
              <a:path h="180339">
                <a:moveTo>
                  <a:pt x="0" y="1801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14909" y="44608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7" y="43224"/>
                </a:moveTo>
                <a:lnTo>
                  <a:pt x="0" y="43224"/>
                </a:lnTo>
                <a:lnTo>
                  <a:pt x="15732" y="0"/>
                </a:lnTo>
                <a:lnTo>
                  <a:pt x="31467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4909" y="44608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7" y="43224"/>
                </a:moveTo>
                <a:lnTo>
                  <a:pt x="15732" y="0"/>
                </a:lnTo>
                <a:lnTo>
                  <a:pt x="0" y="43224"/>
                </a:lnTo>
                <a:lnTo>
                  <a:pt x="31467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288058" y="3803370"/>
          <a:ext cx="866139" cy="642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1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relu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FF99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515">
                <a:tc gridSpan="2"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200" spc="-2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conv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1693449" y="37601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24"/>
                </a:moveTo>
                <a:lnTo>
                  <a:pt x="0" y="43224"/>
                </a:lnTo>
                <a:lnTo>
                  <a:pt x="15732" y="0"/>
                </a:lnTo>
                <a:lnTo>
                  <a:pt x="3146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93449" y="37601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24"/>
                </a:moveTo>
                <a:lnTo>
                  <a:pt x="15732" y="0"/>
                </a:lnTo>
                <a:lnTo>
                  <a:pt x="0" y="43224"/>
                </a:lnTo>
                <a:lnTo>
                  <a:pt x="3146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09181" y="3117580"/>
            <a:ext cx="0" cy="332740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3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93449" y="307435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24"/>
                </a:moveTo>
                <a:lnTo>
                  <a:pt x="0" y="43224"/>
                </a:lnTo>
                <a:lnTo>
                  <a:pt x="15732" y="0"/>
                </a:lnTo>
                <a:lnTo>
                  <a:pt x="3146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93449" y="307435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24"/>
                </a:moveTo>
                <a:lnTo>
                  <a:pt x="15732" y="0"/>
                </a:lnTo>
                <a:lnTo>
                  <a:pt x="0" y="43224"/>
                </a:lnTo>
                <a:lnTo>
                  <a:pt x="3146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63120" y="4724907"/>
            <a:ext cx="1062990" cy="4356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" algn="ctr">
              <a:lnSpc>
                <a:spcPts val="1614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14"/>
              </a:lnSpc>
            </a:pPr>
            <a:r>
              <a:rPr sz="1400" dirty="0">
                <a:latin typeface="Arial"/>
                <a:cs typeface="Arial"/>
              </a:rPr>
              <a:t>“Plain”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13103" y="2797792"/>
            <a:ext cx="3613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H(x)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06184" y="3740261"/>
            <a:ext cx="3219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relu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031364" y="4059718"/>
            <a:ext cx="866140" cy="311150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031364" y="4059719"/>
            <a:ext cx="866140" cy="244297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274320">
              <a:spcBef>
                <a:spcPts val="464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31464" y="3358894"/>
            <a:ext cx="866140" cy="311150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031464" y="3358895"/>
            <a:ext cx="866140" cy="244297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274320">
              <a:spcBef>
                <a:spcPts val="464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64414" y="3727169"/>
            <a:ext cx="0" cy="332740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48689" y="36839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48689" y="36839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64514" y="3134048"/>
            <a:ext cx="0" cy="225425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48764" y="309082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48763" y="309082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93240" y="4379931"/>
            <a:ext cx="142349" cy="3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26063" y="3010016"/>
            <a:ext cx="831850" cy="1659889"/>
          </a:xfrm>
          <a:custGeom>
            <a:avLst/>
            <a:gdLst/>
            <a:ahLst/>
            <a:cxnLst/>
            <a:rect l="l" t="t" r="r" b="b"/>
            <a:pathLst>
              <a:path w="831850" h="1659889">
                <a:moveTo>
                  <a:pt x="0" y="1659801"/>
                </a:moveTo>
                <a:lnTo>
                  <a:pt x="44513" y="1658221"/>
                </a:lnTo>
                <a:lnTo>
                  <a:pt x="88859" y="1653557"/>
                </a:lnTo>
                <a:lnTo>
                  <a:pt x="132932" y="1645923"/>
                </a:lnTo>
                <a:lnTo>
                  <a:pt x="176624" y="1635434"/>
                </a:lnTo>
                <a:lnTo>
                  <a:pt x="219827" y="1622203"/>
                </a:lnTo>
                <a:lnTo>
                  <a:pt x="262435" y="1606345"/>
                </a:lnTo>
                <a:lnTo>
                  <a:pt x="304339" y="1587975"/>
                </a:lnTo>
                <a:lnTo>
                  <a:pt x="345433" y="1567205"/>
                </a:lnTo>
                <a:lnTo>
                  <a:pt x="385609" y="1544152"/>
                </a:lnTo>
                <a:lnTo>
                  <a:pt x="424760" y="1518928"/>
                </a:lnTo>
                <a:lnTo>
                  <a:pt x="462778" y="1491648"/>
                </a:lnTo>
                <a:lnTo>
                  <a:pt x="499556" y="1462426"/>
                </a:lnTo>
                <a:lnTo>
                  <a:pt x="534987" y="1431377"/>
                </a:lnTo>
                <a:lnTo>
                  <a:pt x="568964" y="1398614"/>
                </a:lnTo>
                <a:lnTo>
                  <a:pt x="601379" y="1364252"/>
                </a:lnTo>
                <a:lnTo>
                  <a:pt x="632124" y="1328406"/>
                </a:lnTo>
                <a:lnTo>
                  <a:pt x="661093" y="1291189"/>
                </a:lnTo>
                <a:lnTo>
                  <a:pt x="688178" y="1252715"/>
                </a:lnTo>
                <a:lnTo>
                  <a:pt x="713272" y="1213099"/>
                </a:lnTo>
                <a:lnTo>
                  <a:pt x="736267" y="1172455"/>
                </a:lnTo>
                <a:lnTo>
                  <a:pt x="757056" y="1130898"/>
                </a:lnTo>
                <a:lnTo>
                  <a:pt x="775532" y="1088540"/>
                </a:lnTo>
                <a:lnTo>
                  <a:pt x="791587" y="1045498"/>
                </a:lnTo>
                <a:lnTo>
                  <a:pt x="805115" y="1001884"/>
                </a:lnTo>
                <a:lnTo>
                  <a:pt x="816007" y="957814"/>
                </a:lnTo>
                <a:lnTo>
                  <a:pt x="824156" y="913400"/>
                </a:lnTo>
                <a:lnTo>
                  <a:pt x="829456" y="868759"/>
                </a:lnTo>
                <a:lnTo>
                  <a:pt x="831798" y="824003"/>
                </a:lnTo>
                <a:lnTo>
                  <a:pt x="830938" y="775807"/>
                </a:lnTo>
                <a:lnTo>
                  <a:pt x="826663" y="727755"/>
                </a:lnTo>
                <a:lnTo>
                  <a:pt x="819111" y="679987"/>
                </a:lnTo>
                <a:lnTo>
                  <a:pt x="808423" y="632648"/>
                </a:lnTo>
                <a:lnTo>
                  <a:pt x="794738" y="585879"/>
                </a:lnTo>
                <a:lnTo>
                  <a:pt x="778195" y="539823"/>
                </a:lnTo>
                <a:lnTo>
                  <a:pt x="758933" y="494624"/>
                </a:lnTo>
                <a:lnTo>
                  <a:pt x="737092" y="450422"/>
                </a:lnTo>
                <a:lnTo>
                  <a:pt x="712810" y="407362"/>
                </a:lnTo>
                <a:lnTo>
                  <a:pt x="686229" y="365586"/>
                </a:lnTo>
                <a:lnTo>
                  <a:pt x="657486" y="325236"/>
                </a:lnTo>
                <a:lnTo>
                  <a:pt x="626721" y="286455"/>
                </a:lnTo>
                <a:lnTo>
                  <a:pt x="594073" y="249386"/>
                </a:lnTo>
                <a:lnTo>
                  <a:pt x="556743" y="211327"/>
                </a:lnTo>
                <a:lnTo>
                  <a:pt x="517544" y="175626"/>
                </a:lnTo>
                <a:lnTo>
                  <a:pt x="476655" y="142464"/>
                </a:lnTo>
                <a:lnTo>
                  <a:pt x="434253" y="112022"/>
                </a:lnTo>
                <a:lnTo>
                  <a:pt x="390517" y="84483"/>
                </a:lnTo>
                <a:lnTo>
                  <a:pt x="345624" y="60027"/>
                </a:lnTo>
                <a:lnTo>
                  <a:pt x="276493" y="29520"/>
                </a:lnTo>
                <a:lnTo>
                  <a:pt x="205749" y="6972"/>
                </a:lnTo>
                <a:lnTo>
                  <a:pt x="187874" y="2649"/>
                </a:lnTo>
                <a:lnTo>
                  <a:pt x="184899" y="1974"/>
                </a:lnTo>
                <a:lnTo>
                  <a:pt x="181899" y="1322"/>
                </a:lnTo>
                <a:lnTo>
                  <a:pt x="178924" y="694"/>
                </a:lnTo>
                <a:lnTo>
                  <a:pt x="1754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06039" y="2969193"/>
            <a:ext cx="108299" cy="81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471803" y="3632172"/>
            <a:ext cx="58864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identity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647187" y="2820910"/>
            <a:ext cx="6311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F(x)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63515" y="3702409"/>
            <a:ext cx="3409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F(x)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68150" y="1915776"/>
            <a:ext cx="8549005" cy="92075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Solution: Use network layers to fit </a:t>
            </a:r>
            <a:r>
              <a:rPr sz="1800" dirty="0">
                <a:latin typeface="Arial"/>
                <a:cs typeface="Arial"/>
              </a:rPr>
              <a:t>a residual mapping </a:t>
            </a:r>
            <a:r>
              <a:rPr sz="1800" spc="-5" dirty="0">
                <a:latin typeface="Arial"/>
                <a:cs typeface="Arial"/>
              </a:rPr>
              <a:t>instead of directly trying to fit </a:t>
            </a:r>
            <a:r>
              <a:rPr sz="1800" dirty="0">
                <a:latin typeface="Arial"/>
                <a:cs typeface="Arial"/>
              </a:rPr>
              <a:t>a  </a:t>
            </a:r>
            <a:r>
              <a:rPr sz="1800" spc="-5" dirty="0">
                <a:latin typeface="Arial"/>
                <a:cs typeface="Arial"/>
              </a:rPr>
              <a:t>desired underlying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mapping</a:t>
            </a:r>
            <a:endParaRPr sz="1800">
              <a:latin typeface="Arial"/>
              <a:cs typeface="Arial"/>
            </a:endParaRPr>
          </a:p>
          <a:p>
            <a:pPr marL="2401570" algn="ctr">
              <a:spcBef>
                <a:spcPts val="1030"/>
              </a:spcBef>
            </a:pPr>
            <a:r>
              <a:rPr sz="1400" dirty="0">
                <a:latin typeface="Arial"/>
                <a:cs typeface="Arial"/>
              </a:rPr>
              <a:t>relu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464514" y="2600650"/>
            <a:ext cx="0" cy="225425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48764" y="255742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48763" y="255742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896913" y="4756910"/>
            <a:ext cx="1181100" cy="403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9850" algn="ctr">
              <a:lnSpc>
                <a:spcPts val="149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490"/>
              </a:lnSpc>
            </a:pPr>
            <a:r>
              <a:rPr sz="1400" spc="-5" dirty="0">
                <a:latin typeface="Arial"/>
                <a:cs typeface="Arial"/>
              </a:rPr>
              <a:t>Residual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block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341265" y="2875064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123257"/>
                </a:moveTo>
                <a:lnTo>
                  <a:pt x="9684" y="75280"/>
                </a:lnTo>
                <a:lnTo>
                  <a:pt x="36096" y="36101"/>
                </a:lnTo>
                <a:lnTo>
                  <a:pt x="75272" y="9686"/>
                </a:lnTo>
                <a:lnTo>
                  <a:pt x="123249" y="0"/>
                </a:lnTo>
                <a:lnTo>
                  <a:pt x="170405" y="9383"/>
                </a:lnTo>
                <a:lnTo>
                  <a:pt x="210399" y="36102"/>
                </a:lnTo>
                <a:lnTo>
                  <a:pt x="237121" y="76089"/>
                </a:lnTo>
                <a:lnTo>
                  <a:pt x="246499" y="123257"/>
                </a:lnTo>
                <a:lnTo>
                  <a:pt x="236814" y="171233"/>
                </a:lnTo>
                <a:lnTo>
                  <a:pt x="210402" y="210411"/>
                </a:lnTo>
                <a:lnTo>
                  <a:pt x="171226" y="236826"/>
                </a:lnTo>
                <a:lnTo>
                  <a:pt x="123249" y="246512"/>
                </a:lnTo>
                <a:lnTo>
                  <a:pt x="75272" y="236826"/>
                </a:lnTo>
                <a:lnTo>
                  <a:pt x="36096" y="210411"/>
                </a:lnTo>
                <a:lnTo>
                  <a:pt x="9684" y="171233"/>
                </a:lnTo>
                <a:lnTo>
                  <a:pt x="0" y="12325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47589" y="2931055"/>
            <a:ext cx="34290" cy="50800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97239" y="2998320"/>
            <a:ext cx="134620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4" y="0"/>
                </a:lnTo>
              </a:path>
            </a:pathLst>
          </a:custGeom>
          <a:ln w="338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447589" y="3015230"/>
            <a:ext cx="34290" cy="50800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125</a:t>
            </a:fld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6252148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06184" y="3740261"/>
            <a:ext cx="3219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relu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3471545" cy="789305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ResNet</a:t>
            </a:r>
            <a:endParaRPr sz="3000"/>
          </a:p>
          <a:p>
            <a:pPr marL="131445">
              <a:spcBef>
                <a:spcPts val="235"/>
              </a:spcBef>
            </a:pPr>
            <a:r>
              <a:rPr i="1" spc="-5" dirty="0">
                <a:solidFill>
                  <a:srgbClr val="000000"/>
                </a:solidFill>
              </a:rPr>
              <a:t>[He et al.,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8150" y="1915777"/>
            <a:ext cx="854900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Solution: Use network layers to fit </a:t>
            </a:r>
            <a:r>
              <a:rPr sz="1800" dirty="0">
                <a:latin typeface="Arial"/>
                <a:cs typeface="Arial"/>
              </a:rPr>
              <a:t>a residual mapping </a:t>
            </a:r>
            <a:r>
              <a:rPr sz="1800" spc="-5" dirty="0">
                <a:latin typeface="Arial"/>
                <a:cs typeface="Arial"/>
              </a:rPr>
              <a:t>instead of directly trying to fit </a:t>
            </a:r>
            <a:r>
              <a:rPr sz="1800" dirty="0">
                <a:latin typeface="Arial"/>
                <a:cs typeface="Arial"/>
              </a:rPr>
              <a:t>a  </a:t>
            </a:r>
            <a:r>
              <a:rPr sz="1800" spc="-5" dirty="0">
                <a:latin typeface="Arial"/>
                <a:cs typeface="Arial"/>
              </a:rPr>
              <a:t>desired underlying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mapping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31364" y="4059718"/>
            <a:ext cx="866140" cy="311150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031364" y="4059719"/>
            <a:ext cx="866140" cy="244297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274320">
              <a:spcBef>
                <a:spcPts val="464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31464" y="3358894"/>
            <a:ext cx="866140" cy="311150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031464" y="3358895"/>
            <a:ext cx="866140" cy="244297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274320">
              <a:spcBef>
                <a:spcPts val="464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64414" y="3727169"/>
            <a:ext cx="0" cy="332740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48689" y="36839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48689" y="36839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64514" y="3134048"/>
            <a:ext cx="0" cy="225425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48764" y="309082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48763" y="309082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93240" y="4379931"/>
            <a:ext cx="142349" cy="3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26063" y="3010016"/>
            <a:ext cx="831850" cy="1659889"/>
          </a:xfrm>
          <a:custGeom>
            <a:avLst/>
            <a:gdLst/>
            <a:ahLst/>
            <a:cxnLst/>
            <a:rect l="l" t="t" r="r" b="b"/>
            <a:pathLst>
              <a:path w="831850" h="1659889">
                <a:moveTo>
                  <a:pt x="0" y="1659801"/>
                </a:moveTo>
                <a:lnTo>
                  <a:pt x="44513" y="1658221"/>
                </a:lnTo>
                <a:lnTo>
                  <a:pt x="88859" y="1653557"/>
                </a:lnTo>
                <a:lnTo>
                  <a:pt x="132932" y="1645923"/>
                </a:lnTo>
                <a:lnTo>
                  <a:pt x="176624" y="1635434"/>
                </a:lnTo>
                <a:lnTo>
                  <a:pt x="219827" y="1622203"/>
                </a:lnTo>
                <a:lnTo>
                  <a:pt x="262435" y="1606345"/>
                </a:lnTo>
                <a:lnTo>
                  <a:pt x="304339" y="1587975"/>
                </a:lnTo>
                <a:lnTo>
                  <a:pt x="345433" y="1567205"/>
                </a:lnTo>
                <a:lnTo>
                  <a:pt x="385609" y="1544152"/>
                </a:lnTo>
                <a:lnTo>
                  <a:pt x="424760" y="1518928"/>
                </a:lnTo>
                <a:lnTo>
                  <a:pt x="462778" y="1491648"/>
                </a:lnTo>
                <a:lnTo>
                  <a:pt x="499556" y="1462426"/>
                </a:lnTo>
                <a:lnTo>
                  <a:pt x="534987" y="1431377"/>
                </a:lnTo>
                <a:lnTo>
                  <a:pt x="568964" y="1398614"/>
                </a:lnTo>
                <a:lnTo>
                  <a:pt x="601379" y="1364252"/>
                </a:lnTo>
                <a:lnTo>
                  <a:pt x="632124" y="1328406"/>
                </a:lnTo>
                <a:lnTo>
                  <a:pt x="661093" y="1291189"/>
                </a:lnTo>
                <a:lnTo>
                  <a:pt x="688178" y="1252715"/>
                </a:lnTo>
                <a:lnTo>
                  <a:pt x="713272" y="1213099"/>
                </a:lnTo>
                <a:lnTo>
                  <a:pt x="736267" y="1172455"/>
                </a:lnTo>
                <a:lnTo>
                  <a:pt x="757056" y="1130898"/>
                </a:lnTo>
                <a:lnTo>
                  <a:pt x="775532" y="1088540"/>
                </a:lnTo>
                <a:lnTo>
                  <a:pt x="791587" y="1045498"/>
                </a:lnTo>
                <a:lnTo>
                  <a:pt x="805115" y="1001884"/>
                </a:lnTo>
                <a:lnTo>
                  <a:pt x="816007" y="957814"/>
                </a:lnTo>
                <a:lnTo>
                  <a:pt x="824156" y="913400"/>
                </a:lnTo>
                <a:lnTo>
                  <a:pt x="829456" y="868759"/>
                </a:lnTo>
                <a:lnTo>
                  <a:pt x="831798" y="824003"/>
                </a:lnTo>
                <a:lnTo>
                  <a:pt x="830938" y="775807"/>
                </a:lnTo>
                <a:lnTo>
                  <a:pt x="826663" y="727755"/>
                </a:lnTo>
                <a:lnTo>
                  <a:pt x="819111" y="679987"/>
                </a:lnTo>
                <a:lnTo>
                  <a:pt x="808423" y="632648"/>
                </a:lnTo>
                <a:lnTo>
                  <a:pt x="794738" y="585879"/>
                </a:lnTo>
                <a:lnTo>
                  <a:pt x="778195" y="539823"/>
                </a:lnTo>
                <a:lnTo>
                  <a:pt x="758933" y="494624"/>
                </a:lnTo>
                <a:lnTo>
                  <a:pt x="737092" y="450422"/>
                </a:lnTo>
                <a:lnTo>
                  <a:pt x="712810" y="407362"/>
                </a:lnTo>
                <a:lnTo>
                  <a:pt x="686229" y="365586"/>
                </a:lnTo>
                <a:lnTo>
                  <a:pt x="657486" y="325236"/>
                </a:lnTo>
                <a:lnTo>
                  <a:pt x="626721" y="286455"/>
                </a:lnTo>
                <a:lnTo>
                  <a:pt x="594073" y="249386"/>
                </a:lnTo>
                <a:lnTo>
                  <a:pt x="556743" y="211327"/>
                </a:lnTo>
                <a:lnTo>
                  <a:pt x="517544" y="175626"/>
                </a:lnTo>
                <a:lnTo>
                  <a:pt x="476655" y="142464"/>
                </a:lnTo>
                <a:lnTo>
                  <a:pt x="434253" y="112022"/>
                </a:lnTo>
                <a:lnTo>
                  <a:pt x="390517" y="84483"/>
                </a:lnTo>
                <a:lnTo>
                  <a:pt x="345624" y="60027"/>
                </a:lnTo>
                <a:lnTo>
                  <a:pt x="276493" y="29520"/>
                </a:lnTo>
                <a:lnTo>
                  <a:pt x="205749" y="6972"/>
                </a:lnTo>
                <a:lnTo>
                  <a:pt x="187874" y="2649"/>
                </a:lnTo>
                <a:lnTo>
                  <a:pt x="184899" y="1974"/>
                </a:lnTo>
                <a:lnTo>
                  <a:pt x="181899" y="1322"/>
                </a:lnTo>
                <a:lnTo>
                  <a:pt x="178924" y="694"/>
                </a:lnTo>
                <a:lnTo>
                  <a:pt x="1754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06039" y="2969193"/>
            <a:ext cx="108299" cy="81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471803" y="3632172"/>
            <a:ext cx="58864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identity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47187" y="2820910"/>
            <a:ext cx="6311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F(x)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63515" y="3702409"/>
            <a:ext cx="3409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F(x)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82384" y="2597263"/>
            <a:ext cx="3219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relu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464514" y="2600650"/>
            <a:ext cx="0" cy="225425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48764" y="255742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48763" y="255742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297664" y="3435095"/>
            <a:ext cx="866140" cy="24429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274320">
              <a:spcBef>
                <a:spcPts val="464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30641" y="4504117"/>
            <a:ext cx="0" cy="180340"/>
          </a:xfrm>
          <a:custGeom>
            <a:avLst/>
            <a:gdLst/>
            <a:ahLst/>
            <a:cxnLst/>
            <a:rect l="l" t="t" r="r" b="b"/>
            <a:pathLst>
              <a:path h="180339">
                <a:moveTo>
                  <a:pt x="0" y="1801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14909" y="44608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7" y="43224"/>
                </a:moveTo>
                <a:lnTo>
                  <a:pt x="0" y="43224"/>
                </a:lnTo>
                <a:lnTo>
                  <a:pt x="15732" y="0"/>
                </a:lnTo>
                <a:lnTo>
                  <a:pt x="31467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14909" y="44608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7" y="43224"/>
                </a:moveTo>
                <a:lnTo>
                  <a:pt x="15732" y="0"/>
                </a:lnTo>
                <a:lnTo>
                  <a:pt x="0" y="43224"/>
                </a:lnTo>
                <a:lnTo>
                  <a:pt x="31467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1288058" y="3803370"/>
          <a:ext cx="866139" cy="642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1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relu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FF99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515">
                <a:tc gridSpan="2"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200" spc="-2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conv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object 30"/>
          <p:cNvSpPr/>
          <p:nvPr/>
        </p:nvSpPr>
        <p:spPr>
          <a:xfrm>
            <a:off x="1693449" y="37601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24"/>
                </a:moveTo>
                <a:lnTo>
                  <a:pt x="0" y="43224"/>
                </a:lnTo>
                <a:lnTo>
                  <a:pt x="15732" y="0"/>
                </a:lnTo>
                <a:lnTo>
                  <a:pt x="3146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93449" y="37601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24"/>
                </a:moveTo>
                <a:lnTo>
                  <a:pt x="15732" y="0"/>
                </a:lnTo>
                <a:lnTo>
                  <a:pt x="0" y="43224"/>
                </a:lnTo>
                <a:lnTo>
                  <a:pt x="3146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709181" y="3117580"/>
            <a:ext cx="0" cy="332740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3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93449" y="307435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24"/>
                </a:moveTo>
                <a:lnTo>
                  <a:pt x="0" y="43224"/>
                </a:lnTo>
                <a:lnTo>
                  <a:pt x="15732" y="0"/>
                </a:lnTo>
                <a:lnTo>
                  <a:pt x="3146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693449" y="307435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24"/>
                </a:moveTo>
                <a:lnTo>
                  <a:pt x="15732" y="0"/>
                </a:lnTo>
                <a:lnTo>
                  <a:pt x="0" y="43224"/>
                </a:lnTo>
                <a:lnTo>
                  <a:pt x="3146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896913" y="4756910"/>
            <a:ext cx="1181100" cy="403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9850" algn="ctr">
              <a:lnSpc>
                <a:spcPts val="149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490"/>
              </a:lnSpc>
            </a:pPr>
            <a:r>
              <a:rPr sz="1400" spc="-5" dirty="0">
                <a:latin typeface="Arial"/>
                <a:cs typeface="Arial"/>
              </a:rPr>
              <a:t>Residual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block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63120" y="4724907"/>
            <a:ext cx="1062990" cy="4356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" algn="ctr">
              <a:lnSpc>
                <a:spcPts val="1614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14"/>
              </a:lnSpc>
            </a:pPr>
            <a:r>
              <a:rPr sz="1400" dirty="0">
                <a:latin typeface="Arial"/>
                <a:cs typeface="Arial"/>
              </a:rPr>
              <a:t>“Plain”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513103" y="2797792"/>
            <a:ext cx="3613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H(x)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341265" y="2875064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123257"/>
                </a:moveTo>
                <a:lnTo>
                  <a:pt x="9684" y="75280"/>
                </a:lnTo>
                <a:lnTo>
                  <a:pt x="36096" y="36101"/>
                </a:lnTo>
                <a:lnTo>
                  <a:pt x="75272" y="9686"/>
                </a:lnTo>
                <a:lnTo>
                  <a:pt x="123249" y="0"/>
                </a:lnTo>
                <a:lnTo>
                  <a:pt x="170405" y="9383"/>
                </a:lnTo>
                <a:lnTo>
                  <a:pt x="210399" y="36102"/>
                </a:lnTo>
                <a:lnTo>
                  <a:pt x="237121" y="76089"/>
                </a:lnTo>
                <a:lnTo>
                  <a:pt x="246499" y="123257"/>
                </a:lnTo>
                <a:lnTo>
                  <a:pt x="236814" y="171233"/>
                </a:lnTo>
                <a:lnTo>
                  <a:pt x="210402" y="210411"/>
                </a:lnTo>
                <a:lnTo>
                  <a:pt x="171226" y="236826"/>
                </a:lnTo>
                <a:lnTo>
                  <a:pt x="123249" y="246512"/>
                </a:lnTo>
                <a:lnTo>
                  <a:pt x="75272" y="236826"/>
                </a:lnTo>
                <a:lnTo>
                  <a:pt x="36096" y="210411"/>
                </a:lnTo>
                <a:lnTo>
                  <a:pt x="9684" y="171233"/>
                </a:lnTo>
                <a:lnTo>
                  <a:pt x="0" y="12325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47589" y="2931055"/>
            <a:ext cx="34290" cy="50800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97239" y="2998320"/>
            <a:ext cx="134620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4" y="0"/>
                </a:lnTo>
              </a:path>
            </a:pathLst>
          </a:custGeom>
          <a:ln w="338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447589" y="3015230"/>
            <a:ext cx="34290" cy="50800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7299962" y="3065823"/>
            <a:ext cx="1438275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Use layers to  fit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residual 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F(x)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H(x)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-</a:t>
            </a:r>
            <a:r>
              <a:rPr sz="18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  <a:p>
            <a:pPr marL="12700" marR="198755">
              <a:lnSpc>
                <a:spcPct val="100699"/>
              </a:lnSpc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instead of  H(x)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directly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06541" y="2573000"/>
            <a:ext cx="1495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H(x)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F(x)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011548" y="2705921"/>
            <a:ext cx="322580" cy="115570"/>
          </a:xfrm>
          <a:custGeom>
            <a:avLst/>
            <a:gdLst/>
            <a:ahLst/>
            <a:cxnLst/>
            <a:rect l="l" t="t" r="r" b="b"/>
            <a:pathLst>
              <a:path w="322580" h="115569">
                <a:moveTo>
                  <a:pt x="321971" y="0"/>
                </a:moveTo>
                <a:lnTo>
                  <a:pt x="0" y="115117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20619" y="2781887"/>
            <a:ext cx="111047" cy="783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35066" y="2695446"/>
            <a:ext cx="431800" cy="154940"/>
          </a:xfrm>
          <a:custGeom>
            <a:avLst/>
            <a:gdLst/>
            <a:ahLst/>
            <a:cxnLst/>
            <a:rect l="l" t="t" r="r" b="b"/>
            <a:pathLst>
              <a:path w="431800" h="154939">
                <a:moveTo>
                  <a:pt x="0" y="0"/>
                </a:moveTo>
                <a:lnTo>
                  <a:pt x="431524" y="154884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446441" y="2811191"/>
            <a:ext cx="111049" cy="782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126</a:t>
            </a:fld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3485395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39285" y="4905743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39285" y="4905743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4574" y="619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814392" y="4631017"/>
          <a:ext cx="870584" cy="709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125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65"/>
                        </a:lnSpc>
                      </a:pPr>
                      <a:r>
                        <a:rPr sz="7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125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05"/>
                        </a:lnSpc>
                        <a:spcBef>
                          <a:spcPts val="70"/>
                        </a:spcBef>
                      </a:pPr>
                      <a:r>
                        <a:rPr sz="7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664">
                <a:tc gridSpan="2">
                  <a:txBody>
                    <a:bodyPr/>
                    <a:lstStyle/>
                    <a:p>
                      <a:pPr marL="19050" algn="ctr">
                        <a:lnSpc>
                          <a:spcPts val="765"/>
                        </a:lnSpc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">
                <a:tc gridSpan="2"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7x7 conv,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64, </a:t>
                      </a:r>
                      <a:r>
                        <a:rPr sz="700" spc="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700" spc="-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664">
                <a:tc gridSpan="2">
                  <a:txBody>
                    <a:bodyPr/>
                    <a:lstStyle/>
                    <a:p>
                      <a:pPr marL="1968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7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7239285" y="4562518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39285" y="4562518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49" y="6199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59510" y="4604843"/>
            <a:ext cx="0" cy="36195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35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79785" y="4583668"/>
            <a:ext cx="797560" cy="343535"/>
          </a:xfrm>
          <a:custGeom>
            <a:avLst/>
            <a:gdLst/>
            <a:ahLst/>
            <a:cxnLst/>
            <a:rect l="l" t="t" r="r" b="b"/>
            <a:pathLst>
              <a:path w="797559" h="343535">
                <a:moveTo>
                  <a:pt x="0" y="0"/>
                </a:moveTo>
                <a:lnTo>
                  <a:pt x="66368" y="779"/>
                </a:lnTo>
                <a:lnTo>
                  <a:pt x="132326" y="3060"/>
                </a:lnTo>
                <a:lnTo>
                  <a:pt x="197463" y="6752"/>
                </a:lnTo>
                <a:lnTo>
                  <a:pt x="261369" y="11769"/>
                </a:lnTo>
                <a:lnTo>
                  <a:pt x="323635" y="18022"/>
                </a:lnTo>
                <a:lnTo>
                  <a:pt x="383850" y="25422"/>
                </a:lnTo>
                <a:lnTo>
                  <a:pt x="441604" y="33881"/>
                </a:lnTo>
                <a:lnTo>
                  <a:pt x="496488" y="43311"/>
                </a:lnTo>
                <a:lnTo>
                  <a:pt x="548092" y="53624"/>
                </a:lnTo>
                <a:lnTo>
                  <a:pt x="596006" y="64732"/>
                </a:lnTo>
                <a:lnTo>
                  <a:pt x="639819" y="76546"/>
                </a:lnTo>
                <a:lnTo>
                  <a:pt x="679122" y="88977"/>
                </a:lnTo>
                <a:lnTo>
                  <a:pt x="742559" y="115341"/>
                </a:lnTo>
                <a:lnTo>
                  <a:pt x="783035" y="143117"/>
                </a:lnTo>
                <a:lnTo>
                  <a:pt x="797273" y="171599"/>
                </a:lnTo>
                <a:lnTo>
                  <a:pt x="793664" y="185884"/>
                </a:lnTo>
                <a:lnTo>
                  <a:pt x="765947" y="214102"/>
                </a:lnTo>
                <a:lnTo>
                  <a:pt x="713634" y="241260"/>
                </a:lnTo>
                <a:lnTo>
                  <a:pt x="640003" y="266653"/>
                </a:lnTo>
                <a:lnTo>
                  <a:pt x="596219" y="278466"/>
                </a:lnTo>
                <a:lnTo>
                  <a:pt x="548336" y="289574"/>
                </a:lnTo>
                <a:lnTo>
                  <a:pt x="496764" y="299887"/>
                </a:lnTo>
                <a:lnTo>
                  <a:pt x="441913" y="309317"/>
                </a:lnTo>
                <a:lnTo>
                  <a:pt x="384194" y="317777"/>
                </a:lnTo>
                <a:lnTo>
                  <a:pt x="324016" y="325177"/>
                </a:lnTo>
                <a:lnTo>
                  <a:pt x="261790" y="331429"/>
                </a:lnTo>
                <a:lnTo>
                  <a:pt x="197925" y="336446"/>
                </a:lnTo>
                <a:lnTo>
                  <a:pt x="132831" y="340139"/>
                </a:lnTo>
                <a:lnTo>
                  <a:pt x="66919" y="342419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22562" y="430056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22562" y="430056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832087" y="4278275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>
              <a:spcBef>
                <a:spcPts val="100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700" spc="-2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22562" y="4431217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22562" y="4431217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832087" y="4408929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>
              <a:spcBef>
                <a:spcPts val="100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700" spc="-2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57710" y="439311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57736" y="4523818"/>
            <a:ext cx="1905" cy="38735"/>
          </a:xfrm>
          <a:custGeom>
            <a:avLst/>
            <a:gdLst/>
            <a:ahLst/>
            <a:cxnLst/>
            <a:rect l="l" t="t" r="r" b="b"/>
            <a:pathLst>
              <a:path w="1904" h="38735">
                <a:moveTo>
                  <a:pt x="17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7860" y="4217644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37860" y="4217644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257711" y="4260068"/>
            <a:ext cx="635" cy="40640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278285" y="4238668"/>
            <a:ext cx="798830" cy="345440"/>
          </a:xfrm>
          <a:custGeom>
            <a:avLst/>
            <a:gdLst/>
            <a:ahLst/>
            <a:cxnLst/>
            <a:rect l="l" t="t" r="r" b="b"/>
            <a:pathLst>
              <a:path w="798829" h="345439">
                <a:moveTo>
                  <a:pt x="1499" y="344999"/>
                </a:moveTo>
                <a:lnTo>
                  <a:pt x="67870" y="344215"/>
                </a:lnTo>
                <a:lnTo>
                  <a:pt x="133835" y="341923"/>
                </a:lnTo>
                <a:lnTo>
                  <a:pt x="198982" y="338211"/>
                </a:lnTo>
                <a:lnTo>
                  <a:pt x="262901" y="333168"/>
                </a:lnTo>
                <a:lnTo>
                  <a:pt x="325181" y="326882"/>
                </a:lnTo>
                <a:lnTo>
                  <a:pt x="385411" y="319443"/>
                </a:lnTo>
                <a:lnTo>
                  <a:pt x="443180" y="310940"/>
                </a:lnTo>
                <a:lnTo>
                  <a:pt x="498079" y="301460"/>
                </a:lnTo>
                <a:lnTo>
                  <a:pt x="549695" y="291093"/>
                </a:lnTo>
                <a:lnTo>
                  <a:pt x="597619" y="279927"/>
                </a:lnTo>
                <a:lnTo>
                  <a:pt x="641439" y="268051"/>
                </a:lnTo>
                <a:lnTo>
                  <a:pt x="680744" y="255555"/>
                </a:lnTo>
                <a:lnTo>
                  <a:pt x="744169" y="229053"/>
                </a:lnTo>
                <a:lnTo>
                  <a:pt x="784608" y="201131"/>
                </a:lnTo>
                <a:lnTo>
                  <a:pt x="798773" y="172499"/>
                </a:lnTo>
                <a:lnTo>
                  <a:pt x="795117" y="158139"/>
                </a:lnTo>
                <a:lnTo>
                  <a:pt x="767278" y="129774"/>
                </a:lnTo>
                <a:lnTo>
                  <a:pt x="714804" y="102473"/>
                </a:lnTo>
                <a:lnTo>
                  <a:pt x="640979" y="76947"/>
                </a:lnTo>
                <a:lnTo>
                  <a:pt x="597086" y="65071"/>
                </a:lnTo>
                <a:lnTo>
                  <a:pt x="549086" y="53906"/>
                </a:lnTo>
                <a:lnTo>
                  <a:pt x="497390" y="43539"/>
                </a:lnTo>
                <a:lnTo>
                  <a:pt x="442407" y="34059"/>
                </a:lnTo>
                <a:lnTo>
                  <a:pt x="384550" y="25555"/>
                </a:lnTo>
                <a:lnTo>
                  <a:pt x="324227" y="18116"/>
                </a:lnTo>
                <a:lnTo>
                  <a:pt x="261849" y="11831"/>
                </a:lnTo>
                <a:lnTo>
                  <a:pt x="197827" y="6788"/>
                </a:lnTo>
                <a:lnTo>
                  <a:pt x="132571" y="3076"/>
                </a:lnTo>
                <a:lnTo>
                  <a:pt x="66492" y="783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22562" y="395561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22562" y="395561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22562" y="408626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22562" y="408626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832087" y="3909353"/>
            <a:ext cx="851535" cy="28702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75895">
              <a:spcBef>
                <a:spcPts val="285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700" spc="-9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marL="175895">
              <a:spcBef>
                <a:spcPts val="190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700" spc="-9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257710" y="4048168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57811" y="4178944"/>
            <a:ext cx="635" cy="38735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237860" y="3877469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37860" y="3877469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57711" y="3919619"/>
            <a:ext cx="635" cy="36195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7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78361" y="3898593"/>
            <a:ext cx="781685" cy="340360"/>
          </a:xfrm>
          <a:custGeom>
            <a:avLst/>
            <a:gdLst/>
            <a:ahLst/>
            <a:cxnLst/>
            <a:rect l="l" t="t" r="r" b="b"/>
            <a:pathLst>
              <a:path w="781684" h="340360">
                <a:moveTo>
                  <a:pt x="0" y="340199"/>
                </a:moveTo>
                <a:lnTo>
                  <a:pt x="68884" y="339333"/>
                </a:lnTo>
                <a:lnTo>
                  <a:pt x="137289" y="336806"/>
                </a:lnTo>
                <a:lnTo>
                  <a:pt x="204738" y="332720"/>
                </a:lnTo>
                <a:lnTo>
                  <a:pt x="270754" y="327181"/>
                </a:lnTo>
                <a:lnTo>
                  <a:pt x="334860" y="320291"/>
                </a:lnTo>
                <a:lnTo>
                  <a:pt x="396580" y="312155"/>
                </a:lnTo>
                <a:lnTo>
                  <a:pt x="455436" y="302876"/>
                </a:lnTo>
                <a:lnTo>
                  <a:pt x="510952" y="292558"/>
                </a:lnTo>
                <a:lnTo>
                  <a:pt x="562650" y="281306"/>
                </a:lnTo>
                <a:lnTo>
                  <a:pt x="610053" y="269223"/>
                </a:lnTo>
                <a:lnTo>
                  <a:pt x="652686" y="256413"/>
                </a:lnTo>
                <a:lnTo>
                  <a:pt x="690070" y="242979"/>
                </a:lnTo>
                <a:lnTo>
                  <a:pt x="747185" y="214658"/>
                </a:lnTo>
                <a:lnTo>
                  <a:pt x="777584" y="185091"/>
                </a:lnTo>
                <a:lnTo>
                  <a:pt x="781573" y="170099"/>
                </a:lnTo>
                <a:lnTo>
                  <a:pt x="777611" y="155108"/>
                </a:lnTo>
                <a:lnTo>
                  <a:pt x="747265" y="125540"/>
                </a:lnTo>
                <a:lnTo>
                  <a:pt x="690206" y="97219"/>
                </a:lnTo>
                <a:lnTo>
                  <a:pt x="652851" y="83786"/>
                </a:lnTo>
                <a:lnTo>
                  <a:pt x="610249" y="70975"/>
                </a:lnTo>
                <a:lnTo>
                  <a:pt x="562877" y="58892"/>
                </a:lnTo>
                <a:lnTo>
                  <a:pt x="511212" y="47640"/>
                </a:lnTo>
                <a:lnTo>
                  <a:pt x="455731" y="37322"/>
                </a:lnTo>
                <a:lnTo>
                  <a:pt x="396912" y="28044"/>
                </a:lnTo>
                <a:lnTo>
                  <a:pt x="335231" y="19907"/>
                </a:lnTo>
                <a:lnTo>
                  <a:pt x="271165" y="13018"/>
                </a:lnTo>
                <a:lnTo>
                  <a:pt x="205192" y="7478"/>
                </a:lnTo>
                <a:lnTo>
                  <a:pt x="137789" y="3392"/>
                </a:lnTo>
                <a:lnTo>
                  <a:pt x="69432" y="865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23462" y="361201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23462" y="361201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832987" y="3589714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823462" y="374266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823462" y="374266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832987" y="3725640"/>
            <a:ext cx="85153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4460">
              <a:spcBef>
                <a:spcPts val="100"/>
              </a:spcBef>
            </a:pPr>
            <a:r>
              <a:rPr sz="600" spc="-10" dirty="0">
                <a:solidFill>
                  <a:srgbClr val="8A80D1"/>
                </a:solidFill>
                <a:latin typeface="Arial"/>
                <a:cs typeface="Arial"/>
              </a:rPr>
              <a:t>3x3 conv, </a:t>
            </a:r>
            <a:r>
              <a:rPr sz="600" spc="-5" dirty="0">
                <a:solidFill>
                  <a:srgbClr val="8A80D1"/>
                </a:solidFill>
                <a:latin typeface="Arial"/>
                <a:cs typeface="Arial"/>
              </a:rPr>
              <a:t>128, </a:t>
            </a:r>
            <a:r>
              <a:rPr sz="600" spc="30" dirty="0">
                <a:solidFill>
                  <a:srgbClr val="8A80D1"/>
                </a:solidFill>
                <a:latin typeface="Arial"/>
                <a:cs typeface="Arial"/>
              </a:rPr>
              <a:t>/</a:t>
            </a:r>
            <a:r>
              <a:rPr sz="600" spc="-2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A80D1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258610" y="370456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258111" y="3835469"/>
            <a:ext cx="635" cy="42545"/>
          </a:xfrm>
          <a:custGeom>
            <a:avLst/>
            <a:gdLst/>
            <a:ahLst/>
            <a:cxnLst/>
            <a:rect l="l" t="t" r="r" b="b"/>
            <a:pathLst>
              <a:path w="634" h="42544">
                <a:moveTo>
                  <a:pt x="0" y="41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238585" y="353399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238585" y="353399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4549" y="617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58611" y="3576320"/>
            <a:ext cx="635" cy="36195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8485" y="3555145"/>
            <a:ext cx="798830" cy="343535"/>
          </a:xfrm>
          <a:custGeom>
            <a:avLst/>
            <a:gdLst/>
            <a:ahLst/>
            <a:cxnLst/>
            <a:rect l="l" t="t" r="r" b="b"/>
            <a:pathLst>
              <a:path w="798829" h="343535">
                <a:moveTo>
                  <a:pt x="599" y="0"/>
                </a:moveTo>
                <a:lnTo>
                  <a:pt x="67028" y="780"/>
                </a:lnTo>
                <a:lnTo>
                  <a:pt x="133047" y="3062"/>
                </a:lnTo>
                <a:lnTo>
                  <a:pt x="198247" y="6758"/>
                </a:lnTo>
                <a:lnTo>
                  <a:pt x="262216" y="11779"/>
                </a:lnTo>
                <a:lnTo>
                  <a:pt x="324544" y="18037"/>
                </a:lnTo>
                <a:lnTo>
                  <a:pt x="384820" y="25444"/>
                </a:lnTo>
                <a:lnTo>
                  <a:pt x="442634" y="33911"/>
                </a:lnTo>
                <a:lnTo>
                  <a:pt x="497574" y="43349"/>
                </a:lnTo>
                <a:lnTo>
                  <a:pt x="549230" y="53671"/>
                </a:lnTo>
                <a:lnTo>
                  <a:pt x="597191" y="64788"/>
                </a:lnTo>
                <a:lnTo>
                  <a:pt x="641046" y="76612"/>
                </a:lnTo>
                <a:lnTo>
                  <a:pt x="680385" y="89055"/>
                </a:lnTo>
                <a:lnTo>
                  <a:pt x="743871" y="115442"/>
                </a:lnTo>
                <a:lnTo>
                  <a:pt x="784362" y="143242"/>
                </a:lnTo>
                <a:lnTo>
                  <a:pt x="798573" y="171749"/>
                </a:lnTo>
                <a:lnTo>
                  <a:pt x="794933" y="186047"/>
                </a:lnTo>
                <a:lnTo>
                  <a:pt x="767121" y="214289"/>
                </a:lnTo>
                <a:lnTo>
                  <a:pt x="714669" y="241471"/>
                </a:lnTo>
                <a:lnTo>
                  <a:pt x="640862" y="266886"/>
                </a:lnTo>
                <a:lnTo>
                  <a:pt x="596978" y="278710"/>
                </a:lnTo>
                <a:lnTo>
                  <a:pt x="548986" y="289827"/>
                </a:lnTo>
                <a:lnTo>
                  <a:pt x="497298" y="300149"/>
                </a:lnTo>
                <a:lnTo>
                  <a:pt x="442324" y="309588"/>
                </a:lnTo>
                <a:lnTo>
                  <a:pt x="384476" y="318054"/>
                </a:lnTo>
                <a:lnTo>
                  <a:pt x="324162" y="325461"/>
                </a:lnTo>
                <a:lnTo>
                  <a:pt x="261795" y="331719"/>
                </a:lnTo>
                <a:lnTo>
                  <a:pt x="197785" y="336740"/>
                </a:lnTo>
                <a:lnTo>
                  <a:pt x="132542" y="340436"/>
                </a:lnTo>
                <a:lnTo>
                  <a:pt x="66476" y="342718"/>
                </a:lnTo>
                <a:lnTo>
                  <a:pt x="0" y="343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831187" y="3249739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821662" y="340269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21662" y="3402694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831187" y="3380393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256810" y="336459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256735" y="3495295"/>
            <a:ext cx="2540" cy="38735"/>
          </a:xfrm>
          <a:custGeom>
            <a:avLst/>
            <a:gdLst/>
            <a:ahLst/>
            <a:cxnLst/>
            <a:rect l="l" t="t" r="r" b="b"/>
            <a:pathLst>
              <a:path w="2540" h="38735">
                <a:moveTo>
                  <a:pt x="20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237160" y="3189096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237160" y="3189096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256811" y="3231530"/>
            <a:ext cx="635" cy="40640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0" y="404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277586" y="3210132"/>
            <a:ext cx="782955" cy="345440"/>
          </a:xfrm>
          <a:custGeom>
            <a:avLst/>
            <a:gdLst/>
            <a:ahLst/>
            <a:cxnLst/>
            <a:rect l="l" t="t" r="r" b="b"/>
            <a:pathLst>
              <a:path w="782954" h="345439">
                <a:moveTo>
                  <a:pt x="1499" y="345011"/>
                </a:moveTo>
                <a:lnTo>
                  <a:pt x="70320" y="344134"/>
                </a:lnTo>
                <a:lnTo>
                  <a:pt x="138668" y="341570"/>
                </a:lnTo>
                <a:lnTo>
                  <a:pt x="206064" y="337427"/>
                </a:lnTo>
                <a:lnTo>
                  <a:pt x="272033" y="331810"/>
                </a:lnTo>
                <a:lnTo>
                  <a:pt x="336095" y="324823"/>
                </a:lnTo>
                <a:lnTo>
                  <a:pt x="397773" y="316572"/>
                </a:lnTo>
                <a:lnTo>
                  <a:pt x="456591" y="307162"/>
                </a:lnTo>
                <a:lnTo>
                  <a:pt x="512070" y="296699"/>
                </a:lnTo>
                <a:lnTo>
                  <a:pt x="563732" y="285288"/>
                </a:lnTo>
                <a:lnTo>
                  <a:pt x="611101" y="273034"/>
                </a:lnTo>
                <a:lnTo>
                  <a:pt x="653699" y="260043"/>
                </a:lnTo>
                <a:lnTo>
                  <a:pt x="691048" y="246420"/>
                </a:lnTo>
                <a:lnTo>
                  <a:pt x="748090" y="217699"/>
                </a:lnTo>
                <a:lnTo>
                  <a:pt x="778406" y="187715"/>
                </a:lnTo>
                <a:lnTo>
                  <a:pt x="782348" y="172512"/>
                </a:lnTo>
                <a:lnTo>
                  <a:pt x="778340" y="157307"/>
                </a:lnTo>
                <a:lnTo>
                  <a:pt x="747889" y="127318"/>
                </a:lnTo>
                <a:lnTo>
                  <a:pt x="690708" y="98595"/>
                </a:lnTo>
                <a:lnTo>
                  <a:pt x="653286" y="84971"/>
                </a:lnTo>
                <a:lnTo>
                  <a:pt x="610612" y="71979"/>
                </a:lnTo>
                <a:lnTo>
                  <a:pt x="563164" y="59725"/>
                </a:lnTo>
                <a:lnTo>
                  <a:pt x="511418" y="48313"/>
                </a:lnTo>
                <a:lnTo>
                  <a:pt x="455853" y="37850"/>
                </a:lnTo>
                <a:lnTo>
                  <a:pt x="396944" y="28440"/>
                </a:lnTo>
                <a:lnTo>
                  <a:pt x="335169" y="20189"/>
                </a:lnTo>
                <a:lnTo>
                  <a:pt x="271005" y="13201"/>
                </a:lnTo>
                <a:lnTo>
                  <a:pt x="204929" y="7584"/>
                </a:lnTo>
                <a:lnTo>
                  <a:pt x="137418" y="3440"/>
                </a:lnTo>
                <a:lnTo>
                  <a:pt x="68949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831187" y="2904782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821662" y="305773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21662" y="305773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831187" y="3035446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256810" y="301963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256811" y="3150396"/>
            <a:ext cx="635" cy="38735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5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237160" y="2848927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237160" y="2848926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56811" y="2891081"/>
            <a:ext cx="635" cy="36195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0" y="35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277661" y="2870045"/>
            <a:ext cx="799465" cy="340360"/>
          </a:xfrm>
          <a:custGeom>
            <a:avLst/>
            <a:gdLst/>
            <a:ahLst/>
            <a:cxnLst/>
            <a:rect l="l" t="t" r="r" b="b"/>
            <a:pathLst>
              <a:path w="799465" h="340360">
                <a:moveTo>
                  <a:pt x="0" y="340199"/>
                </a:moveTo>
                <a:lnTo>
                  <a:pt x="66547" y="339426"/>
                </a:lnTo>
                <a:lnTo>
                  <a:pt x="132682" y="337165"/>
                </a:lnTo>
                <a:lnTo>
                  <a:pt x="197993" y="333505"/>
                </a:lnTo>
                <a:lnTo>
                  <a:pt x="262071" y="328532"/>
                </a:lnTo>
                <a:lnTo>
                  <a:pt x="324503" y="322334"/>
                </a:lnTo>
                <a:lnTo>
                  <a:pt x="384878" y="314999"/>
                </a:lnTo>
                <a:lnTo>
                  <a:pt x="442787" y="306613"/>
                </a:lnTo>
                <a:lnTo>
                  <a:pt x="497817" y="297266"/>
                </a:lnTo>
                <a:lnTo>
                  <a:pt x="549558" y="287043"/>
                </a:lnTo>
                <a:lnTo>
                  <a:pt x="597598" y="276032"/>
                </a:lnTo>
                <a:lnTo>
                  <a:pt x="641528" y="264322"/>
                </a:lnTo>
                <a:lnTo>
                  <a:pt x="680935" y="251999"/>
                </a:lnTo>
                <a:lnTo>
                  <a:pt x="744539" y="225866"/>
                </a:lnTo>
                <a:lnTo>
                  <a:pt x="785123" y="198332"/>
                </a:lnTo>
                <a:lnTo>
                  <a:pt x="799398" y="170099"/>
                </a:lnTo>
                <a:lnTo>
                  <a:pt x="795779" y="155939"/>
                </a:lnTo>
                <a:lnTo>
                  <a:pt x="767990" y="127968"/>
                </a:lnTo>
                <a:lnTo>
                  <a:pt x="715537" y="101047"/>
                </a:lnTo>
                <a:lnTo>
                  <a:pt x="641712" y="75876"/>
                </a:lnTo>
                <a:lnTo>
                  <a:pt x="597812" y="64166"/>
                </a:lnTo>
                <a:lnTo>
                  <a:pt x="549802" y="53156"/>
                </a:lnTo>
                <a:lnTo>
                  <a:pt x="498093" y="42933"/>
                </a:lnTo>
                <a:lnTo>
                  <a:pt x="443096" y="33585"/>
                </a:lnTo>
                <a:lnTo>
                  <a:pt x="385223" y="25199"/>
                </a:lnTo>
                <a:lnTo>
                  <a:pt x="324884" y="17864"/>
                </a:lnTo>
                <a:lnTo>
                  <a:pt x="262491" y="11666"/>
                </a:lnTo>
                <a:lnTo>
                  <a:pt x="198455" y="6693"/>
                </a:lnTo>
                <a:lnTo>
                  <a:pt x="133187" y="3033"/>
                </a:lnTo>
                <a:lnTo>
                  <a:pt x="67098" y="772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258911" y="2792564"/>
            <a:ext cx="635" cy="60325"/>
          </a:xfrm>
          <a:custGeom>
            <a:avLst/>
            <a:gdLst/>
            <a:ahLst/>
            <a:cxnLst/>
            <a:rect l="l" t="t" r="r" b="b"/>
            <a:pathLst>
              <a:path w="634" h="60325">
                <a:moveTo>
                  <a:pt x="87" y="-4762"/>
                </a:moveTo>
                <a:lnTo>
                  <a:pt x="87" y="64912"/>
                </a:lnTo>
              </a:path>
            </a:pathLst>
          </a:custGeom>
          <a:ln w="96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243335" y="274933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0" y="43184"/>
                </a:lnTo>
                <a:lnTo>
                  <a:pt x="15849" y="0"/>
                </a:lnTo>
                <a:lnTo>
                  <a:pt x="31474" y="432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243335" y="274933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15849" y="0"/>
                </a:lnTo>
                <a:lnTo>
                  <a:pt x="0" y="43184"/>
                </a:lnTo>
                <a:lnTo>
                  <a:pt x="31474" y="432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7214313" y="2574259"/>
            <a:ext cx="958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..</a:t>
            </a:r>
            <a:endParaRPr sz="1000">
              <a:latin typeface="Arial"/>
              <a:cs typeface="Arial"/>
            </a:endParaRPr>
          </a:p>
          <a:p>
            <a:pPr marL="12700"/>
            <a:r>
              <a:rPr sz="1000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9636" y="2610034"/>
            <a:ext cx="635" cy="73025"/>
          </a:xfrm>
          <a:custGeom>
            <a:avLst/>
            <a:gdLst/>
            <a:ahLst/>
            <a:cxnLst/>
            <a:rect l="l" t="t" r="r" b="b"/>
            <a:pathLst>
              <a:path w="634" h="73025">
                <a:moveTo>
                  <a:pt x="174" y="-4762"/>
                </a:moveTo>
                <a:lnTo>
                  <a:pt x="174" y="77212"/>
                </a:lnTo>
              </a:path>
            </a:pathLst>
          </a:custGeom>
          <a:ln w="98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244235" y="25668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0" y="43152"/>
                </a:lnTo>
                <a:lnTo>
                  <a:pt x="15949" y="0"/>
                </a:lnTo>
                <a:lnTo>
                  <a:pt x="31474" y="4329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244235" y="25668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15949" y="0"/>
                </a:lnTo>
                <a:lnTo>
                  <a:pt x="0" y="43152"/>
                </a:lnTo>
                <a:lnTo>
                  <a:pt x="31474" y="4329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6834812" y="2223089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70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825287" y="237603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825287" y="237603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6834812" y="2353743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512,</a:t>
            </a:r>
            <a:r>
              <a:rPr sz="700" spc="-3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15" dirty="0">
                <a:solidFill>
                  <a:srgbClr val="38751C"/>
                </a:solidFill>
                <a:latin typeface="Arial"/>
                <a:cs typeface="Arial"/>
              </a:rPr>
              <a:t>/2</a:t>
            </a:r>
            <a:endParaRPr sz="70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60435" y="233793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239985" y="251058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239985" y="251058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260236" y="2468884"/>
            <a:ext cx="635" cy="41910"/>
          </a:xfrm>
          <a:custGeom>
            <a:avLst/>
            <a:gdLst/>
            <a:ahLst/>
            <a:cxnLst/>
            <a:rect l="l" t="t" r="r" b="b"/>
            <a:pathLst>
              <a:path w="634" h="41910">
                <a:moveTo>
                  <a:pt x="149" y="-4762"/>
                </a:moveTo>
                <a:lnTo>
                  <a:pt x="149" y="46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239985" y="216735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239985" y="216735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260136" y="2209683"/>
            <a:ext cx="635" cy="36195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4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280485" y="2188505"/>
            <a:ext cx="779780" cy="343535"/>
          </a:xfrm>
          <a:custGeom>
            <a:avLst/>
            <a:gdLst/>
            <a:ahLst/>
            <a:cxnLst/>
            <a:rect l="l" t="t" r="r" b="b"/>
            <a:pathLst>
              <a:path w="779779" h="343535">
                <a:moveTo>
                  <a:pt x="0" y="0"/>
                </a:moveTo>
                <a:lnTo>
                  <a:pt x="68673" y="873"/>
                </a:lnTo>
                <a:lnTo>
                  <a:pt x="136869" y="3422"/>
                </a:lnTo>
                <a:lnTo>
                  <a:pt x="204113" y="7544"/>
                </a:lnTo>
                <a:lnTo>
                  <a:pt x="269930" y="13132"/>
                </a:lnTo>
                <a:lnTo>
                  <a:pt x="333843" y="20083"/>
                </a:lnTo>
                <a:lnTo>
                  <a:pt x="395377" y="28291"/>
                </a:lnTo>
                <a:lnTo>
                  <a:pt x="454056" y="37652"/>
                </a:lnTo>
                <a:lnTo>
                  <a:pt x="509406" y="48060"/>
                </a:lnTo>
                <a:lnTo>
                  <a:pt x="560949" y="59411"/>
                </a:lnTo>
                <a:lnTo>
                  <a:pt x="608212" y="71601"/>
                </a:lnTo>
                <a:lnTo>
                  <a:pt x="650717" y="84524"/>
                </a:lnTo>
                <a:lnTo>
                  <a:pt x="687990" y="98076"/>
                </a:lnTo>
                <a:lnTo>
                  <a:pt x="744936" y="126647"/>
                </a:lnTo>
                <a:lnTo>
                  <a:pt x="775246" y="156475"/>
                </a:lnTo>
                <a:lnTo>
                  <a:pt x="779223" y="171599"/>
                </a:lnTo>
                <a:lnTo>
                  <a:pt x="775272" y="186723"/>
                </a:lnTo>
                <a:lnTo>
                  <a:pt x="745017" y="216551"/>
                </a:lnTo>
                <a:lnTo>
                  <a:pt x="688126" y="245122"/>
                </a:lnTo>
                <a:lnTo>
                  <a:pt x="650883" y="258674"/>
                </a:lnTo>
                <a:lnTo>
                  <a:pt x="608407" y="271597"/>
                </a:lnTo>
                <a:lnTo>
                  <a:pt x="561177" y="283787"/>
                </a:lnTo>
                <a:lnTo>
                  <a:pt x="509666" y="295138"/>
                </a:lnTo>
                <a:lnTo>
                  <a:pt x="454351" y="305547"/>
                </a:lnTo>
                <a:lnTo>
                  <a:pt x="395708" y="314907"/>
                </a:lnTo>
                <a:lnTo>
                  <a:pt x="334213" y="323115"/>
                </a:lnTo>
                <a:lnTo>
                  <a:pt x="270341" y="330066"/>
                </a:lnTo>
                <a:lnTo>
                  <a:pt x="204567" y="335654"/>
                </a:lnTo>
                <a:lnTo>
                  <a:pt x="137369" y="339776"/>
                </a:lnTo>
                <a:lnTo>
                  <a:pt x="69221" y="342326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823462" y="190540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823462" y="190540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6832987" y="1883113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70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823462" y="203606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823462" y="203606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6832987" y="2013767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70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7258610" y="199796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258736" y="2128655"/>
            <a:ext cx="1905" cy="38735"/>
          </a:xfrm>
          <a:custGeom>
            <a:avLst/>
            <a:gdLst/>
            <a:ahLst/>
            <a:cxnLst/>
            <a:rect l="l" t="t" r="r" b="b"/>
            <a:pathLst>
              <a:path w="1904" h="38734">
                <a:moveTo>
                  <a:pt x="14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238585" y="1822469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238585" y="1822469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4549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258611" y="1864905"/>
            <a:ext cx="635" cy="40640"/>
          </a:xfrm>
          <a:custGeom>
            <a:avLst/>
            <a:gdLst/>
            <a:ahLst/>
            <a:cxnLst/>
            <a:rect l="l" t="t" r="r" b="b"/>
            <a:pathLst>
              <a:path w="634" h="40640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278985" y="1843505"/>
            <a:ext cx="781050" cy="345440"/>
          </a:xfrm>
          <a:custGeom>
            <a:avLst/>
            <a:gdLst/>
            <a:ahLst/>
            <a:cxnLst/>
            <a:rect l="l" t="t" r="r" b="b"/>
            <a:pathLst>
              <a:path w="781050" h="345440">
                <a:moveTo>
                  <a:pt x="1499" y="344999"/>
                </a:moveTo>
                <a:lnTo>
                  <a:pt x="70197" y="344121"/>
                </a:lnTo>
                <a:lnTo>
                  <a:pt x="138422" y="341558"/>
                </a:lnTo>
                <a:lnTo>
                  <a:pt x="205698" y="337415"/>
                </a:lnTo>
                <a:lnTo>
                  <a:pt x="271548" y="331797"/>
                </a:lnTo>
                <a:lnTo>
                  <a:pt x="335495" y="324810"/>
                </a:lnTo>
                <a:lnTo>
                  <a:pt x="397063" y="316559"/>
                </a:lnTo>
                <a:lnTo>
                  <a:pt x="455775" y="307149"/>
                </a:lnTo>
                <a:lnTo>
                  <a:pt x="511154" y="296686"/>
                </a:lnTo>
                <a:lnTo>
                  <a:pt x="562724" y="285275"/>
                </a:lnTo>
                <a:lnTo>
                  <a:pt x="610008" y="273022"/>
                </a:lnTo>
                <a:lnTo>
                  <a:pt x="652530" y="260031"/>
                </a:lnTo>
                <a:lnTo>
                  <a:pt x="689812" y="246408"/>
                </a:lnTo>
                <a:lnTo>
                  <a:pt x="746751" y="217687"/>
                </a:lnTo>
                <a:lnTo>
                  <a:pt x="777013" y="187702"/>
                </a:lnTo>
                <a:lnTo>
                  <a:pt x="780948" y="172499"/>
                </a:lnTo>
                <a:lnTo>
                  <a:pt x="776947" y="157296"/>
                </a:lnTo>
                <a:lnTo>
                  <a:pt x="746551" y="127311"/>
                </a:lnTo>
                <a:lnTo>
                  <a:pt x="689472" y="98591"/>
                </a:lnTo>
                <a:lnTo>
                  <a:pt x="652116" y="84968"/>
                </a:lnTo>
                <a:lnTo>
                  <a:pt x="609519" y="71977"/>
                </a:lnTo>
                <a:lnTo>
                  <a:pt x="562156" y="59723"/>
                </a:lnTo>
                <a:lnTo>
                  <a:pt x="510503" y="48312"/>
                </a:lnTo>
                <a:lnTo>
                  <a:pt x="455037" y="37849"/>
                </a:lnTo>
                <a:lnTo>
                  <a:pt x="396233" y="28439"/>
                </a:lnTo>
                <a:lnTo>
                  <a:pt x="334569" y="20188"/>
                </a:lnTo>
                <a:lnTo>
                  <a:pt x="270520" y="13201"/>
                </a:lnTo>
                <a:lnTo>
                  <a:pt x="204562" y="7583"/>
                </a:lnTo>
                <a:lnTo>
                  <a:pt x="137172" y="3440"/>
                </a:lnTo>
                <a:lnTo>
                  <a:pt x="68826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823462" y="1560456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823462" y="1560456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6832987" y="1538162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700">
              <a:latin typeface="Arial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823462" y="169111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823462" y="169111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6832987" y="1668818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700">
              <a:latin typeface="Arial"/>
              <a:cs typeface="Arial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7258610" y="165301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258536" y="1783769"/>
            <a:ext cx="635" cy="38735"/>
          </a:xfrm>
          <a:custGeom>
            <a:avLst/>
            <a:gdLst/>
            <a:ahLst/>
            <a:cxnLst/>
            <a:rect l="l" t="t" r="r" b="b"/>
            <a:pathLst>
              <a:path w="634" h="38734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279085" y="1491719"/>
            <a:ext cx="781050" cy="352425"/>
          </a:xfrm>
          <a:custGeom>
            <a:avLst/>
            <a:gdLst/>
            <a:ahLst/>
            <a:cxnLst/>
            <a:rect l="l" t="t" r="r" b="b"/>
            <a:pathLst>
              <a:path w="781050" h="352425">
                <a:moveTo>
                  <a:pt x="0" y="351899"/>
                </a:moveTo>
                <a:lnTo>
                  <a:pt x="68817" y="351003"/>
                </a:lnTo>
                <a:lnTo>
                  <a:pt x="137154" y="348389"/>
                </a:lnTo>
                <a:lnTo>
                  <a:pt x="204536" y="344163"/>
                </a:lnTo>
                <a:lnTo>
                  <a:pt x="270485" y="338433"/>
                </a:lnTo>
                <a:lnTo>
                  <a:pt x="334526" y="331306"/>
                </a:lnTo>
                <a:lnTo>
                  <a:pt x="396183" y="322890"/>
                </a:lnTo>
                <a:lnTo>
                  <a:pt x="454978" y="313292"/>
                </a:lnTo>
                <a:lnTo>
                  <a:pt x="510438" y="302620"/>
                </a:lnTo>
                <a:lnTo>
                  <a:pt x="562084" y="290981"/>
                </a:lnTo>
                <a:lnTo>
                  <a:pt x="609441" y="278482"/>
                </a:lnTo>
                <a:lnTo>
                  <a:pt x="652033" y="265231"/>
                </a:lnTo>
                <a:lnTo>
                  <a:pt x="689383" y="251336"/>
                </a:lnTo>
                <a:lnTo>
                  <a:pt x="746455" y="222041"/>
                </a:lnTo>
                <a:lnTo>
                  <a:pt x="776847" y="191456"/>
                </a:lnTo>
                <a:lnTo>
                  <a:pt x="780848" y="175949"/>
                </a:lnTo>
                <a:lnTo>
                  <a:pt x="776913" y="160442"/>
                </a:lnTo>
                <a:lnTo>
                  <a:pt x="746656" y="129858"/>
                </a:lnTo>
                <a:lnTo>
                  <a:pt x="689724" y="100563"/>
                </a:lnTo>
                <a:lnTo>
                  <a:pt x="652446" y="86667"/>
                </a:lnTo>
                <a:lnTo>
                  <a:pt x="609930" y="73416"/>
                </a:lnTo>
                <a:lnTo>
                  <a:pt x="562652" y="60918"/>
                </a:lnTo>
                <a:lnTo>
                  <a:pt x="511089" y="49278"/>
                </a:lnTo>
                <a:lnTo>
                  <a:pt x="455717" y="38606"/>
                </a:lnTo>
                <a:lnTo>
                  <a:pt x="397012" y="29008"/>
                </a:lnTo>
                <a:lnTo>
                  <a:pt x="335452" y="20592"/>
                </a:lnTo>
                <a:lnTo>
                  <a:pt x="271513" y="13465"/>
                </a:lnTo>
                <a:lnTo>
                  <a:pt x="205671" y="7735"/>
                </a:lnTo>
                <a:lnTo>
                  <a:pt x="138404" y="3509"/>
                </a:lnTo>
                <a:lnTo>
                  <a:pt x="70188" y="895"/>
                </a:ln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240010" y="1470592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240010" y="1470592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4549" y="6194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258611" y="1512756"/>
            <a:ext cx="1905" cy="48260"/>
          </a:xfrm>
          <a:custGeom>
            <a:avLst/>
            <a:gdLst/>
            <a:ahLst/>
            <a:cxnLst/>
            <a:rect l="l" t="t" r="r" b="b"/>
            <a:pathLst>
              <a:path w="1904" h="48259">
                <a:moveTo>
                  <a:pt x="0" y="47699"/>
                </a:move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260410" y="1423222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13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8" name="object 108"/>
          <p:cNvGraphicFramePr>
            <a:graphicFrameLocks noGrp="1"/>
          </p:cNvGraphicFramePr>
          <p:nvPr/>
        </p:nvGraphicFramePr>
        <p:xfrm>
          <a:off x="6815786" y="1050724"/>
          <a:ext cx="870585" cy="3619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0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664">
                <a:tc>
                  <a:txBody>
                    <a:bodyPr/>
                    <a:lstStyle/>
                    <a:p>
                      <a:pPr marL="22225" algn="ctr">
                        <a:lnSpc>
                          <a:spcPts val="765"/>
                        </a:lnSpc>
                      </a:pPr>
                      <a:r>
                        <a:rPr sz="7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664">
                <a:tc>
                  <a:txBody>
                    <a:bodyPr/>
                    <a:lstStyle/>
                    <a:p>
                      <a:pPr marL="1841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9" name="object 109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3471545" cy="789305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ResNet</a:t>
            </a:r>
            <a:endParaRPr sz="3000"/>
          </a:p>
          <a:p>
            <a:pPr marL="131445">
              <a:spcBef>
                <a:spcPts val="235"/>
              </a:spcBef>
            </a:pPr>
            <a:r>
              <a:rPr i="1" spc="-5" dirty="0">
                <a:solidFill>
                  <a:srgbClr val="000000"/>
                </a:solidFill>
              </a:rPr>
              <a:t>[He et al.,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110" name="object 110"/>
          <p:cNvSpPr txBox="1"/>
          <p:nvPr/>
        </p:nvSpPr>
        <p:spPr>
          <a:xfrm>
            <a:off x="4744185" y="3283062"/>
            <a:ext cx="3219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relu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4269366" y="3602519"/>
            <a:ext cx="866140" cy="311150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4269366" y="3602520"/>
            <a:ext cx="866140" cy="244297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132080">
              <a:spcBef>
                <a:spcPts val="464"/>
              </a:spcBef>
            </a:pPr>
            <a:r>
              <a:rPr sz="1200" spc="-15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200" spc="-2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4269466" y="2901698"/>
            <a:ext cx="866140" cy="311150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4269466" y="2901699"/>
            <a:ext cx="866140" cy="244297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132080">
              <a:spcBef>
                <a:spcPts val="464"/>
              </a:spcBef>
            </a:pPr>
            <a:r>
              <a:rPr sz="1200" spc="-15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200" spc="-2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4702415" y="3269980"/>
            <a:ext cx="0" cy="332740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3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686690" y="322675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686690" y="322675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702515" y="2676849"/>
            <a:ext cx="0" cy="225425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686765" y="26336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686765" y="26336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631241" y="3922732"/>
            <a:ext cx="142349" cy="3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764065" y="2551195"/>
            <a:ext cx="893444" cy="1661795"/>
          </a:xfrm>
          <a:custGeom>
            <a:avLst/>
            <a:gdLst/>
            <a:ahLst/>
            <a:cxnLst/>
            <a:rect l="l" t="t" r="r" b="b"/>
            <a:pathLst>
              <a:path w="893445" h="1661795">
                <a:moveTo>
                  <a:pt x="0" y="1661424"/>
                </a:moveTo>
                <a:lnTo>
                  <a:pt x="46139" y="1659950"/>
                </a:lnTo>
                <a:lnTo>
                  <a:pt x="92119" y="1655598"/>
                </a:lnTo>
                <a:lnTo>
                  <a:pt x="137836" y="1648470"/>
                </a:lnTo>
                <a:lnTo>
                  <a:pt x="183185" y="1638669"/>
                </a:lnTo>
                <a:lnTo>
                  <a:pt x="228063" y="1626297"/>
                </a:lnTo>
                <a:lnTo>
                  <a:pt x="272365" y="1611459"/>
                </a:lnTo>
                <a:lnTo>
                  <a:pt x="315987" y="1594255"/>
                </a:lnTo>
                <a:lnTo>
                  <a:pt x="358825" y="1574790"/>
                </a:lnTo>
                <a:lnTo>
                  <a:pt x="400775" y="1553166"/>
                </a:lnTo>
                <a:lnTo>
                  <a:pt x="441733" y="1529486"/>
                </a:lnTo>
                <a:lnTo>
                  <a:pt x="481594" y="1503853"/>
                </a:lnTo>
                <a:lnTo>
                  <a:pt x="520254" y="1476368"/>
                </a:lnTo>
                <a:lnTo>
                  <a:pt x="557610" y="1447137"/>
                </a:lnTo>
                <a:lnTo>
                  <a:pt x="593557" y="1416260"/>
                </a:lnTo>
                <a:lnTo>
                  <a:pt x="627992" y="1383841"/>
                </a:lnTo>
                <a:lnTo>
                  <a:pt x="660809" y="1349983"/>
                </a:lnTo>
                <a:lnTo>
                  <a:pt x="691905" y="1314788"/>
                </a:lnTo>
                <a:lnTo>
                  <a:pt x="721175" y="1278359"/>
                </a:lnTo>
                <a:lnTo>
                  <a:pt x="748516" y="1240800"/>
                </a:lnTo>
                <a:lnTo>
                  <a:pt x="773824" y="1202213"/>
                </a:lnTo>
                <a:lnTo>
                  <a:pt x="796993" y="1162700"/>
                </a:lnTo>
                <a:lnTo>
                  <a:pt x="817921" y="1122365"/>
                </a:lnTo>
                <a:lnTo>
                  <a:pt x="836503" y="1081310"/>
                </a:lnTo>
                <a:lnTo>
                  <a:pt x="852635" y="1039638"/>
                </a:lnTo>
                <a:lnTo>
                  <a:pt x="866213" y="997453"/>
                </a:lnTo>
                <a:lnTo>
                  <a:pt x="877132" y="954856"/>
                </a:lnTo>
                <a:lnTo>
                  <a:pt x="885288" y="911950"/>
                </a:lnTo>
                <a:lnTo>
                  <a:pt x="890578" y="868839"/>
                </a:lnTo>
                <a:lnTo>
                  <a:pt x="892898" y="825625"/>
                </a:lnTo>
                <a:lnTo>
                  <a:pt x="891899" y="777429"/>
                </a:lnTo>
                <a:lnTo>
                  <a:pt x="887225" y="729375"/>
                </a:lnTo>
                <a:lnTo>
                  <a:pt x="879026" y="681607"/>
                </a:lnTo>
                <a:lnTo>
                  <a:pt x="867452" y="634267"/>
                </a:lnTo>
                <a:lnTo>
                  <a:pt x="852651" y="587498"/>
                </a:lnTo>
                <a:lnTo>
                  <a:pt x="834774" y="541442"/>
                </a:lnTo>
                <a:lnTo>
                  <a:pt x="813971" y="496242"/>
                </a:lnTo>
                <a:lnTo>
                  <a:pt x="790391" y="452041"/>
                </a:lnTo>
                <a:lnTo>
                  <a:pt x="764183" y="408981"/>
                </a:lnTo>
                <a:lnTo>
                  <a:pt x="735498" y="367206"/>
                </a:lnTo>
                <a:lnTo>
                  <a:pt x="704485" y="326857"/>
                </a:lnTo>
                <a:lnTo>
                  <a:pt x="671293" y="288077"/>
                </a:lnTo>
                <a:lnTo>
                  <a:pt x="636073" y="251009"/>
                </a:lnTo>
                <a:lnTo>
                  <a:pt x="601684" y="218246"/>
                </a:lnTo>
                <a:lnTo>
                  <a:pt x="565794" y="187197"/>
                </a:lnTo>
                <a:lnTo>
                  <a:pt x="528525" y="157975"/>
                </a:lnTo>
                <a:lnTo>
                  <a:pt x="489997" y="130696"/>
                </a:lnTo>
                <a:lnTo>
                  <a:pt x="450328" y="105472"/>
                </a:lnTo>
                <a:lnTo>
                  <a:pt x="409638" y="82418"/>
                </a:lnTo>
                <a:lnTo>
                  <a:pt x="368049" y="61649"/>
                </a:lnTo>
                <a:lnTo>
                  <a:pt x="331016" y="45439"/>
                </a:lnTo>
                <a:lnTo>
                  <a:pt x="293471" y="31142"/>
                </a:lnTo>
                <a:lnTo>
                  <a:pt x="255489" y="18835"/>
                </a:lnTo>
                <a:lnTo>
                  <a:pt x="217149" y="8594"/>
                </a:lnTo>
                <a:lnTo>
                  <a:pt x="178524" y="497"/>
                </a:lnTo>
                <a:lnTo>
                  <a:pt x="1756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844091" y="2510330"/>
            <a:ext cx="107949" cy="81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 txBox="1"/>
          <p:nvPr/>
        </p:nvSpPr>
        <p:spPr>
          <a:xfrm>
            <a:off x="5709804" y="3174973"/>
            <a:ext cx="58864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identity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3885188" y="2363711"/>
            <a:ext cx="6311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F(x)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3601516" y="3245210"/>
            <a:ext cx="3409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F(x)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4820385" y="2140064"/>
            <a:ext cx="3219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relu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4702515" y="2143450"/>
            <a:ext cx="0" cy="225425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686765" y="210022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686765" y="210022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 txBox="1"/>
          <p:nvPr/>
        </p:nvSpPr>
        <p:spPr>
          <a:xfrm>
            <a:off x="4134914" y="4299711"/>
            <a:ext cx="1181100" cy="403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9850" algn="ctr">
              <a:lnSpc>
                <a:spcPts val="149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490"/>
              </a:lnSpc>
            </a:pPr>
            <a:r>
              <a:rPr sz="1400" spc="-5" dirty="0">
                <a:latin typeface="Arial"/>
                <a:cs typeface="Arial"/>
              </a:rPr>
              <a:t>Residual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block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4579266" y="2417865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123257"/>
                </a:moveTo>
                <a:lnTo>
                  <a:pt x="9684" y="75280"/>
                </a:lnTo>
                <a:lnTo>
                  <a:pt x="36096" y="36101"/>
                </a:lnTo>
                <a:lnTo>
                  <a:pt x="75272" y="9686"/>
                </a:lnTo>
                <a:lnTo>
                  <a:pt x="123249" y="0"/>
                </a:lnTo>
                <a:lnTo>
                  <a:pt x="170405" y="9383"/>
                </a:lnTo>
                <a:lnTo>
                  <a:pt x="210399" y="36102"/>
                </a:lnTo>
                <a:lnTo>
                  <a:pt x="237121" y="76089"/>
                </a:lnTo>
                <a:lnTo>
                  <a:pt x="246499" y="123257"/>
                </a:lnTo>
                <a:lnTo>
                  <a:pt x="236814" y="171233"/>
                </a:lnTo>
                <a:lnTo>
                  <a:pt x="210402" y="210411"/>
                </a:lnTo>
                <a:lnTo>
                  <a:pt x="171226" y="236826"/>
                </a:lnTo>
                <a:lnTo>
                  <a:pt x="123249" y="246512"/>
                </a:lnTo>
                <a:lnTo>
                  <a:pt x="75272" y="236826"/>
                </a:lnTo>
                <a:lnTo>
                  <a:pt x="36096" y="210411"/>
                </a:lnTo>
                <a:lnTo>
                  <a:pt x="9684" y="171233"/>
                </a:lnTo>
                <a:lnTo>
                  <a:pt x="0" y="12325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685590" y="2473856"/>
            <a:ext cx="34290" cy="50800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635240" y="2541121"/>
            <a:ext cx="134620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4" y="0"/>
                </a:lnTo>
              </a:path>
            </a:pathLst>
          </a:custGeom>
          <a:ln w="338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685590" y="2558031"/>
            <a:ext cx="34290" cy="50800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404998" y="1967694"/>
            <a:ext cx="22593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Full ResNet</a:t>
            </a:r>
            <a:r>
              <a:rPr sz="16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architecture: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565949" y="2215344"/>
            <a:ext cx="2521585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8610" indent="-295910">
              <a:spcBef>
                <a:spcPts val="100"/>
              </a:spcBef>
              <a:buChar char="-"/>
              <a:tabLst>
                <a:tab pos="308610" algn="l"/>
                <a:tab pos="309245" algn="l"/>
              </a:tabLst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Stack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residual</a:t>
            </a:r>
            <a:r>
              <a:rPr sz="16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blocks</a:t>
            </a:r>
            <a:endParaRPr sz="1600">
              <a:latin typeface="Arial"/>
              <a:cs typeface="Arial"/>
            </a:endParaRPr>
          </a:p>
          <a:p>
            <a:pPr marL="308610" marR="5080" indent="-295910">
              <a:lnSpc>
                <a:spcPct val="101600"/>
              </a:lnSpc>
              <a:buChar char="-"/>
              <a:tabLst>
                <a:tab pos="308610" algn="l"/>
                <a:tab pos="309245" algn="l"/>
              </a:tabLst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Every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residual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block</a:t>
            </a:r>
            <a:r>
              <a:rPr sz="16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has  two 3x3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16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6181313" y="2102248"/>
            <a:ext cx="219075" cy="2825115"/>
          </a:xfrm>
          <a:custGeom>
            <a:avLst/>
            <a:gdLst/>
            <a:ahLst/>
            <a:cxnLst/>
            <a:rect l="l" t="t" r="r" b="b"/>
            <a:pathLst>
              <a:path w="219075" h="2825115">
                <a:moveTo>
                  <a:pt x="0" y="2824794"/>
                </a:moveTo>
                <a:lnTo>
                  <a:pt x="69122" y="2823866"/>
                </a:lnTo>
                <a:lnTo>
                  <a:pt x="129156" y="2821280"/>
                </a:lnTo>
                <a:lnTo>
                  <a:pt x="176500" y="2817336"/>
                </a:lnTo>
                <a:lnTo>
                  <a:pt x="207549" y="2812333"/>
                </a:lnTo>
                <a:lnTo>
                  <a:pt x="218699" y="2806569"/>
                </a:lnTo>
                <a:lnTo>
                  <a:pt x="218699" y="18224"/>
                </a:lnTo>
                <a:lnTo>
                  <a:pt x="181954" y="8112"/>
                </a:lnTo>
                <a:lnTo>
                  <a:pt x="121334" y="3061"/>
                </a:lnTo>
                <a:lnTo>
                  <a:pt x="42863" y="353"/>
                </a:ln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400013" y="3726894"/>
            <a:ext cx="391795" cy="0"/>
          </a:xfrm>
          <a:custGeom>
            <a:avLst/>
            <a:gdLst/>
            <a:ahLst/>
            <a:cxnLst/>
            <a:rect l="l" t="t" r="r" b="b"/>
            <a:pathLst>
              <a:path w="391795">
                <a:moveTo>
                  <a:pt x="3911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41" name="object 141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127</a:t>
            </a:fld>
            <a:endParaRPr/>
          </a:p>
        </p:txBody>
      </p:sp>
      <p:sp>
        <p:nvSpPr>
          <p:cNvPr id="142" name="object 142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64258578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39285" y="4905743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39285" y="4905743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4574" y="619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814392" y="4631017"/>
          <a:ext cx="870584" cy="709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125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65"/>
                        </a:lnSpc>
                      </a:pPr>
                      <a:r>
                        <a:rPr sz="7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125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05"/>
                        </a:lnSpc>
                        <a:spcBef>
                          <a:spcPts val="70"/>
                        </a:spcBef>
                      </a:pPr>
                      <a:r>
                        <a:rPr sz="7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664">
                <a:tc gridSpan="2">
                  <a:txBody>
                    <a:bodyPr/>
                    <a:lstStyle/>
                    <a:p>
                      <a:pPr marL="19050" algn="ctr">
                        <a:lnSpc>
                          <a:spcPts val="765"/>
                        </a:lnSpc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">
                <a:tc gridSpan="2"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7x7 conv,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64, </a:t>
                      </a:r>
                      <a:r>
                        <a:rPr sz="700" spc="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700" spc="-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664">
                <a:tc gridSpan="2">
                  <a:txBody>
                    <a:bodyPr/>
                    <a:lstStyle/>
                    <a:p>
                      <a:pPr marL="1968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7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7239285" y="4562518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39285" y="4562518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49" y="6199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59510" y="4604843"/>
            <a:ext cx="0" cy="36195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35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79785" y="4583668"/>
            <a:ext cx="797560" cy="343535"/>
          </a:xfrm>
          <a:custGeom>
            <a:avLst/>
            <a:gdLst/>
            <a:ahLst/>
            <a:cxnLst/>
            <a:rect l="l" t="t" r="r" b="b"/>
            <a:pathLst>
              <a:path w="797559" h="343535">
                <a:moveTo>
                  <a:pt x="0" y="0"/>
                </a:moveTo>
                <a:lnTo>
                  <a:pt x="66368" y="779"/>
                </a:lnTo>
                <a:lnTo>
                  <a:pt x="132326" y="3060"/>
                </a:lnTo>
                <a:lnTo>
                  <a:pt x="197463" y="6752"/>
                </a:lnTo>
                <a:lnTo>
                  <a:pt x="261369" y="11769"/>
                </a:lnTo>
                <a:lnTo>
                  <a:pt x="323635" y="18022"/>
                </a:lnTo>
                <a:lnTo>
                  <a:pt x="383850" y="25422"/>
                </a:lnTo>
                <a:lnTo>
                  <a:pt x="441604" y="33881"/>
                </a:lnTo>
                <a:lnTo>
                  <a:pt x="496488" y="43311"/>
                </a:lnTo>
                <a:lnTo>
                  <a:pt x="548092" y="53624"/>
                </a:lnTo>
                <a:lnTo>
                  <a:pt x="596006" y="64732"/>
                </a:lnTo>
                <a:lnTo>
                  <a:pt x="639819" y="76546"/>
                </a:lnTo>
                <a:lnTo>
                  <a:pt x="679122" y="88977"/>
                </a:lnTo>
                <a:lnTo>
                  <a:pt x="742559" y="115341"/>
                </a:lnTo>
                <a:lnTo>
                  <a:pt x="783035" y="143117"/>
                </a:lnTo>
                <a:lnTo>
                  <a:pt x="797273" y="171599"/>
                </a:lnTo>
                <a:lnTo>
                  <a:pt x="793664" y="185884"/>
                </a:lnTo>
                <a:lnTo>
                  <a:pt x="765947" y="214102"/>
                </a:lnTo>
                <a:lnTo>
                  <a:pt x="713634" y="241260"/>
                </a:lnTo>
                <a:lnTo>
                  <a:pt x="640003" y="266653"/>
                </a:lnTo>
                <a:lnTo>
                  <a:pt x="596219" y="278466"/>
                </a:lnTo>
                <a:lnTo>
                  <a:pt x="548336" y="289574"/>
                </a:lnTo>
                <a:lnTo>
                  <a:pt x="496764" y="299887"/>
                </a:lnTo>
                <a:lnTo>
                  <a:pt x="441913" y="309317"/>
                </a:lnTo>
                <a:lnTo>
                  <a:pt x="384194" y="317777"/>
                </a:lnTo>
                <a:lnTo>
                  <a:pt x="324016" y="325177"/>
                </a:lnTo>
                <a:lnTo>
                  <a:pt x="261790" y="331429"/>
                </a:lnTo>
                <a:lnTo>
                  <a:pt x="197925" y="336446"/>
                </a:lnTo>
                <a:lnTo>
                  <a:pt x="132831" y="340139"/>
                </a:lnTo>
                <a:lnTo>
                  <a:pt x="66919" y="342419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22562" y="430056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22562" y="430056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832087" y="4278275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>
              <a:spcBef>
                <a:spcPts val="100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700" spc="-2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22562" y="4431217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22562" y="4431217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832087" y="4408929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>
              <a:spcBef>
                <a:spcPts val="100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700" spc="-2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57710" y="439311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57736" y="4523818"/>
            <a:ext cx="1905" cy="38735"/>
          </a:xfrm>
          <a:custGeom>
            <a:avLst/>
            <a:gdLst/>
            <a:ahLst/>
            <a:cxnLst/>
            <a:rect l="l" t="t" r="r" b="b"/>
            <a:pathLst>
              <a:path w="1904" h="38735">
                <a:moveTo>
                  <a:pt x="17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7860" y="4217644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37860" y="4217644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257711" y="4260068"/>
            <a:ext cx="635" cy="40640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278285" y="4238668"/>
            <a:ext cx="798830" cy="345440"/>
          </a:xfrm>
          <a:custGeom>
            <a:avLst/>
            <a:gdLst/>
            <a:ahLst/>
            <a:cxnLst/>
            <a:rect l="l" t="t" r="r" b="b"/>
            <a:pathLst>
              <a:path w="798829" h="345439">
                <a:moveTo>
                  <a:pt x="1499" y="344999"/>
                </a:moveTo>
                <a:lnTo>
                  <a:pt x="67870" y="344215"/>
                </a:lnTo>
                <a:lnTo>
                  <a:pt x="133835" y="341923"/>
                </a:lnTo>
                <a:lnTo>
                  <a:pt x="198982" y="338211"/>
                </a:lnTo>
                <a:lnTo>
                  <a:pt x="262901" y="333168"/>
                </a:lnTo>
                <a:lnTo>
                  <a:pt x="325181" y="326882"/>
                </a:lnTo>
                <a:lnTo>
                  <a:pt x="385411" y="319443"/>
                </a:lnTo>
                <a:lnTo>
                  <a:pt x="443180" y="310940"/>
                </a:lnTo>
                <a:lnTo>
                  <a:pt x="498079" y="301460"/>
                </a:lnTo>
                <a:lnTo>
                  <a:pt x="549695" y="291093"/>
                </a:lnTo>
                <a:lnTo>
                  <a:pt x="597619" y="279927"/>
                </a:lnTo>
                <a:lnTo>
                  <a:pt x="641439" y="268051"/>
                </a:lnTo>
                <a:lnTo>
                  <a:pt x="680744" y="255555"/>
                </a:lnTo>
                <a:lnTo>
                  <a:pt x="744169" y="229053"/>
                </a:lnTo>
                <a:lnTo>
                  <a:pt x="784608" y="201131"/>
                </a:lnTo>
                <a:lnTo>
                  <a:pt x="798773" y="172499"/>
                </a:lnTo>
                <a:lnTo>
                  <a:pt x="795117" y="158139"/>
                </a:lnTo>
                <a:lnTo>
                  <a:pt x="767278" y="129774"/>
                </a:lnTo>
                <a:lnTo>
                  <a:pt x="714804" y="102473"/>
                </a:lnTo>
                <a:lnTo>
                  <a:pt x="640979" y="76947"/>
                </a:lnTo>
                <a:lnTo>
                  <a:pt x="597086" y="65071"/>
                </a:lnTo>
                <a:lnTo>
                  <a:pt x="549086" y="53906"/>
                </a:lnTo>
                <a:lnTo>
                  <a:pt x="497390" y="43539"/>
                </a:lnTo>
                <a:lnTo>
                  <a:pt x="442407" y="34059"/>
                </a:lnTo>
                <a:lnTo>
                  <a:pt x="384550" y="25555"/>
                </a:lnTo>
                <a:lnTo>
                  <a:pt x="324227" y="18116"/>
                </a:lnTo>
                <a:lnTo>
                  <a:pt x="261849" y="11831"/>
                </a:lnTo>
                <a:lnTo>
                  <a:pt x="197827" y="6788"/>
                </a:lnTo>
                <a:lnTo>
                  <a:pt x="132571" y="3076"/>
                </a:lnTo>
                <a:lnTo>
                  <a:pt x="66492" y="783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22562" y="395561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22562" y="395561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832087" y="3933328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>
              <a:spcBef>
                <a:spcPts val="100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700" spc="-2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822562" y="408626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22562" y="408626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832087" y="4063982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>
              <a:spcBef>
                <a:spcPts val="100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700" spc="-2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257710" y="4048168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257811" y="4178944"/>
            <a:ext cx="635" cy="38735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37860" y="3877469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37860" y="3877469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57711" y="3919619"/>
            <a:ext cx="635" cy="36195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7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78361" y="3898593"/>
            <a:ext cx="781685" cy="340360"/>
          </a:xfrm>
          <a:custGeom>
            <a:avLst/>
            <a:gdLst/>
            <a:ahLst/>
            <a:cxnLst/>
            <a:rect l="l" t="t" r="r" b="b"/>
            <a:pathLst>
              <a:path w="781684" h="340360">
                <a:moveTo>
                  <a:pt x="0" y="340199"/>
                </a:moveTo>
                <a:lnTo>
                  <a:pt x="68884" y="339333"/>
                </a:lnTo>
                <a:lnTo>
                  <a:pt x="137289" y="336806"/>
                </a:lnTo>
                <a:lnTo>
                  <a:pt x="204738" y="332720"/>
                </a:lnTo>
                <a:lnTo>
                  <a:pt x="270754" y="327181"/>
                </a:lnTo>
                <a:lnTo>
                  <a:pt x="334860" y="320291"/>
                </a:lnTo>
                <a:lnTo>
                  <a:pt x="396580" y="312155"/>
                </a:lnTo>
                <a:lnTo>
                  <a:pt x="455436" y="302876"/>
                </a:lnTo>
                <a:lnTo>
                  <a:pt x="510952" y="292558"/>
                </a:lnTo>
                <a:lnTo>
                  <a:pt x="562650" y="281306"/>
                </a:lnTo>
                <a:lnTo>
                  <a:pt x="610053" y="269223"/>
                </a:lnTo>
                <a:lnTo>
                  <a:pt x="652686" y="256413"/>
                </a:lnTo>
                <a:lnTo>
                  <a:pt x="690070" y="242979"/>
                </a:lnTo>
                <a:lnTo>
                  <a:pt x="747185" y="214658"/>
                </a:lnTo>
                <a:lnTo>
                  <a:pt x="777584" y="185091"/>
                </a:lnTo>
                <a:lnTo>
                  <a:pt x="781573" y="170099"/>
                </a:lnTo>
                <a:lnTo>
                  <a:pt x="777611" y="155108"/>
                </a:lnTo>
                <a:lnTo>
                  <a:pt x="747265" y="125540"/>
                </a:lnTo>
                <a:lnTo>
                  <a:pt x="690206" y="97219"/>
                </a:lnTo>
                <a:lnTo>
                  <a:pt x="652851" y="83786"/>
                </a:lnTo>
                <a:lnTo>
                  <a:pt x="610249" y="70975"/>
                </a:lnTo>
                <a:lnTo>
                  <a:pt x="562877" y="58892"/>
                </a:lnTo>
                <a:lnTo>
                  <a:pt x="511212" y="47640"/>
                </a:lnTo>
                <a:lnTo>
                  <a:pt x="455731" y="37322"/>
                </a:lnTo>
                <a:lnTo>
                  <a:pt x="396912" y="28044"/>
                </a:lnTo>
                <a:lnTo>
                  <a:pt x="335231" y="19907"/>
                </a:lnTo>
                <a:lnTo>
                  <a:pt x="271165" y="13018"/>
                </a:lnTo>
                <a:lnTo>
                  <a:pt x="205192" y="7478"/>
                </a:lnTo>
                <a:lnTo>
                  <a:pt x="137789" y="3392"/>
                </a:lnTo>
                <a:lnTo>
                  <a:pt x="69432" y="865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832987" y="3589714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823462" y="374266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23462" y="374266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832987" y="3725640"/>
            <a:ext cx="85153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4460">
              <a:spcBef>
                <a:spcPts val="100"/>
              </a:spcBef>
            </a:pPr>
            <a:r>
              <a:rPr sz="600" spc="-10" dirty="0">
                <a:solidFill>
                  <a:srgbClr val="8A80D1"/>
                </a:solidFill>
                <a:latin typeface="Arial"/>
                <a:cs typeface="Arial"/>
              </a:rPr>
              <a:t>3x3 conv, </a:t>
            </a:r>
            <a:r>
              <a:rPr sz="600" spc="-5" dirty="0">
                <a:solidFill>
                  <a:srgbClr val="8A80D1"/>
                </a:solidFill>
                <a:latin typeface="Arial"/>
                <a:cs typeface="Arial"/>
              </a:rPr>
              <a:t>128, </a:t>
            </a:r>
            <a:r>
              <a:rPr sz="600" spc="30" dirty="0">
                <a:solidFill>
                  <a:srgbClr val="8A80D1"/>
                </a:solidFill>
                <a:latin typeface="Arial"/>
                <a:cs typeface="Arial"/>
              </a:rPr>
              <a:t>/</a:t>
            </a:r>
            <a:r>
              <a:rPr sz="600" spc="-2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A80D1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258610" y="370456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258111" y="3835469"/>
            <a:ext cx="635" cy="42545"/>
          </a:xfrm>
          <a:custGeom>
            <a:avLst/>
            <a:gdLst/>
            <a:ahLst/>
            <a:cxnLst/>
            <a:rect l="l" t="t" r="r" b="b"/>
            <a:pathLst>
              <a:path w="634" h="42544">
                <a:moveTo>
                  <a:pt x="0" y="41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238585" y="353399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238585" y="353399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4549" y="617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258611" y="3576320"/>
            <a:ext cx="635" cy="36195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8485" y="3555145"/>
            <a:ext cx="798830" cy="343535"/>
          </a:xfrm>
          <a:custGeom>
            <a:avLst/>
            <a:gdLst/>
            <a:ahLst/>
            <a:cxnLst/>
            <a:rect l="l" t="t" r="r" b="b"/>
            <a:pathLst>
              <a:path w="798829" h="343535">
                <a:moveTo>
                  <a:pt x="599" y="0"/>
                </a:moveTo>
                <a:lnTo>
                  <a:pt x="67028" y="780"/>
                </a:lnTo>
                <a:lnTo>
                  <a:pt x="133047" y="3062"/>
                </a:lnTo>
                <a:lnTo>
                  <a:pt x="198247" y="6758"/>
                </a:lnTo>
                <a:lnTo>
                  <a:pt x="262216" y="11779"/>
                </a:lnTo>
                <a:lnTo>
                  <a:pt x="324544" y="18037"/>
                </a:lnTo>
                <a:lnTo>
                  <a:pt x="384820" y="25444"/>
                </a:lnTo>
                <a:lnTo>
                  <a:pt x="442634" y="33911"/>
                </a:lnTo>
                <a:lnTo>
                  <a:pt x="497574" y="43349"/>
                </a:lnTo>
                <a:lnTo>
                  <a:pt x="549230" y="53671"/>
                </a:lnTo>
                <a:lnTo>
                  <a:pt x="597191" y="64788"/>
                </a:lnTo>
                <a:lnTo>
                  <a:pt x="641046" y="76612"/>
                </a:lnTo>
                <a:lnTo>
                  <a:pt x="680385" y="89055"/>
                </a:lnTo>
                <a:lnTo>
                  <a:pt x="743871" y="115442"/>
                </a:lnTo>
                <a:lnTo>
                  <a:pt x="784362" y="143242"/>
                </a:lnTo>
                <a:lnTo>
                  <a:pt x="798573" y="171749"/>
                </a:lnTo>
                <a:lnTo>
                  <a:pt x="794933" y="186047"/>
                </a:lnTo>
                <a:lnTo>
                  <a:pt x="767121" y="214289"/>
                </a:lnTo>
                <a:lnTo>
                  <a:pt x="714669" y="241471"/>
                </a:lnTo>
                <a:lnTo>
                  <a:pt x="640862" y="266886"/>
                </a:lnTo>
                <a:lnTo>
                  <a:pt x="596978" y="278710"/>
                </a:lnTo>
                <a:lnTo>
                  <a:pt x="548986" y="289827"/>
                </a:lnTo>
                <a:lnTo>
                  <a:pt x="497298" y="300149"/>
                </a:lnTo>
                <a:lnTo>
                  <a:pt x="442324" y="309588"/>
                </a:lnTo>
                <a:lnTo>
                  <a:pt x="384476" y="318054"/>
                </a:lnTo>
                <a:lnTo>
                  <a:pt x="324162" y="325461"/>
                </a:lnTo>
                <a:lnTo>
                  <a:pt x="261795" y="331719"/>
                </a:lnTo>
                <a:lnTo>
                  <a:pt x="197785" y="336740"/>
                </a:lnTo>
                <a:lnTo>
                  <a:pt x="132542" y="340436"/>
                </a:lnTo>
                <a:lnTo>
                  <a:pt x="66476" y="342718"/>
                </a:lnTo>
                <a:lnTo>
                  <a:pt x="0" y="343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21662" y="327203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89"/>
                </a:lnTo>
                <a:lnTo>
                  <a:pt x="0" y="9268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821662" y="327203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89"/>
                </a:lnTo>
                <a:lnTo>
                  <a:pt x="0" y="9268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831187" y="3249739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821662" y="340269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21662" y="3402694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969985" y="3380393"/>
            <a:ext cx="57404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700" spc="-6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256810" y="336459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256735" y="3495295"/>
            <a:ext cx="2540" cy="38735"/>
          </a:xfrm>
          <a:custGeom>
            <a:avLst/>
            <a:gdLst/>
            <a:ahLst/>
            <a:cxnLst/>
            <a:rect l="l" t="t" r="r" b="b"/>
            <a:pathLst>
              <a:path w="2540" h="38735">
                <a:moveTo>
                  <a:pt x="20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237160" y="3189096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237160" y="3189096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256811" y="3231530"/>
            <a:ext cx="635" cy="40640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0" y="404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277586" y="3210132"/>
            <a:ext cx="782955" cy="345440"/>
          </a:xfrm>
          <a:custGeom>
            <a:avLst/>
            <a:gdLst/>
            <a:ahLst/>
            <a:cxnLst/>
            <a:rect l="l" t="t" r="r" b="b"/>
            <a:pathLst>
              <a:path w="782954" h="345439">
                <a:moveTo>
                  <a:pt x="1499" y="345011"/>
                </a:moveTo>
                <a:lnTo>
                  <a:pt x="70320" y="344134"/>
                </a:lnTo>
                <a:lnTo>
                  <a:pt x="138668" y="341570"/>
                </a:lnTo>
                <a:lnTo>
                  <a:pt x="206064" y="337427"/>
                </a:lnTo>
                <a:lnTo>
                  <a:pt x="272033" y="331810"/>
                </a:lnTo>
                <a:lnTo>
                  <a:pt x="336095" y="324823"/>
                </a:lnTo>
                <a:lnTo>
                  <a:pt x="397773" y="316572"/>
                </a:lnTo>
                <a:lnTo>
                  <a:pt x="456591" y="307162"/>
                </a:lnTo>
                <a:lnTo>
                  <a:pt x="512070" y="296699"/>
                </a:lnTo>
                <a:lnTo>
                  <a:pt x="563732" y="285288"/>
                </a:lnTo>
                <a:lnTo>
                  <a:pt x="611101" y="273034"/>
                </a:lnTo>
                <a:lnTo>
                  <a:pt x="653699" y="260043"/>
                </a:lnTo>
                <a:lnTo>
                  <a:pt x="691048" y="246420"/>
                </a:lnTo>
                <a:lnTo>
                  <a:pt x="748090" y="217699"/>
                </a:lnTo>
                <a:lnTo>
                  <a:pt x="778406" y="187715"/>
                </a:lnTo>
                <a:lnTo>
                  <a:pt x="782348" y="172512"/>
                </a:lnTo>
                <a:lnTo>
                  <a:pt x="778340" y="157307"/>
                </a:lnTo>
                <a:lnTo>
                  <a:pt x="747889" y="127318"/>
                </a:lnTo>
                <a:lnTo>
                  <a:pt x="690708" y="98595"/>
                </a:lnTo>
                <a:lnTo>
                  <a:pt x="653286" y="84971"/>
                </a:lnTo>
                <a:lnTo>
                  <a:pt x="610612" y="71979"/>
                </a:lnTo>
                <a:lnTo>
                  <a:pt x="563164" y="59725"/>
                </a:lnTo>
                <a:lnTo>
                  <a:pt x="511418" y="48313"/>
                </a:lnTo>
                <a:lnTo>
                  <a:pt x="455853" y="37850"/>
                </a:lnTo>
                <a:lnTo>
                  <a:pt x="396944" y="28440"/>
                </a:lnTo>
                <a:lnTo>
                  <a:pt x="335169" y="20189"/>
                </a:lnTo>
                <a:lnTo>
                  <a:pt x="271005" y="13201"/>
                </a:lnTo>
                <a:lnTo>
                  <a:pt x="204929" y="7584"/>
                </a:lnTo>
                <a:lnTo>
                  <a:pt x="137418" y="3440"/>
                </a:lnTo>
                <a:lnTo>
                  <a:pt x="68949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831187" y="2904782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821662" y="305773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821662" y="305773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6831187" y="3035446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256810" y="301963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256811" y="3150396"/>
            <a:ext cx="635" cy="38735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5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237160" y="2848927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37160" y="2848926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256811" y="2891081"/>
            <a:ext cx="635" cy="36195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0" y="35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277661" y="2870045"/>
            <a:ext cx="799465" cy="340360"/>
          </a:xfrm>
          <a:custGeom>
            <a:avLst/>
            <a:gdLst/>
            <a:ahLst/>
            <a:cxnLst/>
            <a:rect l="l" t="t" r="r" b="b"/>
            <a:pathLst>
              <a:path w="799465" h="340360">
                <a:moveTo>
                  <a:pt x="0" y="340199"/>
                </a:moveTo>
                <a:lnTo>
                  <a:pt x="66547" y="339426"/>
                </a:lnTo>
                <a:lnTo>
                  <a:pt x="132682" y="337165"/>
                </a:lnTo>
                <a:lnTo>
                  <a:pt x="197993" y="333505"/>
                </a:lnTo>
                <a:lnTo>
                  <a:pt x="262071" y="328532"/>
                </a:lnTo>
                <a:lnTo>
                  <a:pt x="324503" y="322334"/>
                </a:lnTo>
                <a:lnTo>
                  <a:pt x="384878" y="314999"/>
                </a:lnTo>
                <a:lnTo>
                  <a:pt x="442787" y="306613"/>
                </a:lnTo>
                <a:lnTo>
                  <a:pt x="497817" y="297266"/>
                </a:lnTo>
                <a:lnTo>
                  <a:pt x="549558" y="287043"/>
                </a:lnTo>
                <a:lnTo>
                  <a:pt x="597598" y="276032"/>
                </a:lnTo>
                <a:lnTo>
                  <a:pt x="641528" y="264322"/>
                </a:lnTo>
                <a:lnTo>
                  <a:pt x="680935" y="251999"/>
                </a:lnTo>
                <a:lnTo>
                  <a:pt x="744539" y="225866"/>
                </a:lnTo>
                <a:lnTo>
                  <a:pt x="785123" y="198332"/>
                </a:lnTo>
                <a:lnTo>
                  <a:pt x="799398" y="170099"/>
                </a:lnTo>
                <a:lnTo>
                  <a:pt x="795779" y="155939"/>
                </a:lnTo>
                <a:lnTo>
                  <a:pt x="767990" y="127968"/>
                </a:lnTo>
                <a:lnTo>
                  <a:pt x="715537" y="101047"/>
                </a:lnTo>
                <a:lnTo>
                  <a:pt x="641712" y="75876"/>
                </a:lnTo>
                <a:lnTo>
                  <a:pt x="597812" y="64166"/>
                </a:lnTo>
                <a:lnTo>
                  <a:pt x="549802" y="53156"/>
                </a:lnTo>
                <a:lnTo>
                  <a:pt x="498093" y="42933"/>
                </a:lnTo>
                <a:lnTo>
                  <a:pt x="443096" y="33585"/>
                </a:lnTo>
                <a:lnTo>
                  <a:pt x="385223" y="25199"/>
                </a:lnTo>
                <a:lnTo>
                  <a:pt x="324884" y="17864"/>
                </a:lnTo>
                <a:lnTo>
                  <a:pt x="262491" y="11666"/>
                </a:lnTo>
                <a:lnTo>
                  <a:pt x="198455" y="6693"/>
                </a:lnTo>
                <a:lnTo>
                  <a:pt x="133187" y="3033"/>
                </a:lnTo>
                <a:lnTo>
                  <a:pt x="67098" y="772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258911" y="2792564"/>
            <a:ext cx="635" cy="60325"/>
          </a:xfrm>
          <a:custGeom>
            <a:avLst/>
            <a:gdLst/>
            <a:ahLst/>
            <a:cxnLst/>
            <a:rect l="l" t="t" r="r" b="b"/>
            <a:pathLst>
              <a:path w="634" h="60325">
                <a:moveTo>
                  <a:pt x="87" y="-4762"/>
                </a:moveTo>
                <a:lnTo>
                  <a:pt x="87" y="64912"/>
                </a:lnTo>
              </a:path>
            </a:pathLst>
          </a:custGeom>
          <a:ln w="96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243335" y="274933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0" y="43184"/>
                </a:lnTo>
                <a:lnTo>
                  <a:pt x="15849" y="0"/>
                </a:lnTo>
                <a:lnTo>
                  <a:pt x="31474" y="432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243335" y="274933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15849" y="0"/>
                </a:lnTo>
                <a:lnTo>
                  <a:pt x="0" y="43184"/>
                </a:lnTo>
                <a:lnTo>
                  <a:pt x="31474" y="432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7214313" y="2574259"/>
            <a:ext cx="958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..</a:t>
            </a:r>
            <a:endParaRPr sz="1000">
              <a:latin typeface="Arial"/>
              <a:cs typeface="Arial"/>
            </a:endParaRPr>
          </a:p>
          <a:p>
            <a:pPr marL="12700"/>
            <a:r>
              <a:rPr sz="1000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259636" y="2610034"/>
            <a:ext cx="635" cy="73025"/>
          </a:xfrm>
          <a:custGeom>
            <a:avLst/>
            <a:gdLst/>
            <a:ahLst/>
            <a:cxnLst/>
            <a:rect l="l" t="t" r="r" b="b"/>
            <a:pathLst>
              <a:path w="634" h="73025">
                <a:moveTo>
                  <a:pt x="174" y="-4762"/>
                </a:moveTo>
                <a:lnTo>
                  <a:pt x="174" y="77212"/>
                </a:lnTo>
              </a:path>
            </a:pathLst>
          </a:custGeom>
          <a:ln w="98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244235" y="25668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0" y="43152"/>
                </a:lnTo>
                <a:lnTo>
                  <a:pt x="15949" y="0"/>
                </a:lnTo>
                <a:lnTo>
                  <a:pt x="31474" y="4329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244235" y="25668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15949" y="0"/>
                </a:lnTo>
                <a:lnTo>
                  <a:pt x="0" y="43152"/>
                </a:lnTo>
                <a:lnTo>
                  <a:pt x="31474" y="4329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6834812" y="2223089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7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825287" y="237603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825287" y="237603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6834812" y="2353743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512,</a:t>
            </a:r>
            <a:r>
              <a:rPr sz="700" spc="-3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15" dirty="0">
                <a:solidFill>
                  <a:srgbClr val="38751C"/>
                </a:solidFill>
                <a:latin typeface="Arial"/>
                <a:cs typeface="Arial"/>
              </a:rPr>
              <a:t>/2</a:t>
            </a:r>
            <a:endParaRPr sz="7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60435" y="233793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239985" y="251058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239985" y="251058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260236" y="2468884"/>
            <a:ext cx="635" cy="41910"/>
          </a:xfrm>
          <a:custGeom>
            <a:avLst/>
            <a:gdLst/>
            <a:ahLst/>
            <a:cxnLst/>
            <a:rect l="l" t="t" r="r" b="b"/>
            <a:pathLst>
              <a:path w="634" h="41910">
                <a:moveTo>
                  <a:pt x="149" y="-4762"/>
                </a:moveTo>
                <a:lnTo>
                  <a:pt x="149" y="46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239985" y="216735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239985" y="216735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260136" y="2209683"/>
            <a:ext cx="635" cy="36195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4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280485" y="2188505"/>
            <a:ext cx="779780" cy="343535"/>
          </a:xfrm>
          <a:custGeom>
            <a:avLst/>
            <a:gdLst/>
            <a:ahLst/>
            <a:cxnLst/>
            <a:rect l="l" t="t" r="r" b="b"/>
            <a:pathLst>
              <a:path w="779779" h="343535">
                <a:moveTo>
                  <a:pt x="0" y="0"/>
                </a:moveTo>
                <a:lnTo>
                  <a:pt x="68673" y="873"/>
                </a:lnTo>
                <a:lnTo>
                  <a:pt x="136869" y="3422"/>
                </a:lnTo>
                <a:lnTo>
                  <a:pt x="204113" y="7544"/>
                </a:lnTo>
                <a:lnTo>
                  <a:pt x="269930" y="13132"/>
                </a:lnTo>
                <a:lnTo>
                  <a:pt x="333843" y="20083"/>
                </a:lnTo>
                <a:lnTo>
                  <a:pt x="395377" y="28291"/>
                </a:lnTo>
                <a:lnTo>
                  <a:pt x="454056" y="37652"/>
                </a:lnTo>
                <a:lnTo>
                  <a:pt x="509406" y="48060"/>
                </a:lnTo>
                <a:lnTo>
                  <a:pt x="560949" y="59411"/>
                </a:lnTo>
                <a:lnTo>
                  <a:pt x="608212" y="71601"/>
                </a:lnTo>
                <a:lnTo>
                  <a:pt x="650717" y="84524"/>
                </a:lnTo>
                <a:lnTo>
                  <a:pt x="687990" y="98076"/>
                </a:lnTo>
                <a:lnTo>
                  <a:pt x="744936" y="126647"/>
                </a:lnTo>
                <a:lnTo>
                  <a:pt x="775246" y="156475"/>
                </a:lnTo>
                <a:lnTo>
                  <a:pt x="779223" y="171599"/>
                </a:lnTo>
                <a:lnTo>
                  <a:pt x="775272" y="186723"/>
                </a:lnTo>
                <a:lnTo>
                  <a:pt x="745017" y="216551"/>
                </a:lnTo>
                <a:lnTo>
                  <a:pt x="688126" y="245122"/>
                </a:lnTo>
                <a:lnTo>
                  <a:pt x="650883" y="258674"/>
                </a:lnTo>
                <a:lnTo>
                  <a:pt x="608407" y="271597"/>
                </a:lnTo>
                <a:lnTo>
                  <a:pt x="561177" y="283787"/>
                </a:lnTo>
                <a:lnTo>
                  <a:pt x="509666" y="295138"/>
                </a:lnTo>
                <a:lnTo>
                  <a:pt x="454351" y="305547"/>
                </a:lnTo>
                <a:lnTo>
                  <a:pt x="395708" y="314907"/>
                </a:lnTo>
                <a:lnTo>
                  <a:pt x="334213" y="323115"/>
                </a:lnTo>
                <a:lnTo>
                  <a:pt x="270341" y="330066"/>
                </a:lnTo>
                <a:lnTo>
                  <a:pt x="204567" y="335654"/>
                </a:lnTo>
                <a:lnTo>
                  <a:pt x="137369" y="339776"/>
                </a:lnTo>
                <a:lnTo>
                  <a:pt x="69221" y="342326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823462" y="190540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823462" y="190540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6832987" y="1883113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70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6823462" y="203606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823462" y="203606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6832987" y="2013767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70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7258610" y="199796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258736" y="2128655"/>
            <a:ext cx="1905" cy="38735"/>
          </a:xfrm>
          <a:custGeom>
            <a:avLst/>
            <a:gdLst/>
            <a:ahLst/>
            <a:cxnLst/>
            <a:rect l="l" t="t" r="r" b="b"/>
            <a:pathLst>
              <a:path w="1904" h="38734">
                <a:moveTo>
                  <a:pt x="14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238585" y="1822469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238585" y="1822469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4549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258611" y="1864905"/>
            <a:ext cx="635" cy="40640"/>
          </a:xfrm>
          <a:custGeom>
            <a:avLst/>
            <a:gdLst/>
            <a:ahLst/>
            <a:cxnLst/>
            <a:rect l="l" t="t" r="r" b="b"/>
            <a:pathLst>
              <a:path w="634" h="40640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278985" y="1843505"/>
            <a:ext cx="781050" cy="345440"/>
          </a:xfrm>
          <a:custGeom>
            <a:avLst/>
            <a:gdLst/>
            <a:ahLst/>
            <a:cxnLst/>
            <a:rect l="l" t="t" r="r" b="b"/>
            <a:pathLst>
              <a:path w="781050" h="345440">
                <a:moveTo>
                  <a:pt x="1499" y="344999"/>
                </a:moveTo>
                <a:lnTo>
                  <a:pt x="70197" y="344121"/>
                </a:lnTo>
                <a:lnTo>
                  <a:pt x="138422" y="341558"/>
                </a:lnTo>
                <a:lnTo>
                  <a:pt x="205698" y="337415"/>
                </a:lnTo>
                <a:lnTo>
                  <a:pt x="271548" y="331797"/>
                </a:lnTo>
                <a:lnTo>
                  <a:pt x="335495" y="324810"/>
                </a:lnTo>
                <a:lnTo>
                  <a:pt x="397063" y="316559"/>
                </a:lnTo>
                <a:lnTo>
                  <a:pt x="455775" y="307149"/>
                </a:lnTo>
                <a:lnTo>
                  <a:pt x="511154" y="296686"/>
                </a:lnTo>
                <a:lnTo>
                  <a:pt x="562724" y="285275"/>
                </a:lnTo>
                <a:lnTo>
                  <a:pt x="610008" y="273022"/>
                </a:lnTo>
                <a:lnTo>
                  <a:pt x="652530" y="260031"/>
                </a:lnTo>
                <a:lnTo>
                  <a:pt x="689812" y="246408"/>
                </a:lnTo>
                <a:lnTo>
                  <a:pt x="746751" y="217687"/>
                </a:lnTo>
                <a:lnTo>
                  <a:pt x="777013" y="187702"/>
                </a:lnTo>
                <a:lnTo>
                  <a:pt x="780948" y="172499"/>
                </a:lnTo>
                <a:lnTo>
                  <a:pt x="776947" y="157296"/>
                </a:lnTo>
                <a:lnTo>
                  <a:pt x="746551" y="127311"/>
                </a:lnTo>
                <a:lnTo>
                  <a:pt x="689472" y="98591"/>
                </a:lnTo>
                <a:lnTo>
                  <a:pt x="652116" y="84968"/>
                </a:lnTo>
                <a:lnTo>
                  <a:pt x="609519" y="71977"/>
                </a:lnTo>
                <a:lnTo>
                  <a:pt x="562156" y="59723"/>
                </a:lnTo>
                <a:lnTo>
                  <a:pt x="510503" y="48312"/>
                </a:lnTo>
                <a:lnTo>
                  <a:pt x="455037" y="37849"/>
                </a:lnTo>
                <a:lnTo>
                  <a:pt x="396233" y="28439"/>
                </a:lnTo>
                <a:lnTo>
                  <a:pt x="334569" y="20188"/>
                </a:lnTo>
                <a:lnTo>
                  <a:pt x="270520" y="13201"/>
                </a:lnTo>
                <a:lnTo>
                  <a:pt x="204562" y="7583"/>
                </a:lnTo>
                <a:lnTo>
                  <a:pt x="137172" y="3440"/>
                </a:lnTo>
                <a:lnTo>
                  <a:pt x="68826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823462" y="1560456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823462" y="1560456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6832987" y="1538162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700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6823462" y="169111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823462" y="169111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6832987" y="1668818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700">
              <a:latin typeface="Arial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7258610" y="165301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258536" y="1783769"/>
            <a:ext cx="635" cy="38735"/>
          </a:xfrm>
          <a:custGeom>
            <a:avLst/>
            <a:gdLst/>
            <a:ahLst/>
            <a:cxnLst/>
            <a:rect l="l" t="t" r="r" b="b"/>
            <a:pathLst>
              <a:path w="634" h="38734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279085" y="1491719"/>
            <a:ext cx="781050" cy="352425"/>
          </a:xfrm>
          <a:custGeom>
            <a:avLst/>
            <a:gdLst/>
            <a:ahLst/>
            <a:cxnLst/>
            <a:rect l="l" t="t" r="r" b="b"/>
            <a:pathLst>
              <a:path w="781050" h="352425">
                <a:moveTo>
                  <a:pt x="0" y="351899"/>
                </a:moveTo>
                <a:lnTo>
                  <a:pt x="68817" y="351003"/>
                </a:lnTo>
                <a:lnTo>
                  <a:pt x="137154" y="348389"/>
                </a:lnTo>
                <a:lnTo>
                  <a:pt x="204536" y="344163"/>
                </a:lnTo>
                <a:lnTo>
                  <a:pt x="270485" y="338433"/>
                </a:lnTo>
                <a:lnTo>
                  <a:pt x="334526" y="331306"/>
                </a:lnTo>
                <a:lnTo>
                  <a:pt x="396183" y="322890"/>
                </a:lnTo>
                <a:lnTo>
                  <a:pt x="454978" y="313292"/>
                </a:lnTo>
                <a:lnTo>
                  <a:pt x="510438" y="302620"/>
                </a:lnTo>
                <a:lnTo>
                  <a:pt x="562084" y="290981"/>
                </a:lnTo>
                <a:lnTo>
                  <a:pt x="609441" y="278482"/>
                </a:lnTo>
                <a:lnTo>
                  <a:pt x="652033" y="265231"/>
                </a:lnTo>
                <a:lnTo>
                  <a:pt x="689383" y="251336"/>
                </a:lnTo>
                <a:lnTo>
                  <a:pt x="746455" y="222041"/>
                </a:lnTo>
                <a:lnTo>
                  <a:pt x="776847" y="191456"/>
                </a:lnTo>
                <a:lnTo>
                  <a:pt x="780848" y="175949"/>
                </a:lnTo>
                <a:lnTo>
                  <a:pt x="776913" y="160442"/>
                </a:lnTo>
                <a:lnTo>
                  <a:pt x="746656" y="129858"/>
                </a:lnTo>
                <a:lnTo>
                  <a:pt x="689724" y="100563"/>
                </a:lnTo>
                <a:lnTo>
                  <a:pt x="652446" y="86667"/>
                </a:lnTo>
                <a:lnTo>
                  <a:pt x="609930" y="73416"/>
                </a:lnTo>
                <a:lnTo>
                  <a:pt x="562652" y="60918"/>
                </a:lnTo>
                <a:lnTo>
                  <a:pt x="511089" y="49278"/>
                </a:lnTo>
                <a:lnTo>
                  <a:pt x="455717" y="38606"/>
                </a:lnTo>
                <a:lnTo>
                  <a:pt x="397012" y="29008"/>
                </a:lnTo>
                <a:lnTo>
                  <a:pt x="335452" y="20592"/>
                </a:lnTo>
                <a:lnTo>
                  <a:pt x="271513" y="13465"/>
                </a:lnTo>
                <a:lnTo>
                  <a:pt x="205671" y="7735"/>
                </a:lnTo>
                <a:lnTo>
                  <a:pt x="138404" y="3509"/>
                </a:lnTo>
                <a:lnTo>
                  <a:pt x="70188" y="895"/>
                </a:ln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240010" y="1470592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240010" y="1470592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4549" y="6194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258611" y="1512756"/>
            <a:ext cx="1905" cy="48260"/>
          </a:xfrm>
          <a:custGeom>
            <a:avLst/>
            <a:gdLst/>
            <a:ahLst/>
            <a:cxnLst/>
            <a:rect l="l" t="t" r="r" b="b"/>
            <a:pathLst>
              <a:path w="1904" h="48259">
                <a:moveTo>
                  <a:pt x="0" y="47699"/>
                </a:move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260410" y="1423222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13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9" name="object 109"/>
          <p:cNvGraphicFramePr>
            <a:graphicFrameLocks noGrp="1"/>
          </p:cNvGraphicFramePr>
          <p:nvPr/>
        </p:nvGraphicFramePr>
        <p:xfrm>
          <a:off x="6815786" y="1050724"/>
          <a:ext cx="870585" cy="3619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0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664">
                <a:tc>
                  <a:txBody>
                    <a:bodyPr/>
                    <a:lstStyle/>
                    <a:p>
                      <a:pPr marL="22225" algn="ctr">
                        <a:lnSpc>
                          <a:spcPts val="765"/>
                        </a:lnSpc>
                      </a:pPr>
                      <a:r>
                        <a:rPr sz="7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664">
                <a:tc>
                  <a:txBody>
                    <a:bodyPr/>
                    <a:lstStyle/>
                    <a:p>
                      <a:pPr marL="1841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0" name="object 110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3471545" cy="789305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ResNet</a:t>
            </a:r>
            <a:endParaRPr sz="3000"/>
          </a:p>
          <a:p>
            <a:pPr marL="131445">
              <a:spcBef>
                <a:spcPts val="235"/>
              </a:spcBef>
            </a:pPr>
            <a:r>
              <a:rPr i="1" spc="-5" dirty="0">
                <a:solidFill>
                  <a:srgbClr val="000000"/>
                </a:solidFill>
              </a:rPr>
              <a:t>[He et al.,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111" name="object 111"/>
          <p:cNvSpPr txBox="1"/>
          <p:nvPr/>
        </p:nvSpPr>
        <p:spPr>
          <a:xfrm>
            <a:off x="4744185" y="3283062"/>
            <a:ext cx="3219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relu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4269366" y="3602519"/>
            <a:ext cx="866140" cy="311150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 txBox="1"/>
          <p:nvPr/>
        </p:nvSpPr>
        <p:spPr>
          <a:xfrm>
            <a:off x="4269366" y="3602520"/>
            <a:ext cx="866140" cy="244297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132080">
              <a:spcBef>
                <a:spcPts val="464"/>
              </a:spcBef>
            </a:pPr>
            <a:r>
              <a:rPr sz="1200" spc="-15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200" spc="-2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4269466" y="2901698"/>
            <a:ext cx="866140" cy="311150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4269466" y="2901699"/>
            <a:ext cx="866140" cy="244297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132080">
              <a:spcBef>
                <a:spcPts val="464"/>
              </a:spcBef>
            </a:pPr>
            <a:r>
              <a:rPr sz="1200" spc="-15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200" spc="-2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4702415" y="3269980"/>
            <a:ext cx="0" cy="332740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3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686690" y="322675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686690" y="322675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702515" y="2676849"/>
            <a:ext cx="0" cy="225425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686765" y="26336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686765" y="26336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631241" y="3922732"/>
            <a:ext cx="142349" cy="3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764065" y="2551195"/>
            <a:ext cx="893444" cy="1661795"/>
          </a:xfrm>
          <a:custGeom>
            <a:avLst/>
            <a:gdLst/>
            <a:ahLst/>
            <a:cxnLst/>
            <a:rect l="l" t="t" r="r" b="b"/>
            <a:pathLst>
              <a:path w="893445" h="1661795">
                <a:moveTo>
                  <a:pt x="0" y="1661424"/>
                </a:moveTo>
                <a:lnTo>
                  <a:pt x="46139" y="1659950"/>
                </a:lnTo>
                <a:lnTo>
                  <a:pt x="92119" y="1655598"/>
                </a:lnTo>
                <a:lnTo>
                  <a:pt x="137836" y="1648470"/>
                </a:lnTo>
                <a:lnTo>
                  <a:pt x="183185" y="1638669"/>
                </a:lnTo>
                <a:lnTo>
                  <a:pt x="228063" y="1626297"/>
                </a:lnTo>
                <a:lnTo>
                  <a:pt x="272365" y="1611459"/>
                </a:lnTo>
                <a:lnTo>
                  <a:pt x="315987" y="1594255"/>
                </a:lnTo>
                <a:lnTo>
                  <a:pt x="358825" y="1574790"/>
                </a:lnTo>
                <a:lnTo>
                  <a:pt x="400775" y="1553166"/>
                </a:lnTo>
                <a:lnTo>
                  <a:pt x="441733" y="1529486"/>
                </a:lnTo>
                <a:lnTo>
                  <a:pt x="481594" y="1503853"/>
                </a:lnTo>
                <a:lnTo>
                  <a:pt x="520254" y="1476368"/>
                </a:lnTo>
                <a:lnTo>
                  <a:pt x="557610" y="1447137"/>
                </a:lnTo>
                <a:lnTo>
                  <a:pt x="593557" y="1416260"/>
                </a:lnTo>
                <a:lnTo>
                  <a:pt x="627992" y="1383841"/>
                </a:lnTo>
                <a:lnTo>
                  <a:pt x="660809" y="1349983"/>
                </a:lnTo>
                <a:lnTo>
                  <a:pt x="691905" y="1314788"/>
                </a:lnTo>
                <a:lnTo>
                  <a:pt x="721175" y="1278359"/>
                </a:lnTo>
                <a:lnTo>
                  <a:pt x="748516" y="1240800"/>
                </a:lnTo>
                <a:lnTo>
                  <a:pt x="773824" y="1202213"/>
                </a:lnTo>
                <a:lnTo>
                  <a:pt x="796993" y="1162700"/>
                </a:lnTo>
                <a:lnTo>
                  <a:pt x="817921" y="1122365"/>
                </a:lnTo>
                <a:lnTo>
                  <a:pt x="836503" y="1081310"/>
                </a:lnTo>
                <a:lnTo>
                  <a:pt x="852635" y="1039638"/>
                </a:lnTo>
                <a:lnTo>
                  <a:pt x="866213" y="997453"/>
                </a:lnTo>
                <a:lnTo>
                  <a:pt x="877132" y="954856"/>
                </a:lnTo>
                <a:lnTo>
                  <a:pt x="885288" y="911950"/>
                </a:lnTo>
                <a:lnTo>
                  <a:pt x="890578" y="868839"/>
                </a:lnTo>
                <a:lnTo>
                  <a:pt x="892898" y="825625"/>
                </a:lnTo>
                <a:lnTo>
                  <a:pt x="891899" y="777429"/>
                </a:lnTo>
                <a:lnTo>
                  <a:pt x="887225" y="729375"/>
                </a:lnTo>
                <a:lnTo>
                  <a:pt x="879026" y="681607"/>
                </a:lnTo>
                <a:lnTo>
                  <a:pt x="867452" y="634267"/>
                </a:lnTo>
                <a:lnTo>
                  <a:pt x="852651" y="587498"/>
                </a:lnTo>
                <a:lnTo>
                  <a:pt x="834774" y="541442"/>
                </a:lnTo>
                <a:lnTo>
                  <a:pt x="813971" y="496242"/>
                </a:lnTo>
                <a:lnTo>
                  <a:pt x="790391" y="452041"/>
                </a:lnTo>
                <a:lnTo>
                  <a:pt x="764183" y="408981"/>
                </a:lnTo>
                <a:lnTo>
                  <a:pt x="735498" y="367206"/>
                </a:lnTo>
                <a:lnTo>
                  <a:pt x="704485" y="326857"/>
                </a:lnTo>
                <a:lnTo>
                  <a:pt x="671293" y="288077"/>
                </a:lnTo>
                <a:lnTo>
                  <a:pt x="636073" y="251009"/>
                </a:lnTo>
                <a:lnTo>
                  <a:pt x="601684" y="218246"/>
                </a:lnTo>
                <a:lnTo>
                  <a:pt x="565794" y="187197"/>
                </a:lnTo>
                <a:lnTo>
                  <a:pt x="528525" y="157975"/>
                </a:lnTo>
                <a:lnTo>
                  <a:pt x="489997" y="130696"/>
                </a:lnTo>
                <a:lnTo>
                  <a:pt x="450328" y="105472"/>
                </a:lnTo>
                <a:lnTo>
                  <a:pt x="409638" y="82418"/>
                </a:lnTo>
                <a:lnTo>
                  <a:pt x="368049" y="61649"/>
                </a:lnTo>
                <a:lnTo>
                  <a:pt x="331016" y="45439"/>
                </a:lnTo>
                <a:lnTo>
                  <a:pt x="293471" y="31142"/>
                </a:lnTo>
                <a:lnTo>
                  <a:pt x="255489" y="18835"/>
                </a:lnTo>
                <a:lnTo>
                  <a:pt x="217149" y="8594"/>
                </a:lnTo>
                <a:lnTo>
                  <a:pt x="178524" y="497"/>
                </a:lnTo>
                <a:lnTo>
                  <a:pt x="1756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844091" y="2510330"/>
            <a:ext cx="107949" cy="81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5709803" y="3174973"/>
            <a:ext cx="113665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950"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  <a:tabLst>
                <a:tab pos="1123315" algn="l"/>
              </a:tabLst>
            </a:pPr>
            <a:r>
              <a:rPr sz="1400" spc="-5" dirty="0">
                <a:latin typeface="Arial"/>
                <a:cs typeface="Arial"/>
              </a:rPr>
              <a:t>identity </a:t>
            </a:r>
            <a:r>
              <a:rPr sz="1400" spc="120" dirty="0">
                <a:latin typeface="Arial"/>
                <a:cs typeface="Arial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3885188" y="2363711"/>
            <a:ext cx="6311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F(x)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3601516" y="3245210"/>
            <a:ext cx="3409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F(x)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4820385" y="2140064"/>
            <a:ext cx="3219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relu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4702515" y="2143450"/>
            <a:ext cx="0" cy="225425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686765" y="210022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686765" y="210022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4134914" y="4299711"/>
            <a:ext cx="1181100" cy="403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9850" algn="ctr">
              <a:lnSpc>
                <a:spcPts val="149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490"/>
              </a:lnSpc>
            </a:pPr>
            <a:r>
              <a:rPr sz="1400" spc="-5" dirty="0">
                <a:latin typeface="Arial"/>
                <a:cs typeface="Arial"/>
              </a:rPr>
              <a:t>Residual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block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4579266" y="2417865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123257"/>
                </a:moveTo>
                <a:lnTo>
                  <a:pt x="9684" y="75280"/>
                </a:lnTo>
                <a:lnTo>
                  <a:pt x="36096" y="36101"/>
                </a:lnTo>
                <a:lnTo>
                  <a:pt x="75272" y="9686"/>
                </a:lnTo>
                <a:lnTo>
                  <a:pt x="123249" y="0"/>
                </a:lnTo>
                <a:lnTo>
                  <a:pt x="170405" y="9383"/>
                </a:lnTo>
                <a:lnTo>
                  <a:pt x="210399" y="36102"/>
                </a:lnTo>
                <a:lnTo>
                  <a:pt x="237121" y="76089"/>
                </a:lnTo>
                <a:lnTo>
                  <a:pt x="246499" y="123257"/>
                </a:lnTo>
                <a:lnTo>
                  <a:pt x="236814" y="171233"/>
                </a:lnTo>
                <a:lnTo>
                  <a:pt x="210402" y="210411"/>
                </a:lnTo>
                <a:lnTo>
                  <a:pt x="171226" y="236826"/>
                </a:lnTo>
                <a:lnTo>
                  <a:pt x="123249" y="246512"/>
                </a:lnTo>
                <a:lnTo>
                  <a:pt x="75272" y="236826"/>
                </a:lnTo>
                <a:lnTo>
                  <a:pt x="36096" y="210411"/>
                </a:lnTo>
                <a:lnTo>
                  <a:pt x="9684" y="171233"/>
                </a:lnTo>
                <a:lnTo>
                  <a:pt x="0" y="12325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685590" y="2473856"/>
            <a:ext cx="34290" cy="50800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635240" y="2541121"/>
            <a:ext cx="134620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4" y="0"/>
                </a:lnTo>
              </a:path>
            </a:pathLst>
          </a:custGeom>
          <a:ln w="338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685590" y="2558031"/>
            <a:ext cx="34290" cy="50800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 txBox="1"/>
          <p:nvPr/>
        </p:nvSpPr>
        <p:spPr>
          <a:xfrm>
            <a:off x="404998" y="1967694"/>
            <a:ext cx="22593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Full ResNet</a:t>
            </a:r>
            <a:r>
              <a:rPr sz="16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architecture: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565949" y="2215345"/>
            <a:ext cx="2521585" cy="17551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8610" indent="-295910">
              <a:spcBef>
                <a:spcPts val="100"/>
              </a:spcBef>
              <a:buChar char="-"/>
              <a:tabLst>
                <a:tab pos="308610" algn="l"/>
                <a:tab pos="309245" algn="l"/>
              </a:tabLst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Stack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residual</a:t>
            </a:r>
            <a:r>
              <a:rPr sz="16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blocks</a:t>
            </a:r>
            <a:endParaRPr sz="1600">
              <a:latin typeface="Arial"/>
              <a:cs typeface="Arial"/>
            </a:endParaRPr>
          </a:p>
          <a:p>
            <a:pPr marL="308610" marR="5080" indent="-295910">
              <a:lnSpc>
                <a:spcPct val="101600"/>
              </a:lnSpc>
              <a:buChar char="-"/>
              <a:tabLst>
                <a:tab pos="308610" algn="l"/>
                <a:tab pos="309245" algn="l"/>
              </a:tabLst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Every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residual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block</a:t>
            </a:r>
            <a:r>
              <a:rPr sz="16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has  two 3x3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16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1600">
              <a:latin typeface="Arial"/>
              <a:cs typeface="Arial"/>
            </a:endParaRPr>
          </a:p>
          <a:p>
            <a:pPr marL="308610" marR="52705" indent="-295910">
              <a:lnSpc>
                <a:spcPct val="101600"/>
              </a:lnSpc>
              <a:buChar char="-"/>
              <a:tabLst>
                <a:tab pos="308610" algn="l"/>
                <a:tab pos="309245" algn="l"/>
              </a:tabLst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Periodically, double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#</a:t>
            </a:r>
            <a:r>
              <a:rPr sz="16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of  filters and downsample 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spatially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using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stride 2  (/2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in each</a:t>
            </a:r>
            <a:r>
              <a:rPr sz="160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dimension)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6181313" y="2102248"/>
            <a:ext cx="219075" cy="2825115"/>
          </a:xfrm>
          <a:custGeom>
            <a:avLst/>
            <a:gdLst/>
            <a:ahLst/>
            <a:cxnLst/>
            <a:rect l="l" t="t" r="r" b="b"/>
            <a:pathLst>
              <a:path w="219075" h="2825115">
                <a:moveTo>
                  <a:pt x="0" y="2824794"/>
                </a:moveTo>
                <a:lnTo>
                  <a:pt x="69122" y="2823866"/>
                </a:lnTo>
                <a:lnTo>
                  <a:pt x="129156" y="2821280"/>
                </a:lnTo>
                <a:lnTo>
                  <a:pt x="176500" y="2817336"/>
                </a:lnTo>
                <a:lnTo>
                  <a:pt x="207549" y="2812333"/>
                </a:lnTo>
                <a:lnTo>
                  <a:pt x="218699" y="2806569"/>
                </a:lnTo>
                <a:lnTo>
                  <a:pt x="218699" y="18224"/>
                </a:lnTo>
                <a:lnTo>
                  <a:pt x="181954" y="8112"/>
                </a:lnTo>
                <a:lnTo>
                  <a:pt x="121334" y="3061"/>
                </a:lnTo>
                <a:lnTo>
                  <a:pt x="42863" y="353"/>
                </a:ln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 txBox="1"/>
          <p:nvPr/>
        </p:nvSpPr>
        <p:spPr>
          <a:xfrm>
            <a:off x="8190232" y="3913010"/>
            <a:ext cx="7454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000" spc="-5" dirty="0">
                <a:solidFill>
                  <a:srgbClr val="0000FF"/>
                </a:solidFill>
                <a:latin typeface="Arial"/>
                <a:cs typeface="Arial"/>
              </a:rPr>
              <a:t>3x3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r>
              <a:rPr sz="10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Arial"/>
                <a:cs typeface="Arial"/>
              </a:rPr>
              <a:t>64  filters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8190233" y="3104167"/>
            <a:ext cx="8159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000" spc="-5" dirty="0">
                <a:solidFill>
                  <a:srgbClr val="0000FF"/>
                </a:solidFill>
                <a:latin typeface="Arial"/>
                <a:cs typeface="Arial"/>
              </a:rPr>
              <a:t>3x3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r>
              <a:rPr sz="10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Arial"/>
                <a:cs typeface="Arial"/>
              </a:rPr>
              <a:t>128  filters, /2 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spatially </a:t>
            </a:r>
            <a:r>
              <a:rPr sz="1000" spc="-5" dirty="0">
                <a:solidFill>
                  <a:srgbClr val="0000FF"/>
                </a:solidFill>
                <a:latin typeface="Arial"/>
                <a:cs typeface="Arial"/>
              </a:rPr>
              <a:t>with 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stride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7805034" y="4024843"/>
            <a:ext cx="312420" cy="63500"/>
          </a:xfrm>
          <a:custGeom>
            <a:avLst/>
            <a:gdLst/>
            <a:ahLst/>
            <a:cxnLst/>
            <a:rect l="l" t="t" r="r" b="b"/>
            <a:pathLst>
              <a:path w="312420" h="63500">
                <a:moveTo>
                  <a:pt x="312174" y="633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710784" y="3984493"/>
            <a:ext cx="110024" cy="80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786059" y="3470769"/>
            <a:ext cx="331470" cy="236854"/>
          </a:xfrm>
          <a:custGeom>
            <a:avLst/>
            <a:gdLst/>
            <a:ahLst/>
            <a:cxnLst/>
            <a:rect l="l" t="t" r="r" b="b"/>
            <a:pathLst>
              <a:path w="331470" h="236855">
                <a:moveTo>
                  <a:pt x="331149" y="0"/>
                </a:moveTo>
                <a:lnTo>
                  <a:pt x="0" y="23629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706160" y="3671944"/>
            <a:ext cx="107699" cy="948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47" name="object 147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128</a:t>
            </a:fld>
            <a:endParaRPr/>
          </a:p>
        </p:txBody>
      </p:sp>
      <p:sp>
        <p:nvSpPr>
          <p:cNvPr id="148" name="object 148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74354868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39285" y="4905743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39285" y="4905743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4574" y="619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814392" y="4631017"/>
          <a:ext cx="870584" cy="709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125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65"/>
                        </a:lnSpc>
                      </a:pPr>
                      <a:r>
                        <a:rPr sz="7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125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05"/>
                        </a:lnSpc>
                        <a:spcBef>
                          <a:spcPts val="70"/>
                        </a:spcBef>
                      </a:pPr>
                      <a:r>
                        <a:rPr sz="7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664">
                <a:tc gridSpan="2">
                  <a:txBody>
                    <a:bodyPr/>
                    <a:lstStyle/>
                    <a:p>
                      <a:pPr marL="19050" algn="ctr">
                        <a:lnSpc>
                          <a:spcPts val="765"/>
                        </a:lnSpc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">
                <a:tc gridSpan="2"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7x7 conv,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64, </a:t>
                      </a:r>
                      <a:r>
                        <a:rPr sz="700" spc="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700" spc="-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664">
                <a:tc gridSpan="2">
                  <a:txBody>
                    <a:bodyPr/>
                    <a:lstStyle/>
                    <a:p>
                      <a:pPr marL="1968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7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7239285" y="4562518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39285" y="4562518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49" y="6199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59510" y="4604843"/>
            <a:ext cx="0" cy="36195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35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79785" y="4583668"/>
            <a:ext cx="797560" cy="343535"/>
          </a:xfrm>
          <a:custGeom>
            <a:avLst/>
            <a:gdLst/>
            <a:ahLst/>
            <a:cxnLst/>
            <a:rect l="l" t="t" r="r" b="b"/>
            <a:pathLst>
              <a:path w="797559" h="343535">
                <a:moveTo>
                  <a:pt x="0" y="0"/>
                </a:moveTo>
                <a:lnTo>
                  <a:pt x="66368" y="779"/>
                </a:lnTo>
                <a:lnTo>
                  <a:pt x="132326" y="3060"/>
                </a:lnTo>
                <a:lnTo>
                  <a:pt x="197463" y="6752"/>
                </a:lnTo>
                <a:lnTo>
                  <a:pt x="261369" y="11769"/>
                </a:lnTo>
                <a:lnTo>
                  <a:pt x="323635" y="18022"/>
                </a:lnTo>
                <a:lnTo>
                  <a:pt x="383850" y="25422"/>
                </a:lnTo>
                <a:lnTo>
                  <a:pt x="441604" y="33881"/>
                </a:lnTo>
                <a:lnTo>
                  <a:pt x="496488" y="43311"/>
                </a:lnTo>
                <a:lnTo>
                  <a:pt x="548092" y="53624"/>
                </a:lnTo>
                <a:lnTo>
                  <a:pt x="596006" y="64732"/>
                </a:lnTo>
                <a:lnTo>
                  <a:pt x="639819" y="76546"/>
                </a:lnTo>
                <a:lnTo>
                  <a:pt x="679122" y="88977"/>
                </a:lnTo>
                <a:lnTo>
                  <a:pt x="742559" y="115341"/>
                </a:lnTo>
                <a:lnTo>
                  <a:pt x="783035" y="143117"/>
                </a:lnTo>
                <a:lnTo>
                  <a:pt x="797273" y="171599"/>
                </a:lnTo>
                <a:lnTo>
                  <a:pt x="793664" y="185884"/>
                </a:lnTo>
                <a:lnTo>
                  <a:pt x="765947" y="214102"/>
                </a:lnTo>
                <a:lnTo>
                  <a:pt x="713634" y="241260"/>
                </a:lnTo>
                <a:lnTo>
                  <a:pt x="640003" y="266653"/>
                </a:lnTo>
                <a:lnTo>
                  <a:pt x="596219" y="278466"/>
                </a:lnTo>
                <a:lnTo>
                  <a:pt x="548336" y="289574"/>
                </a:lnTo>
                <a:lnTo>
                  <a:pt x="496764" y="299887"/>
                </a:lnTo>
                <a:lnTo>
                  <a:pt x="441913" y="309317"/>
                </a:lnTo>
                <a:lnTo>
                  <a:pt x="384194" y="317777"/>
                </a:lnTo>
                <a:lnTo>
                  <a:pt x="324016" y="325177"/>
                </a:lnTo>
                <a:lnTo>
                  <a:pt x="261790" y="331429"/>
                </a:lnTo>
                <a:lnTo>
                  <a:pt x="197925" y="336446"/>
                </a:lnTo>
                <a:lnTo>
                  <a:pt x="132831" y="340139"/>
                </a:lnTo>
                <a:lnTo>
                  <a:pt x="66919" y="342419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22562" y="430056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22562" y="430056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832087" y="4278275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>
              <a:spcBef>
                <a:spcPts val="100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700" spc="-2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22562" y="4431217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22562" y="4431217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832087" y="4408929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>
              <a:spcBef>
                <a:spcPts val="100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700" spc="-2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57710" y="439311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57736" y="4523818"/>
            <a:ext cx="1905" cy="38735"/>
          </a:xfrm>
          <a:custGeom>
            <a:avLst/>
            <a:gdLst/>
            <a:ahLst/>
            <a:cxnLst/>
            <a:rect l="l" t="t" r="r" b="b"/>
            <a:pathLst>
              <a:path w="1904" h="38735">
                <a:moveTo>
                  <a:pt x="17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7860" y="4217644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37860" y="4217644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257711" y="4260068"/>
            <a:ext cx="635" cy="40640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278285" y="4238668"/>
            <a:ext cx="798830" cy="345440"/>
          </a:xfrm>
          <a:custGeom>
            <a:avLst/>
            <a:gdLst/>
            <a:ahLst/>
            <a:cxnLst/>
            <a:rect l="l" t="t" r="r" b="b"/>
            <a:pathLst>
              <a:path w="798829" h="345439">
                <a:moveTo>
                  <a:pt x="1499" y="344999"/>
                </a:moveTo>
                <a:lnTo>
                  <a:pt x="67870" y="344215"/>
                </a:lnTo>
                <a:lnTo>
                  <a:pt x="133835" y="341923"/>
                </a:lnTo>
                <a:lnTo>
                  <a:pt x="198982" y="338211"/>
                </a:lnTo>
                <a:lnTo>
                  <a:pt x="262901" y="333168"/>
                </a:lnTo>
                <a:lnTo>
                  <a:pt x="325181" y="326882"/>
                </a:lnTo>
                <a:lnTo>
                  <a:pt x="385411" y="319443"/>
                </a:lnTo>
                <a:lnTo>
                  <a:pt x="443180" y="310940"/>
                </a:lnTo>
                <a:lnTo>
                  <a:pt x="498079" y="301460"/>
                </a:lnTo>
                <a:lnTo>
                  <a:pt x="549695" y="291093"/>
                </a:lnTo>
                <a:lnTo>
                  <a:pt x="597619" y="279927"/>
                </a:lnTo>
                <a:lnTo>
                  <a:pt x="641439" y="268051"/>
                </a:lnTo>
                <a:lnTo>
                  <a:pt x="680744" y="255555"/>
                </a:lnTo>
                <a:lnTo>
                  <a:pt x="744169" y="229053"/>
                </a:lnTo>
                <a:lnTo>
                  <a:pt x="784608" y="201131"/>
                </a:lnTo>
                <a:lnTo>
                  <a:pt x="798773" y="172499"/>
                </a:lnTo>
                <a:lnTo>
                  <a:pt x="795117" y="158139"/>
                </a:lnTo>
                <a:lnTo>
                  <a:pt x="767278" y="129774"/>
                </a:lnTo>
                <a:lnTo>
                  <a:pt x="714804" y="102473"/>
                </a:lnTo>
                <a:lnTo>
                  <a:pt x="640979" y="76947"/>
                </a:lnTo>
                <a:lnTo>
                  <a:pt x="597086" y="65071"/>
                </a:lnTo>
                <a:lnTo>
                  <a:pt x="549086" y="53906"/>
                </a:lnTo>
                <a:lnTo>
                  <a:pt x="497390" y="43539"/>
                </a:lnTo>
                <a:lnTo>
                  <a:pt x="442407" y="34059"/>
                </a:lnTo>
                <a:lnTo>
                  <a:pt x="384550" y="25555"/>
                </a:lnTo>
                <a:lnTo>
                  <a:pt x="324227" y="18116"/>
                </a:lnTo>
                <a:lnTo>
                  <a:pt x="261849" y="11831"/>
                </a:lnTo>
                <a:lnTo>
                  <a:pt x="197827" y="6788"/>
                </a:lnTo>
                <a:lnTo>
                  <a:pt x="132571" y="3076"/>
                </a:lnTo>
                <a:lnTo>
                  <a:pt x="66492" y="783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22562" y="395561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22562" y="395561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832087" y="3933328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>
              <a:spcBef>
                <a:spcPts val="100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700" spc="-2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822562" y="408626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22562" y="408626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832087" y="4063982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>
              <a:spcBef>
                <a:spcPts val="100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700" spc="-2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257710" y="4048168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257811" y="4178944"/>
            <a:ext cx="635" cy="38735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37860" y="3877469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37860" y="3877469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57711" y="3919619"/>
            <a:ext cx="635" cy="36195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7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78361" y="3898593"/>
            <a:ext cx="781685" cy="340360"/>
          </a:xfrm>
          <a:custGeom>
            <a:avLst/>
            <a:gdLst/>
            <a:ahLst/>
            <a:cxnLst/>
            <a:rect l="l" t="t" r="r" b="b"/>
            <a:pathLst>
              <a:path w="781684" h="340360">
                <a:moveTo>
                  <a:pt x="0" y="340199"/>
                </a:moveTo>
                <a:lnTo>
                  <a:pt x="68884" y="339333"/>
                </a:lnTo>
                <a:lnTo>
                  <a:pt x="137289" y="336806"/>
                </a:lnTo>
                <a:lnTo>
                  <a:pt x="204738" y="332720"/>
                </a:lnTo>
                <a:lnTo>
                  <a:pt x="270754" y="327181"/>
                </a:lnTo>
                <a:lnTo>
                  <a:pt x="334860" y="320291"/>
                </a:lnTo>
                <a:lnTo>
                  <a:pt x="396580" y="312155"/>
                </a:lnTo>
                <a:lnTo>
                  <a:pt x="455436" y="302876"/>
                </a:lnTo>
                <a:lnTo>
                  <a:pt x="510952" y="292558"/>
                </a:lnTo>
                <a:lnTo>
                  <a:pt x="562650" y="281306"/>
                </a:lnTo>
                <a:lnTo>
                  <a:pt x="610053" y="269223"/>
                </a:lnTo>
                <a:lnTo>
                  <a:pt x="652686" y="256413"/>
                </a:lnTo>
                <a:lnTo>
                  <a:pt x="690070" y="242979"/>
                </a:lnTo>
                <a:lnTo>
                  <a:pt x="747185" y="214658"/>
                </a:lnTo>
                <a:lnTo>
                  <a:pt x="777584" y="185091"/>
                </a:lnTo>
                <a:lnTo>
                  <a:pt x="781573" y="170099"/>
                </a:lnTo>
                <a:lnTo>
                  <a:pt x="777611" y="155108"/>
                </a:lnTo>
                <a:lnTo>
                  <a:pt x="747265" y="125540"/>
                </a:lnTo>
                <a:lnTo>
                  <a:pt x="690206" y="97219"/>
                </a:lnTo>
                <a:lnTo>
                  <a:pt x="652851" y="83786"/>
                </a:lnTo>
                <a:lnTo>
                  <a:pt x="610249" y="70975"/>
                </a:lnTo>
                <a:lnTo>
                  <a:pt x="562877" y="58892"/>
                </a:lnTo>
                <a:lnTo>
                  <a:pt x="511212" y="47640"/>
                </a:lnTo>
                <a:lnTo>
                  <a:pt x="455731" y="37322"/>
                </a:lnTo>
                <a:lnTo>
                  <a:pt x="396912" y="28044"/>
                </a:lnTo>
                <a:lnTo>
                  <a:pt x="335231" y="19907"/>
                </a:lnTo>
                <a:lnTo>
                  <a:pt x="271165" y="13018"/>
                </a:lnTo>
                <a:lnTo>
                  <a:pt x="205192" y="7478"/>
                </a:lnTo>
                <a:lnTo>
                  <a:pt x="137789" y="3392"/>
                </a:lnTo>
                <a:lnTo>
                  <a:pt x="69432" y="865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832987" y="3589714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823462" y="374266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23462" y="374266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832987" y="3725640"/>
            <a:ext cx="85153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4460">
              <a:spcBef>
                <a:spcPts val="100"/>
              </a:spcBef>
            </a:pPr>
            <a:r>
              <a:rPr sz="600" spc="-10" dirty="0">
                <a:solidFill>
                  <a:srgbClr val="8A80D1"/>
                </a:solidFill>
                <a:latin typeface="Arial"/>
                <a:cs typeface="Arial"/>
              </a:rPr>
              <a:t>3x3 conv, </a:t>
            </a:r>
            <a:r>
              <a:rPr sz="600" spc="-5" dirty="0">
                <a:solidFill>
                  <a:srgbClr val="8A80D1"/>
                </a:solidFill>
                <a:latin typeface="Arial"/>
                <a:cs typeface="Arial"/>
              </a:rPr>
              <a:t>128, </a:t>
            </a:r>
            <a:r>
              <a:rPr sz="600" spc="30" dirty="0">
                <a:solidFill>
                  <a:srgbClr val="8A80D1"/>
                </a:solidFill>
                <a:latin typeface="Arial"/>
                <a:cs typeface="Arial"/>
              </a:rPr>
              <a:t>/</a:t>
            </a:r>
            <a:r>
              <a:rPr sz="600" spc="-2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A80D1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258610" y="370456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258111" y="3835469"/>
            <a:ext cx="635" cy="42545"/>
          </a:xfrm>
          <a:custGeom>
            <a:avLst/>
            <a:gdLst/>
            <a:ahLst/>
            <a:cxnLst/>
            <a:rect l="l" t="t" r="r" b="b"/>
            <a:pathLst>
              <a:path w="634" h="42544">
                <a:moveTo>
                  <a:pt x="0" y="41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238585" y="353399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238585" y="353399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4549" y="617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258611" y="3576320"/>
            <a:ext cx="635" cy="36195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8485" y="3555145"/>
            <a:ext cx="798830" cy="343535"/>
          </a:xfrm>
          <a:custGeom>
            <a:avLst/>
            <a:gdLst/>
            <a:ahLst/>
            <a:cxnLst/>
            <a:rect l="l" t="t" r="r" b="b"/>
            <a:pathLst>
              <a:path w="798829" h="343535">
                <a:moveTo>
                  <a:pt x="599" y="0"/>
                </a:moveTo>
                <a:lnTo>
                  <a:pt x="67028" y="780"/>
                </a:lnTo>
                <a:lnTo>
                  <a:pt x="133047" y="3062"/>
                </a:lnTo>
                <a:lnTo>
                  <a:pt x="198247" y="6758"/>
                </a:lnTo>
                <a:lnTo>
                  <a:pt x="262216" y="11779"/>
                </a:lnTo>
                <a:lnTo>
                  <a:pt x="324544" y="18037"/>
                </a:lnTo>
                <a:lnTo>
                  <a:pt x="384820" y="25444"/>
                </a:lnTo>
                <a:lnTo>
                  <a:pt x="442634" y="33911"/>
                </a:lnTo>
                <a:lnTo>
                  <a:pt x="497574" y="43349"/>
                </a:lnTo>
                <a:lnTo>
                  <a:pt x="549230" y="53671"/>
                </a:lnTo>
                <a:lnTo>
                  <a:pt x="597191" y="64788"/>
                </a:lnTo>
                <a:lnTo>
                  <a:pt x="641046" y="76612"/>
                </a:lnTo>
                <a:lnTo>
                  <a:pt x="680385" y="89055"/>
                </a:lnTo>
                <a:lnTo>
                  <a:pt x="743871" y="115442"/>
                </a:lnTo>
                <a:lnTo>
                  <a:pt x="784362" y="143242"/>
                </a:lnTo>
                <a:lnTo>
                  <a:pt x="798573" y="171749"/>
                </a:lnTo>
                <a:lnTo>
                  <a:pt x="794933" y="186047"/>
                </a:lnTo>
                <a:lnTo>
                  <a:pt x="767121" y="214289"/>
                </a:lnTo>
                <a:lnTo>
                  <a:pt x="714669" y="241471"/>
                </a:lnTo>
                <a:lnTo>
                  <a:pt x="640862" y="266886"/>
                </a:lnTo>
                <a:lnTo>
                  <a:pt x="596978" y="278710"/>
                </a:lnTo>
                <a:lnTo>
                  <a:pt x="548986" y="289827"/>
                </a:lnTo>
                <a:lnTo>
                  <a:pt x="497298" y="300149"/>
                </a:lnTo>
                <a:lnTo>
                  <a:pt x="442324" y="309588"/>
                </a:lnTo>
                <a:lnTo>
                  <a:pt x="384476" y="318054"/>
                </a:lnTo>
                <a:lnTo>
                  <a:pt x="324162" y="325461"/>
                </a:lnTo>
                <a:lnTo>
                  <a:pt x="261795" y="331719"/>
                </a:lnTo>
                <a:lnTo>
                  <a:pt x="197785" y="336740"/>
                </a:lnTo>
                <a:lnTo>
                  <a:pt x="132542" y="340436"/>
                </a:lnTo>
                <a:lnTo>
                  <a:pt x="66476" y="342718"/>
                </a:lnTo>
                <a:lnTo>
                  <a:pt x="0" y="343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21662" y="327203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89"/>
                </a:lnTo>
                <a:lnTo>
                  <a:pt x="0" y="9268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821662" y="327203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89"/>
                </a:lnTo>
                <a:lnTo>
                  <a:pt x="0" y="9268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831187" y="3249739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821662" y="340269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21662" y="3402694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969985" y="3380393"/>
            <a:ext cx="57404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700" spc="-6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256810" y="336459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256735" y="3495295"/>
            <a:ext cx="2540" cy="38735"/>
          </a:xfrm>
          <a:custGeom>
            <a:avLst/>
            <a:gdLst/>
            <a:ahLst/>
            <a:cxnLst/>
            <a:rect l="l" t="t" r="r" b="b"/>
            <a:pathLst>
              <a:path w="2540" h="38735">
                <a:moveTo>
                  <a:pt x="20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237160" y="3189096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237160" y="3189096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256811" y="3231530"/>
            <a:ext cx="635" cy="40640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0" y="404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277586" y="3210132"/>
            <a:ext cx="782955" cy="345440"/>
          </a:xfrm>
          <a:custGeom>
            <a:avLst/>
            <a:gdLst/>
            <a:ahLst/>
            <a:cxnLst/>
            <a:rect l="l" t="t" r="r" b="b"/>
            <a:pathLst>
              <a:path w="782954" h="345439">
                <a:moveTo>
                  <a:pt x="1499" y="345011"/>
                </a:moveTo>
                <a:lnTo>
                  <a:pt x="70320" y="344134"/>
                </a:lnTo>
                <a:lnTo>
                  <a:pt x="138668" y="341570"/>
                </a:lnTo>
                <a:lnTo>
                  <a:pt x="206064" y="337427"/>
                </a:lnTo>
                <a:lnTo>
                  <a:pt x="272033" y="331810"/>
                </a:lnTo>
                <a:lnTo>
                  <a:pt x="336095" y="324823"/>
                </a:lnTo>
                <a:lnTo>
                  <a:pt x="397773" y="316572"/>
                </a:lnTo>
                <a:lnTo>
                  <a:pt x="456591" y="307162"/>
                </a:lnTo>
                <a:lnTo>
                  <a:pt x="512070" y="296699"/>
                </a:lnTo>
                <a:lnTo>
                  <a:pt x="563732" y="285288"/>
                </a:lnTo>
                <a:lnTo>
                  <a:pt x="611101" y="273034"/>
                </a:lnTo>
                <a:lnTo>
                  <a:pt x="653699" y="260043"/>
                </a:lnTo>
                <a:lnTo>
                  <a:pt x="691048" y="246420"/>
                </a:lnTo>
                <a:lnTo>
                  <a:pt x="748090" y="217699"/>
                </a:lnTo>
                <a:lnTo>
                  <a:pt x="778406" y="187715"/>
                </a:lnTo>
                <a:lnTo>
                  <a:pt x="782348" y="172512"/>
                </a:lnTo>
                <a:lnTo>
                  <a:pt x="778340" y="157307"/>
                </a:lnTo>
                <a:lnTo>
                  <a:pt x="747889" y="127318"/>
                </a:lnTo>
                <a:lnTo>
                  <a:pt x="690708" y="98595"/>
                </a:lnTo>
                <a:lnTo>
                  <a:pt x="653286" y="84971"/>
                </a:lnTo>
                <a:lnTo>
                  <a:pt x="610612" y="71979"/>
                </a:lnTo>
                <a:lnTo>
                  <a:pt x="563164" y="59725"/>
                </a:lnTo>
                <a:lnTo>
                  <a:pt x="511418" y="48313"/>
                </a:lnTo>
                <a:lnTo>
                  <a:pt x="455853" y="37850"/>
                </a:lnTo>
                <a:lnTo>
                  <a:pt x="396944" y="28440"/>
                </a:lnTo>
                <a:lnTo>
                  <a:pt x="335169" y="20189"/>
                </a:lnTo>
                <a:lnTo>
                  <a:pt x="271005" y="13201"/>
                </a:lnTo>
                <a:lnTo>
                  <a:pt x="204929" y="7584"/>
                </a:lnTo>
                <a:lnTo>
                  <a:pt x="137418" y="3440"/>
                </a:lnTo>
                <a:lnTo>
                  <a:pt x="68949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831187" y="2904782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821662" y="305773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821662" y="305773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6831187" y="3035446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256810" y="301963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256811" y="3150396"/>
            <a:ext cx="635" cy="38735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5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237160" y="2848927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37160" y="2848926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256811" y="2891081"/>
            <a:ext cx="635" cy="36195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0" y="35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277661" y="2870045"/>
            <a:ext cx="799465" cy="340360"/>
          </a:xfrm>
          <a:custGeom>
            <a:avLst/>
            <a:gdLst/>
            <a:ahLst/>
            <a:cxnLst/>
            <a:rect l="l" t="t" r="r" b="b"/>
            <a:pathLst>
              <a:path w="799465" h="340360">
                <a:moveTo>
                  <a:pt x="0" y="340199"/>
                </a:moveTo>
                <a:lnTo>
                  <a:pt x="66547" y="339426"/>
                </a:lnTo>
                <a:lnTo>
                  <a:pt x="132682" y="337165"/>
                </a:lnTo>
                <a:lnTo>
                  <a:pt x="197993" y="333505"/>
                </a:lnTo>
                <a:lnTo>
                  <a:pt x="262071" y="328532"/>
                </a:lnTo>
                <a:lnTo>
                  <a:pt x="324503" y="322334"/>
                </a:lnTo>
                <a:lnTo>
                  <a:pt x="384878" y="314999"/>
                </a:lnTo>
                <a:lnTo>
                  <a:pt x="442787" y="306613"/>
                </a:lnTo>
                <a:lnTo>
                  <a:pt x="497817" y="297266"/>
                </a:lnTo>
                <a:lnTo>
                  <a:pt x="549558" y="287043"/>
                </a:lnTo>
                <a:lnTo>
                  <a:pt x="597598" y="276032"/>
                </a:lnTo>
                <a:lnTo>
                  <a:pt x="641528" y="264322"/>
                </a:lnTo>
                <a:lnTo>
                  <a:pt x="680935" y="251999"/>
                </a:lnTo>
                <a:lnTo>
                  <a:pt x="744539" y="225866"/>
                </a:lnTo>
                <a:lnTo>
                  <a:pt x="785123" y="198332"/>
                </a:lnTo>
                <a:lnTo>
                  <a:pt x="799398" y="170099"/>
                </a:lnTo>
                <a:lnTo>
                  <a:pt x="795779" y="155939"/>
                </a:lnTo>
                <a:lnTo>
                  <a:pt x="767990" y="127968"/>
                </a:lnTo>
                <a:lnTo>
                  <a:pt x="715537" y="101047"/>
                </a:lnTo>
                <a:lnTo>
                  <a:pt x="641712" y="75876"/>
                </a:lnTo>
                <a:lnTo>
                  <a:pt x="597812" y="64166"/>
                </a:lnTo>
                <a:lnTo>
                  <a:pt x="549802" y="53156"/>
                </a:lnTo>
                <a:lnTo>
                  <a:pt x="498093" y="42933"/>
                </a:lnTo>
                <a:lnTo>
                  <a:pt x="443096" y="33585"/>
                </a:lnTo>
                <a:lnTo>
                  <a:pt x="385223" y="25199"/>
                </a:lnTo>
                <a:lnTo>
                  <a:pt x="324884" y="17864"/>
                </a:lnTo>
                <a:lnTo>
                  <a:pt x="262491" y="11666"/>
                </a:lnTo>
                <a:lnTo>
                  <a:pt x="198455" y="6693"/>
                </a:lnTo>
                <a:lnTo>
                  <a:pt x="133187" y="3033"/>
                </a:lnTo>
                <a:lnTo>
                  <a:pt x="67098" y="772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258911" y="2792564"/>
            <a:ext cx="635" cy="60325"/>
          </a:xfrm>
          <a:custGeom>
            <a:avLst/>
            <a:gdLst/>
            <a:ahLst/>
            <a:cxnLst/>
            <a:rect l="l" t="t" r="r" b="b"/>
            <a:pathLst>
              <a:path w="634" h="60325">
                <a:moveTo>
                  <a:pt x="87" y="-4762"/>
                </a:moveTo>
                <a:lnTo>
                  <a:pt x="87" y="64912"/>
                </a:lnTo>
              </a:path>
            </a:pathLst>
          </a:custGeom>
          <a:ln w="96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243335" y="274933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0" y="43184"/>
                </a:lnTo>
                <a:lnTo>
                  <a:pt x="15849" y="0"/>
                </a:lnTo>
                <a:lnTo>
                  <a:pt x="31474" y="432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243335" y="274933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15849" y="0"/>
                </a:lnTo>
                <a:lnTo>
                  <a:pt x="0" y="43184"/>
                </a:lnTo>
                <a:lnTo>
                  <a:pt x="31474" y="432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7214313" y="2574259"/>
            <a:ext cx="958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..</a:t>
            </a:r>
            <a:endParaRPr sz="1000">
              <a:latin typeface="Arial"/>
              <a:cs typeface="Arial"/>
            </a:endParaRPr>
          </a:p>
          <a:p>
            <a:pPr marL="12700"/>
            <a:r>
              <a:rPr sz="1000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259636" y="2610034"/>
            <a:ext cx="635" cy="73025"/>
          </a:xfrm>
          <a:custGeom>
            <a:avLst/>
            <a:gdLst/>
            <a:ahLst/>
            <a:cxnLst/>
            <a:rect l="l" t="t" r="r" b="b"/>
            <a:pathLst>
              <a:path w="634" h="73025">
                <a:moveTo>
                  <a:pt x="174" y="-4762"/>
                </a:moveTo>
                <a:lnTo>
                  <a:pt x="174" y="77212"/>
                </a:lnTo>
              </a:path>
            </a:pathLst>
          </a:custGeom>
          <a:ln w="98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244235" y="25668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0" y="43152"/>
                </a:lnTo>
                <a:lnTo>
                  <a:pt x="15949" y="0"/>
                </a:lnTo>
                <a:lnTo>
                  <a:pt x="31474" y="4329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244235" y="25668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15949" y="0"/>
                </a:lnTo>
                <a:lnTo>
                  <a:pt x="0" y="43152"/>
                </a:lnTo>
                <a:lnTo>
                  <a:pt x="31474" y="4329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6834812" y="2223089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7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825287" y="237603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825287" y="237603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6834812" y="2353743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512,</a:t>
            </a:r>
            <a:r>
              <a:rPr sz="700" spc="-3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15" dirty="0">
                <a:solidFill>
                  <a:srgbClr val="38751C"/>
                </a:solidFill>
                <a:latin typeface="Arial"/>
                <a:cs typeface="Arial"/>
              </a:rPr>
              <a:t>/2</a:t>
            </a:r>
            <a:endParaRPr sz="7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60435" y="233793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239985" y="251058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239985" y="251058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260236" y="2468884"/>
            <a:ext cx="635" cy="41910"/>
          </a:xfrm>
          <a:custGeom>
            <a:avLst/>
            <a:gdLst/>
            <a:ahLst/>
            <a:cxnLst/>
            <a:rect l="l" t="t" r="r" b="b"/>
            <a:pathLst>
              <a:path w="634" h="41910">
                <a:moveTo>
                  <a:pt x="149" y="-4762"/>
                </a:moveTo>
                <a:lnTo>
                  <a:pt x="149" y="46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239985" y="216735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239985" y="216735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260136" y="2209683"/>
            <a:ext cx="635" cy="36195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4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280485" y="2188505"/>
            <a:ext cx="779780" cy="343535"/>
          </a:xfrm>
          <a:custGeom>
            <a:avLst/>
            <a:gdLst/>
            <a:ahLst/>
            <a:cxnLst/>
            <a:rect l="l" t="t" r="r" b="b"/>
            <a:pathLst>
              <a:path w="779779" h="343535">
                <a:moveTo>
                  <a:pt x="0" y="0"/>
                </a:moveTo>
                <a:lnTo>
                  <a:pt x="68673" y="873"/>
                </a:lnTo>
                <a:lnTo>
                  <a:pt x="136869" y="3422"/>
                </a:lnTo>
                <a:lnTo>
                  <a:pt x="204113" y="7544"/>
                </a:lnTo>
                <a:lnTo>
                  <a:pt x="269930" y="13132"/>
                </a:lnTo>
                <a:lnTo>
                  <a:pt x="333843" y="20083"/>
                </a:lnTo>
                <a:lnTo>
                  <a:pt x="395377" y="28291"/>
                </a:lnTo>
                <a:lnTo>
                  <a:pt x="454056" y="37652"/>
                </a:lnTo>
                <a:lnTo>
                  <a:pt x="509406" y="48060"/>
                </a:lnTo>
                <a:lnTo>
                  <a:pt x="560949" y="59411"/>
                </a:lnTo>
                <a:lnTo>
                  <a:pt x="608212" y="71601"/>
                </a:lnTo>
                <a:lnTo>
                  <a:pt x="650717" y="84524"/>
                </a:lnTo>
                <a:lnTo>
                  <a:pt x="687990" y="98076"/>
                </a:lnTo>
                <a:lnTo>
                  <a:pt x="744936" y="126647"/>
                </a:lnTo>
                <a:lnTo>
                  <a:pt x="775246" y="156475"/>
                </a:lnTo>
                <a:lnTo>
                  <a:pt x="779223" y="171599"/>
                </a:lnTo>
                <a:lnTo>
                  <a:pt x="775272" y="186723"/>
                </a:lnTo>
                <a:lnTo>
                  <a:pt x="745017" y="216551"/>
                </a:lnTo>
                <a:lnTo>
                  <a:pt x="688126" y="245122"/>
                </a:lnTo>
                <a:lnTo>
                  <a:pt x="650883" y="258674"/>
                </a:lnTo>
                <a:lnTo>
                  <a:pt x="608407" y="271597"/>
                </a:lnTo>
                <a:lnTo>
                  <a:pt x="561177" y="283787"/>
                </a:lnTo>
                <a:lnTo>
                  <a:pt x="509666" y="295138"/>
                </a:lnTo>
                <a:lnTo>
                  <a:pt x="454351" y="305547"/>
                </a:lnTo>
                <a:lnTo>
                  <a:pt x="395708" y="314907"/>
                </a:lnTo>
                <a:lnTo>
                  <a:pt x="334213" y="323115"/>
                </a:lnTo>
                <a:lnTo>
                  <a:pt x="270341" y="330066"/>
                </a:lnTo>
                <a:lnTo>
                  <a:pt x="204567" y="335654"/>
                </a:lnTo>
                <a:lnTo>
                  <a:pt x="137369" y="339776"/>
                </a:lnTo>
                <a:lnTo>
                  <a:pt x="69221" y="342326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823462" y="190540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823462" y="190540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6832987" y="1883113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70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6823462" y="203606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823462" y="203606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6832987" y="2013767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70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7258610" y="199796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258736" y="2128655"/>
            <a:ext cx="1905" cy="38735"/>
          </a:xfrm>
          <a:custGeom>
            <a:avLst/>
            <a:gdLst/>
            <a:ahLst/>
            <a:cxnLst/>
            <a:rect l="l" t="t" r="r" b="b"/>
            <a:pathLst>
              <a:path w="1904" h="38734">
                <a:moveTo>
                  <a:pt x="14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238585" y="1822469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238585" y="1822469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4549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258611" y="1864905"/>
            <a:ext cx="635" cy="40640"/>
          </a:xfrm>
          <a:custGeom>
            <a:avLst/>
            <a:gdLst/>
            <a:ahLst/>
            <a:cxnLst/>
            <a:rect l="l" t="t" r="r" b="b"/>
            <a:pathLst>
              <a:path w="634" h="40640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278985" y="1843505"/>
            <a:ext cx="781050" cy="345440"/>
          </a:xfrm>
          <a:custGeom>
            <a:avLst/>
            <a:gdLst/>
            <a:ahLst/>
            <a:cxnLst/>
            <a:rect l="l" t="t" r="r" b="b"/>
            <a:pathLst>
              <a:path w="781050" h="345440">
                <a:moveTo>
                  <a:pt x="1499" y="344999"/>
                </a:moveTo>
                <a:lnTo>
                  <a:pt x="70197" y="344121"/>
                </a:lnTo>
                <a:lnTo>
                  <a:pt x="138422" y="341558"/>
                </a:lnTo>
                <a:lnTo>
                  <a:pt x="205698" y="337415"/>
                </a:lnTo>
                <a:lnTo>
                  <a:pt x="271548" y="331797"/>
                </a:lnTo>
                <a:lnTo>
                  <a:pt x="335495" y="324810"/>
                </a:lnTo>
                <a:lnTo>
                  <a:pt x="397063" y="316559"/>
                </a:lnTo>
                <a:lnTo>
                  <a:pt x="455775" y="307149"/>
                </a:lnTo>
                <a:lnTo>
                  <a:pt x="511154" y="296686"/>
                </a:lnTo>
                <a:lnTo>
                  <a:pt x="562724" y="285275"/>
                </a:lnTo>
                <a:lnTo>
                  <a:pt x="610008" y="273022"/>
                </a:lnTo>
                <a:lnTo>
                  <a:pt x="652530" y="260031"/>
                </a:lnTo>
                <a:lnTo>
                  <a:pt x="689812" y="246408"/>
                </a:lnTo>
                <a:lnTo>
                  <a:pt x="746751" y="217687"/>
                </a:lnTo>
                <a:lnTo>
                  <a:pt x="777013" y="187702"/>
                </a:lnTo>
                <a:lnTo>
                  <a:pt x="780948" y="172499"/>
                </a:lnTo>
                <a:lnTo>
                  <a:pt x="776947" y="157296"/>
                </a:lnTo>
                <a:lnTo>
                  <a:pt x="746551" y="127311"/>
                </a:lnTo>
                <a:lnTo>
                  <a:pt x="689472" y="98591"/>
                </a:lnTo>
                <a:lnTo>
                  <a:pt x="652116" y="84968"/>
                </a:lnTo>
                <a:lnTo>
                  <a:pt x="609519" y="71977"/>
                </a:lnTo>
                <a:lnTo>
                  <a:pt x="562156" y="59723"/>
                </a:lnTo>
                <a:lnTo>
                  <a:pt x="510503" y="48312"/>
                </a:lnTo>
                <a:lnTo>
                  <a:pt x="455037" y="37849"/>
                </a:lnTo>
                <a:lnTo>
                  <a:pt x="396233" y="28439"/>
                </a:lnTo>
                <a:lnTo>
                  <a:pt x="334569" y="20188"/>
                </a:lnTo>
                <a:lnTo>
                  <a:pt x="270520" y="13201"/>
                </a:lnTo>
                <a:lnTo>
                  <a:pt x="204562" y="7583"/>
                </a:lnTo>
                <a:lnTo>
                  <a:pt x="137172" y="3440"/>
                </a:lnTo>
                <a:lnTo>
                  <a:pt x="68826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823462" y="1560456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823462" y="1560456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6832987" y="1538162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700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6823462" y="169111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823462" y="169111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6832987" y="1668818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700">
              <a:latin typeface="Arial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7258610" y="165301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258536" y="1783769"/>
            <a:ext cx="635" cy="38735"/>
          </a:xfrm>
          <a:custGeom>
            <a:avLst/>
            <a:gdLst/>
            <a:ahLst/>
            <a:cxnLst/>
            <a:rect l="l" t="t" r="r" b="b"/>
            <a:pathLst>
              <a:path w="634" h="38734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279085" y="1491719"/>
            <a:ext cx="781050" cy="352425"/>
          </a:xfrm>
          <a:custGeom>
            <a:avLst/>
            <a:gdLst/>
            <a:ahLst/>
            <a:cxnLst/>
            <a:rect l="l" t="t" r="r" b="b"/>
            <a:pathLst>
              <a:path w="781050" h="352425">
                <a:moveTo>
                  <a:pt x="0" y="351899"/>
                </a:moveTo>
                <a:lnTo>
                  <a:pt x="68817" y="351003"/>
                </a:lnTo>
                <a:lnTo>
                  <a:pt x="137154" y="348389"/>
                </a:lnTo>
                <a:lnTo>
                  <a:pt x="204536" y="344163"/>
                </a:lnTo>
                <a:lnTo>
                  <a:pt x="270485" y="338433"/>
                </a:lnTo>
                <a:lnTo>
                  <a:pt x="334526" y="331306"/>
                </a:lnTo>
                <a:lnTo>
                  <a:pt x="396183" y="322890"/>
                </a:lnTo>
                <a:lnTo>
                  <a:pt x="454978" y="313292"/>
                </a:lnTo>
                <a:lnTo>
                  <a:pt x="510438" y="302620"/>
                </a:lnTo>
                <a:lnTo>
                  <a:pt x="562084" y="290981"/>
                </a:lnTo>
                <a:lnTo>
                  <a:pt x="609441" y="278482"/>
                </a:lnTo>
                <a:lnTo>
                  <a:pt x="652033" y="265231"/>
                </a:lnTo>
                <a:lnTo>
                  <a:pt x="689383" y="251336"/>
                </a:lnTo>
                <a:lnTo>
                  <a:pt x="746455" y="222041"/>
                </a:lnTo>
                <a:lnTo>
                  <a:pt x="776847" y="191456"/>
                </a:lnTo>
                <a:lnTo>
                  <a:pt x="780848" y="175949"/>
                </a:lnTo>
                <a:lnTo>
                  <a:pt x="776913" y="160442"/>
                </a:lnTo>
                <a:lnTo>
                  <a:pt x="746656" y="129858"/>
                </a:lnTo>
                <a:lnTo>
                  <a:pt x="689724" y="100563"/>
                </a:lnTo>
                <a:lnTo>
                  <a:pt x="652446" y="86667"/>
                </a:lnTo>
                <a:lnTo>
                  <a:pt x="609930" y="73416"/>
                </a:lnTo>
                <a:lnTo>
                  <a:pt x="562652" y="60918"/>
                </a:lnTo>
                <a:lnTo>
                  <a:pt x="511089" y="49278"/>
                </a:lnTo>
                <a:lnTo>
                  <a:pt x="455717" y="38606"/>
                </a:lnTo>
                <a:lnTo>
                  <a:pt x="397012" y="29008"/>
                </a:lnTo>
                <a:lnTo>
                  <a:pt x="335452" y="20592"/>
                </a:lnTo>
                <a:lnTo>
                  <a:pt x="271513" y="13465"/>
                </a:lnTo>
                <a:lnTo>
                  <a:pt x="205671" y="7735"/>
                </a:lnTo>
                <a:lnTo>
                  <a:pt x="138404" y="3509"/>
                </a:lnTo>
                <a:lnTo>
                  <a:pt x="70188" y="895"/>
                </a:ln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240010" y="1470592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240010" y="1470592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4549" y="6194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258611" y="1512756"/>
            <a:ext cx="1905" cy="48260"/>
          </a:xfrm>
          <a:custGeom>
            <a:avLst/>
            <a:gdLst/>
            <a:ahLst/>
            <a:cxnLst/>
            <a:rect l="l" t="t" r="r" b="b"/>
            <a:pathLst>
              <a:path w="1904" h="48259">
                <a:moveTo>
                  <a:pt x="0" y="47699"/>
                </a:move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260410" y="1423222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13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9" name="object 109"/>
          <p:cNvGraphicFramePr>
            <a:graphicFrameLocks noGrp="1"/>
          </p:cNvGraphicFramePr>
          <p:nvPr/>
        </p:nvGraphicFramePr>
        <p:xfrm>
          <a:off x="6815786" y="1050724"/>
          <a:ext cx="870585" cy="3619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0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664">
                <a:tc>
                  <a:txBody>
                    <a:bodyPr/>
                    <a:lstStyle/>
                    <a:p>
                      <a:pPr marL="22225" algn="ctr">
                        <a:lnSpc>
                          <a:spcPts val="765"/>
                        </a:lnSpc>
                      </a:pPr>
                      <a:r>
                        <a:rPr sz="7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664">
                <a:tc>
                  <a:txBody>
                    <a:bodyPr/>
                    <a:lstStyle/>
                    <a:p>
                      <a:pPr marL="1841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0" name="object 110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3471545" cy="789305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ResNet</a:t>
            </a:r>
            <a:endParaRPr sz="3000"/>
          </a:p>
          <a:p>
            <a:pPr marL="131445">
              <a:spcBef>
                <a:spcPts val="235"/>
              </a:spcBef>
            </a:pPr>
            <a:r>
              <a:rPr i="1" spc="-5" dirty="0">
                <a:solidFill>
                  <a:srgbClr val="000000"/>
                </a:solidFill>
              </a:rPr>
              <a:t>[He et al.,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111" name="object 111"/>
          <p:cNvSpPr txBox="1"/>
          <p:nvPr/>
        </p:nvSpPr>
        <p:spPr>
          <a:xfrm>
            <a:off x="4744185" y="3283062"/>
            <a:ext cx="3219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relu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4269366" y="3602519"/>
            <a:ext cx="866140" cy="311150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 txBox="1"/>
          <p:nvPr/>
        </p:nvSpPr>
        <p:spPr>
          <a:xfrm>
            <a:off x="4269366" y="3602520"/>
            <a:ext cx="866140" cy="244297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132080">
              <a:spcBef>
                <a:spcPts val="464"/>
              </a:spcBef>
            </a:pPr>
            <a:r>
              <a:rPr sz="1200" spc="-15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200" spc="-2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4269466" y="2901698"/>
            <a:ext cx="866140" cy="311150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4269466" y="2901699"/>
            <a:ext cx="866140" cy="244297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132080">
              <a:spcBef>
                <a:spcPts val="464"/>
              </a:spcBef>
            </a:pPr>
            <a:r>
              <a:rPr sz="1200" spc="-15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200" spc="-2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4702415" y="3269980"/>
            <a:ext cx="0" cy="332740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3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686690" y="322675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686690" y="322675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702515" y="2676849"/>
            <a:ext cx="0" cy="225425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686765" y="26336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686765" y="26336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631241" y="3922732"/>
            <a:ext cx="142349" cy="3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764065" y="2551195"/>
            <a:ext cx="893444" cy="1661795"/>
          </a:xfrm>
          <a:custGeom>
            <a:avLst/>
            <a:gdLst/>
            <a:ahLst/>
            <a:cxnLst/>
            <a:rect l="l" t="t" r="r" b="b"/>
            <a:pathLst>
              <a:path w="893445" h="1661795">
                <a:moveTo>
                  <a:pt x="0" y="1661424"/>
                </a:moveTo>
                <a:lnTo>
                  <a:pt x="46139" y="1659950"/>
                </a:lnTo>
                <a:lnTo>
                  <a:pt x="92119" y="1655598"/>
                </a:lnTo>
                <a:lnTo>
                  <a:pt x="137836" y="1648470"/>
                </a:lnTo>
                <a:lnTo>
                  <a:pt x="183185" y="1638669"/>
                </a:lnTo>
                <a:lnTo>
                  <a:pt x="228063" y="1626297"/>
                </a:lnTo>
                <a:lnTo>
                  <a:pt x="272365" y="1611459"/>
                </a:lnTo>
                <a:lnTo>
                  <a:pt x="315987" y="1594255"/>
                </a:lnTo>
                <a:lnTo>
                  <a:pt x="358825" y="1574790"/>
                </a:lnTo>
                <a:lnTo>
                  <a:pt x="400775" y="1553166"/>
                </a:lnTo>
                <a:lnTo>
                  <a:pt x="441733" y="1529486"/>
                </a:lnTo>
                <a:lnTo>
                  <a:pt x="481594" y="1503853"/>
                </a:lnTo>
                <a:lnTo>
                  <a:pt x="520254" y="1476368"/>
                </a:lnTo>
                <a:lnTo>
                  <a:pt x="557610" y="1447137"/>
                </a:lnTo>
                <a:lnTo>
                  <a:pt x="593557" y="1416260"/>
                </a:lnTo>
                <a:lnTo>
                  <a:pt x="627992" y="1383841"/>
                </a:lnTo>
                <a:lnTo>
                  <a:pt x="660809" y="1349983"/>
                </a:lnTo>
                <a:lnTo>
                  <a:pt x="691905" y="1314788"/>
                </a:lnTo>
                <a:lnTo>
                  <a:pt x="721175" y="1278359"/>
                </a:lnTo>
                <a:lnTo>
                  <a:pt x="748516" y="1240800"/>
                </a:lnTo>
                <a:lnTo>
                  <a:pt x="773824" y="1202213"/>
                </a:lnTo>
                <a:lnTo>
                  <a:pt x="796993" y="1162700"/>
                </a:lnTo>
                <a:lnTo>
                  <a:pt x="817921" y="1122365"/>
                </a:lnTo>
                <a:lnTo>
                  <a:pt x="836503" y="1081310"/>
                </a:lnTo>
                <a:lnTo>
                  <a:pt x="852635" y="1039638"/>
                </a:lnTo>
                <a:lnTo>
                  <a:pt x="866213" y="997453"/>
                </a:lnTo>
                <a:lnTo>
                  <a:pt x="877132" y="954856"/>
                </a:lnTo>
                <a:lnTo>
                  <a:pt x="885288" y="911950"/>
                </a:lnTo>
                <a:lnTo>
                  <a:pt x="890578" y="868839"/>
                </a:lnTo>
                <a:lnTo>
                  <a:pt x="892898" y="825625"/>
                </a:lnTo>
                <a:lnTo>
                  <a:pt x="891899" y="777429"/>
                </a:lnTo>
                <a:lnTo>
                  <a:pt x="887225" y="729375"/>
                </a:lnTo>
                <a:lnTo>
                  <a:pt x="879026" y="681607"/>
                </a:lnTo>
                <a:lnTo>
                  <a:pt x="867452" y="634267"/>
                </a:lnTo>
                <a:lnTo>
                  <a:pt x="852651" y="587498"/>
                </a:lnTo>
                <a:lnTo>
                  <a:pt x="834774" y="541442"/>
                </a:lnTo>
                <a:lnTo>
                  <a:pt x="813971" y="496242"/>
                </a:lnTo>
                <a:lnTo>
                  <a:pt x="790391" y="452041"/>
                </a:lnTo>
                <a:lnTo>
                  <a:pt x="764183" y="408981"/>
                </a:lnTo>
                <a:lnTo>
                  <a:pt x="735498" y="367206"/>
                </a:lnTo>
                <a:lnTo>
                  <a:pt x="704485" y="326857"/>
                </a:lnTo>
                <a:lnTo>
                  <a:pt x="671293" y="288077"/>
                </a:lnTo>
                <a:lnTo>
                  <a:pt x="636073" y="251009"/>
                </a:lnTo>
                <a:lnTo>
                  <a:pt x="601684" y="218246"/>
                </a:lnTo>
                <a:lnTo>
                  <a:pt x="565794" y="187197"/>
                </a:lnTo>
                <a:lnTo>
                  <a:pt x="528525" y="157975"/>
                </a:lnTo>
                <a:lnTo>
                  <a:pt x="489997" y="130696"/>
                </a:lnTo>
                <a:lnTo>
                  <a:pt x="450328" y="105472"/>
                </a:lnTo>
                <a:lnTo>
                  <a:pt x="409638" y="82418"/>
                </a:lnTo>
                <a:lnTo>
                  <a:pt x="368049" y="61649"/>
                </a:lnTo>
                <a:lnTo>
                  <a:pt x="331016" y="45439"/>
                </a:lnTo>
                <a:lnTo>
                  <a:pt x="293471" y="31142"/>
                </a:lnTo>
                <a:lnTo>
                  <a:pt x="255489" y="18835"/>
                </a:lnTo>
                <a:lnTo>
                  <a:pt x="217149" y="8594"/>
                </a:lnTo>
                <a:lnTo>
                  <a:pt x="178524" y="497"/>
                </a:lnTo>
                <a:lnTo>
                  <a:pt x="1756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844091" y="2510330"/>
            <a:ext cx="107949" cy="81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5709803" y="3174973"/>
            <a:ext cx="113665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950"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  <a:tabLst>
                <a:tab pos="1123315" algn="l"/>
              </a:tabLst>
            </a:pPr>
            <a:r>
              <a:rPr sz="1400" spc="-5" dirty="0">
                <a:latin typeface="Arial"/>
                <a:cs typeface="Arial"/>
              </a:rPr>
              <a:t>identity </a:t>
            </a:r>
            <a:r>
              <a:rPr sz="1400" spc="120" dirty="0">
                <a:latin typeface="Arial"/>
                <a:cs typeface="Arial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3885188" y="2363711"/>
            <a:ext cx="6311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F(x)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3601516" y="3245210"/>
            <a:ext cx="3409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F(x)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4820385" y="2140064"/>
            <a:ext cx="3219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relu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4702515" y="2143450"/>
            <a:ext cx="0" cy="225425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686765" y="210022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686765" y="210022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4134914" y="4299711"/>
            <a:ext cx="1181100" cy="403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9850" algn="ctr">
              <a:lnSpc>
                <a:spcPts val="149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490"/>
              </a:lnSpc>
            </a:pPr>
            <a:r>
              <a:rPr sz="1400" spc="-5" dirty="0">
                <a:latin typeface="Arial"/>
                <a:cs typeface="Arial"/>
              </a:rPr>
              <a:t>Residual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block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4579266" y="2417865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123257"/>
                </a:moveTo>
                <a:lnTo>
                  <a:pt x="9684" y="75280"/>
                </a:lnTo>
                <a:lnTo>
                  <a:pt x="36096" y="36101"/>
                </a:lnTo>
                <a:lnTo>
                  <a:pt x="75272" y="9686"/>
                </a:lnTo>
                <a:lnTo>
                  <a:pt x="123249" y="0"/>
                </a:lnTo>
                <a:lnTo>
                  <a:pt x="170405" y="9383"/>
                </a:lnTo>
                <a:lnTo>
                  <a:pt x="210399" y="36102"/>
                </a:lnTo>
                <a:lnTo>
                  <a:pt x="237121" y="76089"/>
                </a:lnTo>
                <a:lnTo>
                  <a:pt x="246499" y="123257"/>
                </a:lnTo>
                <a:lnTo>
                  <a:pt x="236814" y="171233"/>
                </a:lnTo>
                <a:lnTo>
                  <a:pt x="210402" y="210411"/>
                </a:lnTo>
                <a:lnTo>
                  <a:pt x="171226" y="236826"/>
                </a:lnTo>
                <a:lnTo>
                  <a:pt x="123249" y="246512"/>
                </a:lnTo>
                <a:lnTo>
                  <a:pt x="75272" y="236826"/>
                </a:lnTo>
                <a:lnTo>
                  <a:pt x="36096" y="210411"/>
                </a:lnTo>
                <a:lnTo>
                  <a:pt x="9684" y="171233"/>
                </a:lnTo>
                <a:lnTo>
                  <a:pt x="0" y="12325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685590" y="2473856"/>
            <a:ext cx="34290" cy="50800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635240" y="2541121"/>
            <a:ext cx="134620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4" y="0"/>
                </a:lnTo>
              </a:path>
            </a:pathLst>
          </a:custGeom>
          <a:ln w="338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685590" y="2558031"/>
            <a:ext cx="34290" cy="50800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 txBox="1"/>
          <p:nvPr/>
        </p:nvSpPr>
        <p:spPr>
          <a:xfrm>
            <a:off x="404998" y="1967694"/>
            <a:ext cx="22593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Full ResNet</a:t>
            </a:r>
            <a:r>
              <a:rPr sz="16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architecture: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565949" y="2215344"/>
            <a:ext cx="2521585" cy="2250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8610" indent="-295910">
              <a:spcBef>
                <a:spcPts val="100"/>
              </a:spcBef>
              <a:buChar char="-"/>
              <a:tabLst>
                <a:tab pos="308610" algn="l"/>
                <a:tab pos="309245" algn="l"/>
              </a:tabLst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Stack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residual</a:t>
            </a:r>
            <a:r>
              <a:rPr sz="16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blocks</a:t>
            </a:r>
            <a:endParaRPr sz="1600">
              <a:latin typeface="Arial"/>
              <a:cs typeface="Arial"/>
            </a:endParaRPr>
          </a:p>
          <a:p>
            <a:pPr marL="308610" marR="5080" indent="-295910">
              <a:lnSpc>
                <a:spcPct val="101600"/>
              </a:lnSpc>
              <a:buChar char="-"/>
              <a:tabLst>
                <a:tab pos="308610" algn="l"/>
                <a:tab pos="309245" algn="l"/>
              </a:tabLst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Every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residual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block</a:t>
            </a:r>
            <a:r>
              <a:rPr sz="16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has  two 3x3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16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1600">
              <a:latin typeface="Arial"/>
              <a:cs typeface="Arial"/>
            </a:endParaRPr>
          </a:p>
          <a:p>
            <a:pPr marL="308610" marR="52705" indent="-295910">
              <a:lnSpc>
                <a:spcPct val="101600"/>
              </a:lnSpc>
              <a:buChar char="-"/>
              <a:tabLst>
                <a:tab pos="308610" algn="l"/>
                <a:tab pos="309245" algn="l"/>
              </a:tabLst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Periodically, double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#</a:t>
            </a:r>
            <a:r>
              <a:rPr sz="16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of  filters and downsample 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spatially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using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stride 2  (/2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in each</a:t>
            </a:r>
            <a:r>
              <a:rPr sz="160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dimension)</a:t>
            </a:r>
            <a:endParaRPr sz="1600">
              <a:latin typeface="Arial"/>
              <a:cs typeface="Arial"/>
            </a:endParaRPr>
          </a:p>
          <a:p>
            <a:pPr marL="308610" marR="107950" indent="-295910">
              <a:lnSpc>
                <a:spcPct val="101600"/>
              </a:lnSpc>
              <a:buChar char="-"/>
              <a:tabLst>
                <a:tab pos="308610" algn="l"/>
                <a:tab pos="309245" algn="l"/>
              </a:tabLst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Additional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conv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r>
              <a:rPr sz="16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at  the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beginning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6181313" y="2102248"/>
            <a:ext cx="219075" cy="2825115"/>
          </a:xfrm>
          <a:custGeom>
            <a:avLst/>
            <a:gdLst/>
            <a:ahLst/>
            <a:cxnLst/>
            <a:rect l="l" t="t" r="r" b="b"/>
            <a:pathLst>
              <a:path w="219075" h="2825115">
                <a:moveTo>
                  <a:pt x="0" y="2824794"/>
                </a:moveTo>
                <a:lnTo>
                  <a:pt x="69122" y="2823866"/>
                </a:lnTo>
                <a:lnTo>
                  <a:pt x="129156" y="2821280"/>
                </a:lnTo>
                <a:lnTo>
                  <a:pt x="176500" y="2817336"/>
                </a:lnTo>
                <a:lnTo>
                  <a:pt x="207549" y="2812333"/>
                </a:lnTo>
                <a:lnTo>
                  <a:pt x="218699" y="2806569"/>
                </a:lnTo>
                <a:lnTo>
                  <a:pt x="218699" y="18224"/>
                </a:lnTo>
                <a:lnTo>
                  <a:pt x="181954" y="8112"/>
                </a:lnTo>
                <a:lnTo>
                  <a:pt x="121334" y="3061"/>
                </a:lnTo>
                <a:lnTo>
                  <a:pt x="42863" y="353"/>
                </a:ln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 txBox="1"/>
          <p:nvPr/>
        </p:nvSpPr>
        <p:spPr>
          <a:xfrm>
            <a:off x="8293759" y="5058008"/>
            <a:ext cx="604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000" spc="-5" dirty="0">
                <a:solidFill>
                  <a:srgbClr val="0000FF"/>
                </a:solidFill>
                <a:latin typeface="Arial"/>
                <a:cs typeface="Arial"/>
              </a:rPr>
              <a:t>Beginning 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10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7807259" y="5180767"/>
            <a:ext cx="414020" cy="1905"/>
          </a:xfrm>
          <a:custGeom>
            <a:avLst/>
            <a:gdLst/>
            <a:ahLst/>
            <a:cxnLst/>
            <a:rect l="l" t="t" r="r" b="b"/>
            <a:pathLst>
              <a:path w="414020" h="1904">
                <a:moveTo>
                  <a:pt x="413399" y="0"/>
                </a:moveTo>
                <a:lnTo>
                  <a:pt x="0" y="164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711284" y="5141416"/>
            <a:ext cx="105624" cy="81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44" name="object 144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129</a:t>
            </a:fld>
            <a:endParaRPr/>
          </a:p>
        </p:txBody>
      </p:sp>
      <p:sp>
        <p:nvSpPr>
          <p:cNvPr id="145" name="object 145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832633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74935" y="29122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67162" y="2048097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74935" y="20480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74935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74935" y="20480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7160" y="29122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38396" y="3170794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69998" y="3020097"/>
            <a:ext cx="151130" cy="814069"/>
          </a:xfrm>
          <a:custGeom>
            <a:avLst/>
            <a:gdLst/>
            <a:ahLst/>
            <a:cxnLst/>
            <a:rect l="l" t="t" r="r" b="b"/>
            <a:pathLst>
              <a:path w="151130" h="814069">
                <a:moveTo>
                  <a:pt x="0" y="813898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198"/>
                </a:lnTo>
                <a:lnTo>
                  <a:pt x="0" y="813898"/>
                </a:lnTo>
                <a:close/>
              </a:path>
            </a:pathLst>
          </a:custGeom>
          <a:solidFill>
            <a:srgbClr val="ACBA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38398" y="302009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38398" y="3020097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38398" y="302009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69998" y="3170794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34645" y="3285897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lnTo>
                  <a:pt x="7196" y="96535"/>
                </a:lnTo>
                <a:lnTo>
                  <a:pt x="27235" y="57788"/>
                </a:lnTo>
                <a:lnTo>
                  <a:pt x="57790" y="27233"/>
                </a:lnTo>
                <a:lnTo>
                  <a:pt x="96537" y="7195"/>
                </a:lnTo>
                <a:lnTo>
                  <a:pt x="141149" y="0"/>
                </a:lnTo>
                <a:lnTo>
                  <a:pt x="168812" y="2737"/>
                </a:lnTo>
                <a:lnTo>
                  <a:pt x="219460" y="23714"/>
                </a:lnTo>
                <a:lnTo>
                  <a:pt x="258579" y="62841"/>
                </a:lnTo>
                <a:lnTo>
                  <a:pt x="279561" y="113488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34645" y="3285897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6" y="96535"/>
                </a:lnTo>
                <a:lnTo>
                  <a:pt x="27235" y="57788"/>
                </a:lnTo>
                <a:lnTo>
                  <a:pt x="57790" y="27233"/>
                </a:lnTo>
                <a:lnTo>
                  <a:pt x="96537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49" y="41342"/>
                </a:lnTo>
                <a:lnTo>
                  <a:pt x="271552" y="87137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45146" y="3427046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64648" y="3189745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7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00848" y="3040347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7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6946" y="3427044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907519" y="4411969"/>
            <a:ext cx="55637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71820" y="2338800"/>
            <a:ext cx="3951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36912" y="4803608"/>
            <a:ext cx="1530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7651" y="687991"/>
            <a:ext cx="3094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Convolution</a:t>
            </a:r>
            <a:r>
              <a:rPr sz="3000" spc="-8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Layer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52740" y="1686558"/>
            <a:ext cx="2091689" cy="77200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5x5x3</a:t>
            </a:r>
            <a:r>
              <a:rPr spc="-2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filter</a:t>
            </a:r>
            <a:endParaRPr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404259" y="1867499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62195" y="2072119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45687" y="30619"/>
                </a:moveTo>
                <a:lnTo>
                  <a:pt x="0" y="25269"/>
                </a:lnTo>
                <a:lnTo>
                  <a:pt x="38434" y="0"/>
                </a:lnTo>
                <a:lnTo>
                  <a:pt x="45687" y="3061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62195" y="2072119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4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4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90910" y="2351022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2" y="0"/>
                </a:moveTo>
                <a:lnTo>
                  <a:pt x="0" y="523188"/>
                </a:lnTo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50625" y="285954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0" y="30327"/>
                </a:moveTo>
                <a:lnTo>
                  <a:pt x="34587" y="0"/>
                </a:lnTo>
                <a:lnTo>
                  <a:pt x="45989" y="29324"/>
                </a:lnTo>
                <a:lnTo>
                  <a:pt x="0" y="3032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50625" y="285954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4"/>
                </a:lnTo>
                <a:lnTo>
                  <a:pt x="34587" y="0"/>
                </a:lnTo>
                <a:close/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71892" y="3430344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5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80539" y="34146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80539" y="34146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915440" y="3632075"/>
            <a:ext cx="2413000" cy="113005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>
                <a:latin typeface="Arial"/>
                <a:cs typeface="Arial"/>
              </a:rPr>
              <a:t>convolve (slide) </a:t>
            </a:r>
            <a:r>
              <a:rPr spc="-5" dirty="0">
                <a:latin typeface="Arial"/>
                <a:cs typeface="Arial"/>
              </a:rPr>
              <a:t>over</a:t>
            </a:r>
            <a:r>
              <a:rPr spc="-1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all  </a:t>
            </a:r>
            <a:r>
              <a:rPr dirty="0">
                <a:latin typeface="Arial"/>
                <a:cs typeface="Arial"/>
              </a:rPr>
              <a:t>spatial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locations</a:t>
            </a:r>
            <a:endParaRPr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452910" y="29122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45136" y="2048097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ACBA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452910" y="20480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52910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452910" y="20480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45134" y="29122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881185" y="1523540"/>
            <a:ext cx="17526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activation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maps</a:t>
            </a:r>
            <a:endParaRPr dirty="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410434" y="4825449"/>
            <a:ext cx="1530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077943" y="4369773"/>
            <a:ext cx="40439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 dirty="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482336" y="2958790"/>
            <a:ext cx="3568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 dirty="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221872" y="2791325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435046" y="2048097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21872" y="204809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21872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21872" y="204809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435044" y="2791325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>
            <a:spLocks noGrp="1"/>
          </p:cNvSpPr>
          <p:nvPr>
            <p:ph type="title" idx="4294967295"/>
          </p:nvPr>
        </p:nvSpPr>
        <p:spPr>
          <a:xfrm>
            <a:off x="45938" y="1355111"/>
            <a:ext cx="4731799" cy="320601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sz="2000" dirty="0"/>
              <a:t>C</a:t>
            </a:r>
            <a:r>
              <a:rPr sz="2000" dirty="0" err="1"/>
              <a:t>onsider</a:t>
            </a:r>
            <a:r>
              <a:rPr sz="2000" dirty="0"/>
              <a:t> a second </a:t>
            </a:r>
            <a:r>
              <a:rPr sz="2000" spc="-5" dirty="0">
                <a:solidFill>
                  <a:srgbClr val="38751C"/>
                </a:solidFill>
              </a:rPr>
              <a:t>green</a:t>
            </a:r>
            <a:r>
              <a:rPr sz="2000" spc="-100" dirty="0">
                <a:solidFill>
                  <a:srgbClr val="38751C"/>
                </a:solidFill>
              </a:rPr>
              <a:t> </a:t>
            </a:r>
            <a:r>
              <a:rPr sz="2000" spc="-5" dirty="0"/>
              <a:t>filter</a:t>
            </a:r>
            <a:endParaRPr sz="2000" dirty="0"/>
          </a:p>
        </p:txBody>
      </p:sp>
      <p:sp>
        <p:nvSpPr>
          <p:cNvPr id="52" name="object 52"/>
          <p:cNvSpPr txBox="1"/>
          <p:nvPr/>
        </p:nvSpPr>
        <p:spPr>
          <a:xfrm>
            <a:off x="157926" y="5574844"/>
            <a:ext cx="8799195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399118" y="5562145"/>
            <a:ext cx="15798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5 -</a:t>
            </a:r>
            <a:r>
              <a:rPr sz="3000" spc="-284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33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4" name="Slide Number Placeholder 5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5" name="Date Placeholder 5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59" name="Footer Placeholder 5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65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39285" y="4905743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39285" y="4905743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4574" y="619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814392" y="4631017"/>
          <a:ext cx="870584" cy="709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125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65"/>
                        </a:lnSpc>
                      </a:pPr>
                      <a:r>
                        <a:rPr sz="7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125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05"/>
                        </a:lnSpc>
                        <a:spcBef>
                          <a:spcPts val="70"/>
                        </a:spcBef>
                      </a:pPr>
                      <a:r>
                        <a:rPr sz="7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664">
                <a:tc gridSpan="2">
                  <a:txBody>
                    <a:bodyPr/>
                    <a:lstStyle/>
                    <a:p>
                      <a:pPr marL="19050" algn="ctr">
                        <a:lnSpc>
                          <a:spcPts val="765"/>
                        </a:lnSpc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">
                <a:tc gridSpan="2"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7x7 conv,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64, </a:t>
                      </a:r>
                      <a:r>
                        <a:rPr sz="700" spc="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700" spc="-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664">
                <a:tc gridSpan="2">
                  <a:txBody>
                    <a:bodyPr/>
                    <a:lstStyle/>
                    <a:p>
                      <a:pPr marL="1968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7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7239285" y="4562518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39285" y="4562518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49" y="6199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59510" y="4604843"/>
            <a:ext cx="0" cy="36195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35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79785" y="4583668"/>
            <a:ext cx="797560" cy="343535"/>
          </a:xfrm>
          <a:custGeom>
            <a:avLst/>
            <a:gdLst/>
            <a:ahLst/>
            <a:cxnLst/>
            <a:rect l="l" t="t" r="r" b="b"/>
            <a:pathLst>
              <a:path w="797559" h="343535">
                <a:moveTo>
                  <a:pt x="0" y="0"/>
                </a:moveTo>
                <a:lnTo>
                  <a:pt x="66368" y="779"/>
                </a:lnTo>
                <a:lnTo>
                  <a:pt x="132326" y="3060"/>
                </a:lnTo>
                <a:lnTo>
                  <a:pt x="197463" y="6752"/>
                </a:lnTo>
                <a:lnTo>
                  <a:pt x="261369" y="11769"/>
                </a:lnTo>
                <a:lnTo>
                  <a:pt x="323635" y="18022"/>
                </a:lnTo>
                <a:lnTo>
                  <a:pt x="383850" y="25422"/>
                </a:lnTo>
                <a:lnTo>
                  <a:pt x="441604" y="33881"/>
                </a:lnTo>
                <a:lnTo>
                  <a:pt x="496488" y="43311"/>
                </a:lnTo>
                <a:lnTo>
                  <a:pt x="548092" y="53624"/>
                </a:lnTo>
                <a:lnTo>
                  <a:pt x="596006" y="64732"/>
                </a:lnTo>
                <a:lnTo>
                  <a:pt x="639819" y="76546"/>
                </a:lnTo>
                <a:lnTo>
                  <a:pt x="679122" y="88977"/>
                </a:lnTo>
                <a:lnTo>
                  <a:pt x="742559" y="115341"/>
                </a:lnTo>
                <a:lnTo>
                  <a:pt x="783035" y="143117"/>
                </a:lnTo>
                <a:lnTo>
                  <a:pt x="797273" y="171599"/>
                </a:lnTo>
                <a:lnTo>
                  <a:pt x="793664" y="185884"/>
                </a:lnTo>
                <a:lnTo>
                  <a:pt x="765947" y="214102"/>
                </a:lnTo>
                <a:lnTo>
                  <a:pt x="713634" y="241260"/>
                </a:lnTo>
                <a:lnTo>
                  <a:pt x="640003" y="266653"/>
                </a:lnTo>
                <a:lnTo>
                  <a:pt x="596219" y="278466"/>
                </a:lnTo>
                <a:lnTo>
                  <a:pt x="548336" y="289574"/>
                </a:lnTo>
                <a:lnTo>
                  <a:pt x="496764" y="299887"/>
                </a:lnTo>
                <a:lnTo>
                  <a:pt x="441913" y="309317"/>
                </a:lnTo>
                <a:lnTo>
                  <a:pt x="384194" y="317777"/>
                </a:lnTo>
                <a:lnTo>
                  <a:pt x="324016" y="325177"/>
                </a:lnTo>
                <a:lnTo>
                  <a:pt x="261790" y="331429"/>
                </a:lnTo>
                <a:lnTo>
                  <a:pt x="197925" y="336446"/>
                </a:lnTo>
                <a:lnTo>
                  <a:pt x="132831" y="340139"/>
                </a:lnTo>
                <a:lnTo>
                  <a:pt x="66919" y="342419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22562" y="430056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22562" y="430056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832087" y="4278275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>
              <a:spcBef>
                <a:spcPts val="100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700" spc="-2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22562" y="4431217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22562" y="4431217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832087" y="4408929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>
              <a:spcBef>
                <a:spcPts val="100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700" spc="-2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57710" y="439311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57736" y="4523818"/>
            <a:ext cx="1905" cy="38735"/>
          </a:xfrm>
          <a:custGeom>
            <a:avLst/>
            <a:gdLst/>
            <a:ahLst/>
            <a:cxnLst/>
            <a:rect l="l" t="t" r="r" b="b"/>
            <a:pathLst>
              <a:path w="1904" h="38735">
                <a:moveTo>
                  <a:pt x="17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7860" y="4217644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37860" y="4217644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257711" y="4260068"/>
            <a:ext cx="635" cy="40640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278285" y="4238668"/>
            <a:ext cx="798830" cy="345440"/>
          </a:xfrm>
          <a:custGeom>
            <a:avLst/>
            <a:gdLst/>
            <a:ahLst/>
            <a:cxnLst/>
            <a:rect l="l" t="t" r="r" b="b"/>
            <a:pathLst>
              <a:path w="798829" h="345439">
                <a:moveTo>
                  <a:pt x="1499" y="344999"/>
                </a:moveTo>
                <a:lnTo>
                  <a:pt x="67870" y="344215"/>
                </a:lnTo>
                <a:lnTo>
                  <a:pt x="133835" y="341923"/>
                </a:lnTo>
                <a:lnTo>
                  <a:pt x="198982" y="338211"/>
                </a:lnTo>
                <a:lnTo>
                  <a:pt x="262901" y="333168"/>
                </a:lnTo>
                <a:lnTo>
                  <a:pt x="325181" y="326882"/>
                </a:lnTo>
                <a:lnTo>
                  <a:pt x="385411" y="319443"/>
                </a:lnTo>
                <a:lnTo>
                  <a:pt x="443180" y="310940"/>
                </a:lnTo>
                <a:lnTo>
                  <a:pt x="498079" y="301460"/>
                </a:lnTo>
                <a:lnTo>
                  <a:pt x="549695" y="291093"/>
                </a:lnTo>
                <a:lnTo>
                  <a:pt x="597619" y="279927"/>
                </a:lnTo>
                <a:lnTo>
                  <a:pt x="641439" y="268051"/>
                </a:lnTo>
                <a:lnTo>
                  <a:pt x="680744" y="255555"/>
                </a:lnTo>
                <a:lnTo>
                  <a:pt x="744169" y="229053"/>
                </a:lnTo>
                <a:lnTo>
                  <a:pt x="784608" y="201131"/>
                </a:lnTo>
                <a:lnTo>
                  <a:pt x="798773" y="172499"/>
                </a:lnTo>
                <a:lnTo>
                  <a:pt x="795117" y="158139"/>
                </a:lnTo>
                <a:lnTo>
                  <a:pt x="767278" y="129774"/>
                </a:lnTo>
                <a:lnTo>
                  <a:pt x="714804" y="102473"/>
                </a:lnTo>
                <a:lnTo>
                  <a:pt x="640979" y="76947"/>
                </a:lnTo>
                <a:lnTo>
                  <a:pt x="597086" y="65071"/>
                </a:lnTo>
                <a:lnTo>
                  <a:pt x="549086" y="53906"/>
                </a:lnTo>
                <a:lnTo>
                  <a:pt x="497390" y="43539"/>
                </a:lnTo>
                <a:lnTo>
                  <a:pt x="442407" y="34059"/>
                </a:lnTo>
                <a:lnTo>
                  <a:pt x="384550" y="25555"/>
                </a:lnTo>
                <a:lnTo>
                  <a:pt x="324227" y="18116"/>
                </a:lnTo>
                <a:lnTo>
                  <a:pt x="261849" y="11831"/>
                </a:lnTo>
                <a:lnTo>
                  <a:pt x="197827" y="6788"/>
                </a:lnTo>
                <a:lnTo>
                  <a:pt x="132571" y="3076"/>
                </a:lnTo>
                <a:lnTo>
                  <a:pt x="66492" y="783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22562" y="395561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22562" y="395561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832087" y="3933328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>
              <a:spcBef>
                <a:spcPts val="100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700" spc="-2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822562" y="408626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22562" y="408626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832087" y="4063982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>
              <a:spcBef>
                <a:spcPts val="100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700" spc="-2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257710" y="4048168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257811" y="4178944"/>
            <a:ext cx="635" cy="38735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37860" y="3877469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37860" y="3877469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57711" y="3919619"/>
            <a:ext cx="635" cy="36195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7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78361" y="3898593"/>
            <a:ext cx="781685" cy="340360"/>
          </a:xfrm>
          <a:custGeom>
            <a:avLst/>
            <a:gdLst/>
            <a:ahLst/>
            <a:cxnLst/>
            <a:rect l="l" t="t" r="r" b="b"/>
            <a:pathLst>
              <a:path w="781684" h="340360">
                <a:moveTo>
                  <a:pt x="0" y="340199"/>
                </a:moveTo>
                <a:lnTo>
                  <a:pt x="68884" y="339333"/>
                </a:lnTo>
                <a:lnTo>
                  <a:pt x="137289" y="336806"/>
                </a:lnTo>
                <a:lnTo>
                  <a:pt x="204738" y="332720"/>
                </a:lnTo>
                <a:lnTo>
                  <a:pt x="270754" y="327181"/>
                </a:lnTo>
                <a:lnTo>
                  <a:pt x="334860" y="320291"/>
                </a:lnTo>
                <a:lnTo>
                  <a:pt x="396580" y="312155"/>
                </a:lnTo>
                <a:lnTo>
                  <a:pt x="455436" y="302876"/>
                </a:lnTo>
                <a:lnTo>
                  <a:pt x="510952" y="292558"/>
                </a:lnTo>
                <a:lnTo>
                  <a:pt x="562650" y="281306"/>
                </a:lnTo>
                <a:lnTo>
                  <a:pt x="610053" y="269223"/>
                </a:lnTo>
                <a:lnTo>
                  <a:pt x="652686" y="256413"/>
                </a:lnTo>
                <a:lnTo>
                  <a:pt x="690070" y="242979"/>
                </a:lnTo>
                <a:lnTo>
                  <a:pt x="747185" y="214658"/>
                </a:lnTo>
                <a:lnTo>
                  <a:pt x="777584" y="185091"/>
                </a:lnTo>
                <a:lnTo>
                  <a:pt x="781573" y="170099"/>
                </a:lnTo>
                <a:lnTo>
                  <a:pt x="777611" y="155108"/>
                </a:lnTo>
                <a:lnTo>
                  <a:pt x="747265" y="125540"/>
                </a:lnTo>
                <a:lnTo>
                  <a:pt x="690206" y="97219"/>
                </a:lnTo>
                <a:lnTo>
                  <a:pt x="652851" y="83786"/>
                </a:lnTo>
                <a:lnTo>
                  <a:pt x="610249" y="70975"/>
                </a:lnTo>
                <a:lnTo>
                  <a:pt x="562877" y="58892"/>
                </a:lnTo>
                <a:lnTo>
                  <a:pt x="511212" y="47640"/>
                </a:lnTo>
                <a:lnTo>
                  <a:pt x="455731" y="37322"/>
                </a:lnTo>
                <a:lnTo>
                  <a:pt x="396912" y="28044"/>
                </a:lnTo>
                <a:lnTo>
                  <a:pt x="335231" y="19907"/>
                </a:lnTo>
                <a:lnTo>
                  <a:pt x="271165" y="13018"/>
                </a:lnTo>
                <a:lnTo>
                  <a:pt x="205192" y="7478"/>
                </a:lnTo>
                <a:lnTo>
                  <a:pt x="137789" y="3392"/>
                </a:lnTo>
                <a:lnTo>
                  <a:pt x="69432" y="865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832987" y="3589714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823462" y="374266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23462" y="374266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832987" y="3725640"/>
            <a:ext cx="85153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4460">
              <a:spcBef>
                <a:spcPts val="100"/>
              </a:spcBef>
            </a:pPr>
            <a:r>
              <a:rPr sz="600" spc="-10" dirty="0">
                <a:solidFill>
                  <a:srgbClr val="8A80D1"/>
                </a:solidFill>
                <a:latin typeface="Arial"/>
                <a:cs typeface="Arial"/>
              </a:rPr>
              <a:t>3x3 conv, </a:t>
            </a:r>
            <a:r>
              <a:rPr sz="600" spc="-5" dirty="0">
                <a:solidFill>
                  <a:srgbClr val="8A80D1"/>
                </a:solidFill>
                <a:latin typeface="Arial"/>
                <a:cs typeface="Arial"/>
              </a:rPr>
              <a:t>128, </a:t>
            </a:r>
            <a:r>
              <a:rPr sz="600" spc="30" dirty="0">
                <a:solidFill>
                  <a:srgbClr val="8A80D1"/>
                </a:solidFill>
                <a:latin typeface="Arial"/>
                <a:cs typeface="Arial"/>
              </a:rPr>
              <a:t>/</a:t>
            </a:r>
            <a:r>
              <a:rPr sz="600" spc="-2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A80D1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258610" y="370456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258111" y="3835469"/>
            <a:ext cx="635" cy="42545"/>
          </a:xfrm>
          <a:custGeom>
            <a:avLst/>
            <a:gdLst/>
            <a:ahLst/>
            <a:cxnLst/>
            <a:rect l="l" t="t" r="r" b="b"/>
            <a:pathLst>
              <a:path w="634" h="42544">
                <a:moveTo>
                  <a:pt x="0" y="41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238585" y="353399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238585" y="353399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4549" y="617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258611" y="3576320"/>
            <a:ext cx="635" cy="36195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8485" y="3555145"/>
            <a:ext cx="798830" cy="343535"/>
          </a:xfrm>
          <a:custGeom>
            <a:avLst/>
            <a:gdLst/>
            <a:ahLst/>
            <a:cxnLst/>
            <a:rect l="l" t="t" r="r" b="b"/>
            <a:pathLst>
              <a:path w="798829" h="343535">
                <a:moveTo>
                  <a:pt x="599" y="0"/>
                </a:moveTo>
                <a:lnTo>
                  <a:pt x="67028" y="780"/>
                </a:lnTo>
                <a:lnTo>
                  <a:pt x="133047" y="3062"/>
                </a:lnTo>
                <a:lnTo>
                  <a:pt x="198247" y="6758"/>
                </a:lnTo>
                <a:lnTo>
                  <a:pt x="262216" y="11779"/>
                </a:lnTo>
                <a:lnTo>
                  <a:pt x="324544" y="18037"/>
                </a:lnTo>
                <a:lnTo>
                  <a:pt x="384820" y="25444"/>
                </a:lnTo>
                <a:lnTo>
                  <a:pt x="442634" y="33911"/>
                </a:lnTo>
                <a:lnTo>
                  <a:pt x="497574" y="43349"/>
                </a:lnTo>
                <a:lnTo>
                  <a:pt x="549230" y="53671"/>
                </a:lnTo>
                <a:lnTo>
                  <a:pt x="597191" y="64788"/>
                </a:lnTo>
                <a:lnTo>
                  <a:pt x="641046" y="76612"/>
                </a:lnTo>
                <a:lnTo>
                  <a:pt x="680385" y="89055"/>
                </a:lnTo>
                <a:lnTo>
                  <a:pt x="743871" y="115442"/>
                </a:lnTo>
                <a:lnTo>
                  <a:pt x="784362" y="143242"/>
                </a:lnTo>
                <a:lnTo>
                  <a:pt x="798573" y="171749"/>
                </a:lnTo>
                <a:lnTo>
                  <a:pt x="794933" y="186047"/>
                </a:lnTo>
                <a:lnTo>
                  <a:pt x="767121" y="214289"/>
                </a:lnTo>
                <a:lnTo>
                  <a:pt x="714669" y="241471"/>
                </a:lnTo>
                <a:lnTo>
                  <a:pt x="640862" y="266886"/>
                </a:lnTo>
                <a:lnTo>
                  <a:pt x="596978" y="278710"/>
                </a:lnTo>
                <a:lnTo>
                  <a:pt x="548986" y="289827"/>
                </a:lnTo>
                <a:lnTo>
                  <a:pt x="497298" y="300149"/>
                </a:lnTo>
                <a:lnTo>
                  <a:pt x="442324" y="309588"/>
                </a:lnTo>
                <a:lnTo>
                  <a:pt x="384476" y="318054"/>
                </a:lnTo>
                <a:lnTo>
                  <a:pt x="324162" y="325461"/>
                </a:lnTo>
                <a:lnTo>
                  <a:pt x="261795" y="331719"/>
                </a:lnTo>
                <a:lnTo>
                  <a:pt x="197785" y="336740"/>
                </a:lnTo>
                <a:lnTo>
                  <a:pt x="132542" y="340436"/>
                </a:lnTo>
                <a:lnTo>
                  <a:pt x="66476" y="342718"/>
                </a:lnTo>
                <a:lnTo>
                  <a:pt x="0" y="343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21662" y="327203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89"/>
                </a:lnTo>
                <a:lnTo>
                  <a:pt x="0" y="9268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821662" y="327203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89"/>
                </a:lnTo>
                <a:lnTo>
                  <a:pt x="0" y="9268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831187" y="3249739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821662" y="340269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21662" y="3402694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969985" y="3380393"/>
            <a:ext cx="57404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700" spc="-6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256810" y="336459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256735" y="3495295"/>
            <a:ext cx="2540" cy="38735"/>
          </a:xfrm>
          <a:custGeom>
            <a:avLst/>
            <a:gdLst/>
            <a:ahLst/>
            <a:cxnLst/>
            <a:rect l="l" t="t" r="r" b="b"/>
            <a:pathLst>
              <a:path w="2540" h="38735">
                <a:moveTo>
                  <a:pt x="20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237160" y="3189096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237160" y="3189096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256811" y="3231530"/>
            <a:ext cx="635" cy="40640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0" y="404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277586" y="3210132"/>
            <a:ext cx="782955" cy="345440"/>
          </a:xfrm>
          <a:custGeom>
            <a:avLst/>
            <a:gdLst/>
            <a:ahLst/>
            <a:cxnLst/>
            <a:rect l="l" t="t" r="r" b="b"/>
            <a:pathLst>
              <a:path w="782954" h="345439">
                <a:moveTo>
                  <a:pt x="1499" y="345011"/>
                </a:moveTo>
                <a:lnTo>
                  <a:pt x="70320" y="344134"/>
                </a:lnTo>
                <a:lnTo>
                  <a:pt x="138668" y="341570"/>
                </a:lnTo>
                <a:lnTo>
                  <a:pt x="206064" y="337427"/>
                </a:lnTo>
                <a:lnTo>
                  <a:pt x="272033" y="331810"/>
                </a:lnTo>
                <a:lnTo>
                  <a:pt x="336095" y="324823"/>
                </a:lnTo>
                <a:lnTo>
                  <a:pt x="397773" y="316572"/>
                </a:lnTo>
                <a:lnTo>
                  <a:pt x="456591" y="307162"/>
                </a:lnTo>
                <a:lnTo>
                  <a:pt x="512070" y="296699"/>
                </a:lnTo>
                <a:lnTo>
                  <a:pt x="563732" y="285288"/>
                </a:lnTo>
                <a:lnTo>
                  <a:pt x="611101" y="273034"/>
                </a:lnTo>
                <a:lnTo>
                  <a:pt x="653699" y="260043"/>
                </a:lnTo>
                <a:lnTo>
                  <a:pt x="691048" y="246420"/>
                </a:lnTo>
                <a:lnTo>
                  <a:pt x="748090" y="217699"/>
                </a:lnTo>
                <a:lnTo>
                  <a:pt x="778406" y="187715"/>
                </a:lnTo>
                <a:lnTo>
                  <a:pt x="782348" y="172512"/>
                </a:lnTo>
                <a:lnTo>
                  <a:pt x="778340" y="157307"/>
                </a:lnTo>
                <a:lnTo>
                  <a:pt x="747889" y="127318"/>
                </a:lnTo>
                <a:lnTo>
                  <a:pt x="690708" y="98595"/>
                </a:lnTo>
                <a:lnTo>
                  <a:pt x="653286" y="84971"/>
                </a:lnTo>
                <a:lnTo>
                  <a:pt x="610612" y="71979"/>
                </a:lnTo>
                <a:lnTo>
                  <a:pt x="563164" y="59725"/>
                </a:lnTo>
                <a:lnTo>
                  <a:pt x="511418" y="48313"/>
                </a:lnTo>
                <a:lnTo>
                  <a:pt x="455853" y="37850"/>
                </a:lnTo>
                <a:lnTo>
                  <a:pt x="396944" y="28440"/>
                </a:lnTo>
                <a:lnTo>
                  <a:pt x="335169" y="20189"/>
                </a:lnTo>
                <a:lnTo>
                  <a:pt x="271005" y="13201"/>
                </a:lnTo>
                <a:lnTo>
                  <a:pt x="204929" y="7584"/>
                </a:lnTo>
                <a:lnTo>
                  <a:pt x="137418" y="3440"/>
                </a:lnTo>
                <a:lnTo>
                  <a:pt x="68949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831187" y="2904782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821662" y="305773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821662" y="305773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6831187" y="3035446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256810" y="301963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256811" y="3150396"/>
            <a:ext cx="635" cy="38735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5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237160" y="2848927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37160" y="2848926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256811" y="2891081"/>
            <a:ext cx="635" cy="36195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0" y="35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277661" y="2870045"/>
            <a:ext cx="799465" cy="340360"/>
          </a:xfrm>
          <a:custGeom>
            <a:avLst/>
            <a:gdLst/>
            <a:ahLst/>
            <a:cxnLst/>
            <a:rect l="l" t="t" r="r" b="b"/>
            <a:pathLst>
              <a:path w="799465" h="340360">
                <a:moveTo>
                  <a:pt x="0" y="340199"/>
                </a:moveTo>
                <a:lnTo>
                  <a:pt x="66547" y="339426"/>
                </a:lnTo>
                <a:lnTo>
                  <a:pt x="132682" y="337165"/>
                </a:lnTo>
                <a:lnTo>
                  <a:pt x="197993" y="333505"/>
                </a:lnTo>
                <a:lnTo>
                  <a:pt x="262071" y="328532"/>
                </a:lnTo>
                <a:lnTo>
                  <a:pt x="324503" y="322334"/>
                </a:lnTo>
                <a:lnTo>
                  <a:pt x="384878" y="314999"/>
                </a:lnTo>
                <a:lnTo>
                  <a:pt x="442787" y="306613"/>
                </a:lnTo>
                <a:lnTo>
                  <a:pt x="497817" y="297266"/>
                </a:lnTo>
                <a:lnTo>
                  <a:pt x="549558" y="287043"/>
                </a:lnTo>
                <a:lnTo>
                  <a:pt x="597598" y="276032"/>
                </a:lnTo>
                <a:lnTo>
                  <a:pt x="641528" y="264322"/>
                </a:lnTo>
                <a:lnTo>
                  <a:pt x="680935" y="251999"/>
                </a:lnTo>
                <a:lnTo>
                  <a:pt x="744539" y="225866"/>
                </a:lnTo>
                <a:lnTo>
                  <a:pt x="785123" y="198332"/>
                </a:lnTo>
                <a:lnTo>
                  <a:pt x="799398" y="170099"/>
                </a:lnTo>
                <a:lnTo>
                  <a:pt x="795779" y="155939"/>
                </a:lnTo>
                <a:lnTo>
                  <a:pt x="767990" y="127968"/>
                </a:lnTo>
                <a:lnTo>
                  <a:pt x="715537" y="101047"/>
                </a:lnTo>
                <a:lnTo>
                  <a:pt x="641712" y="75876"/>
                </a:lnTo>
                <a:lnTo>
                  <a:pt x="597812" y="64166"/>
                </a:lnTo>
                <a:lnTo>
                  <a:pt x="549802" y="53156"/>
                </a:lnTo>
                <a:lnTo>
                  <a:pt x="498093" y="42933"/>
                </a:lnTo>
                <a:lnTo>
                  <a:pt x="443096" y="33585"/>
                </a:lnTo>
                <a:lnTo>
                  <a:pt x="385223" y="25199"/>
                </a:lnTo>
                <a:lnTo>
                  <a:pt x="324884" y="17864"/>
                </a:lnTo>
                <a:lnTo>
                  <a:pt x="262491" y="11666"/>
                </a:lnTo>
                <a:lnTo>
                  <a:pt x="198455" y="6693"/>
                </a:lnTo>
                <a:lnTo>
                  <a:pt x="133187" y="3033"/>
                </a:lnTo>
                <a:lnTo>
                  <a:pt x="67098" y="772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258911" y="2792564"/>
            <a:ext cx="635" cy="60325"/>
          </a:xfrm>
          <a:custGeom>
            <a:avLst/>
            <a:gdLst/>
            <a:ahLst/>
            <a:cxnLst/>
            <a:rect l="l" t="t" r="r" b="b"/>
            <a:pathLst>
              <a:path w="634" h="60325">
                <a:moveTo>
                  <a:pt x="87" y="-4762"/>
                </a:moveTo>
                <a:lnTo>
                  <a:pt x="87" y="64912"/>
                </a:lnTo>
              </a:path>
            </a:pathLst>
          </a:custGeom>
          <a:ln w="96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243335" y="274933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0" y="43184"/>
                </a:lnTo>
                <a:lnTo>
                  <a:pt x="15849" y="0"/>
                </a:lnTo>
                <a:lnTo>
                  <a:pt x="31474" y="432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243335" y="274933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15849" y="0"/>
                </a:lnTo>
                <a:lnTo>
                  <a:pt x="0" y="43184"/>
                </a:lnTo>
                <a:lnTo>
                  <a:pt x="31474" y="432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7214313" y="2574259"/>
            <a:ext cx="958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..</a:t>
            </a:r>
            <a:endParaRPr sz="1000">
              <a:latin typeface="Arial"/>
              <a:cs typeface="Arial"/>
            </a:endParaRPr>
          </a:p>
          <a:p>
            <a:pPr marL="12700"/>
            <a:r>
              <a:rPr sz="1000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259636" y="2610034"/>
            <a:ext cx="635" cy="73025"/>
          </a:xfrm>
          <a:custGeom>
            <a:avLst/>
            <a:gdLst/>
            <a:ahLst/>
            <a:cxnLst/>
            <a:rect l="l" t="t" r="r" b="b"/>
            <a:pathLst>
              <a:path w="634" h="73025">
                <a:moveTo>
                  <a:pt x="174" y="-4762"/>
                </a:moveTo>
                <a:lnTo>
                  <a:pt x="174" y="77212"/>
                </a:lnTo>
              </a:path>
            </a:pathLst>
          </a:custGeom>
          <a:ln w="98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244235" y="25668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0" y="43152"/>
                </a:lnTo>
                <a:lnTo>
                  <a:pt x="15949" y="0"/>
                </a:lnTo>
                <a:lnTo>
                  <a:pt x="31474" y="4329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244235" y="25668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15949" y="0"/>
                </a:lnTo>
                <a:lnTo>
                  <a:pt x="0" y="43152"/>
                </a:lnTo>
                <a:lnTo>
                  <a:pt x="31474" y="4329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6834812" y="2223089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7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825287" y="237603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825287" y="237603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6834812" y="2353743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512,</a:t>
            </a:r>
            <a:r>
              <a:rPr sz="700" spc="-3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15" dirty="0">
                <a:solidFill>
                  <a:srgbClr val="38751C"/>
                </a:solidFill>
                <a:latin typeface="Arial"/>
                <a:cs typeface="Arial"/>
              </a:rPr>
              <a:t>/2</a:t>
            </a:r>
            <a:endParaRPr sz="7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60435" y="233793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239985" y="251058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239985" y="251058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260236" y="2468884"/>
            <a:ext cx="635" cy="41910"/>
          </a:xfrm>
          <a:custGeom>
            <a:avLst/>
            <a:gdLst/>
            <a:ahLst/>
            <a:cxnLst/>
            <a:rect l="l" t="t" r="r" b="b"/>
            <a:pathLst>
              <a:path w="634" h="41910">
                <a:moveTo>
                  <a:pt x="149" y="-4762"/>
                </a:moveTo>
                <a:lnTo>
                  <a:pt x="149" y="46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239985" y="216735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239985" y="216735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260136" y="2209683"/>
            <a:ext cx="635" cy="36195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4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280485" y="2188505"/>
            <a:ext cx="779780" cy="343535"/>
          </a:xfrm>
          <a:custGeom>
            <a:avLst/>
            <a:gdLst/>
            <a:ahLst/>
            <a:cxnLst/>
            <a:rect l="l" t="t" r="r" b="b"/>
            <a:pathLst>
              <a:path w="779779" h="343535">
                <a:moveTo>
                  <a:pt x="0" y="0"/>
                </a:moveTo>
                <a:lnTo>
                  <a:pt x="68673" y="873"/>
                </a:lnTo>
                <a:lnTo>
                  <a:pt x="136869" y="3422"/>
                </a:lnTo>
                <a:lnTo>
                  <a:pt x="204113" y="7544"/>
                </a:lnTo>
                <a:lnTo>
                  <a:pt x="269930" y="13132"/>
                </a:lnTo>
                <a:lnTo>
                  <a:pt x="333843" y="20083"/>
                </a:lnTo>
                <a:lnTo>
                  <a:pt x="395377" y="28291"/>
                </a:lnTo>
                <a:lnTo>
                  <a:pt x="454056" y="37652"/>
                </a:lnTo>
                <a:lnTo>
                  <a:pt x="509406" y="48060"/>
                </a:lnTo>
                <a:lnTo>
                  <a:pt x="560949" y="59411"/>
                </a:lnTo>
                <a:lnTo>
                  <a:pt x="608212" y="71601"/>
                </a:lnTo>
                <a:lnTo>
                  <a:pt x="650717" y="84524"/>
                </a:lnTo>
                <a:lnTo>
                  <a:pt x="687990" y="98076"/>
                </a:lnTo>
                <a:lnTo>
                  <a:pt x="744936" y="126647"/>
                </a:lnTo>
                <a:lnTo>
                  <a:pt x="775246" y="156475"/>
                </a:lnTo>
                <a:lnTo>
                  <a:pt x="779223" y="171599"/>
                </a:lnTo>
                <a:lnTo>
                  <a:pt x="775272" y="186723"/>
                </a:lnTo>
                <a:lnTo>
                  <a:pt x="745017" y="216551"/>
                </a:lnTo>
                <a:lnTo>
                  <a:pt x="688126" y="245122"/>
                </a:lnTo>
                <a:lnTo>
                  <a:pt x="650883" y="258674"/>
                </a:lnTo>
                <a:lnTo>
                  <a:pt x="608407" y="271597"/>
                </a:lnTo>
                <a:lnTo>
                  <a:pt x="561177" y="283787"/>
                </a:lnTo>
                <a:lnTo>
                  <a:pt x="509666" y="295138"/>
                </a:lnTo>
                <a:lnTo>
                  <a:pt x="454351" y="305547"/>
                </a:lnTo>
                <a:lnTo>
                  <a:pt x="395708" y="314907"/>
                </a:lnTo>
                <a:lnTo>
                  <a:pt x="334213" y="323115"/>
                </a:lnTo>
                <a:lnTo>
                  <a:pt x="270341" y="330066"/>
                </a:lnTo>
                <a:lnTo>
                  <a:pt x="204567" y="335654"/>
                </a:lnTo>
                <a:lnTo>
                  <a:pt x="137369" y="339776"/>
                </a:lnTo>
                <a:lnTo>
                  <a:pt x="69221" y="342326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823462" y="190540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823462" y="190540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6832987" y="1883113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70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6823462" y="203606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823462" y="203606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6832987" y="2013767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70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7258610" y="199796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258736" y="2128655"/>
            <a:ext cx="1905" cy="38735"/>
          </a:xfrm>
          <a:custGeom>
            <a:avLst/>
            <a:gdLst/>
            <a:ahLst/>
            <a:cxnLst/>
            <a:rect l="l" t="t" r="r" b="b"/>
            <a:pathLst>
              <a:path w="1904" h="38734">
                <a:moveTo>
                  <a:pt x="14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238585" y="1822469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238585" y="1822469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4549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258611" y="1864905"/>
            <a:ext cx="635" cy="40640"/>
          </a:xfrm>
          <a:custGeom>
            <a:avLst/>
            <a:gdLst/>
            <a:ahLst/>
            <a:cxnLst/>
            <a:rect l="l" t="t" r="r" b="b"/>
            <a:pathLst>
              <a:path w="634" h="40640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278985" y="1843505"/>
            <a:ext cx="781050" cy="345440"/>
          </a:xfrm>
          <a:custGeom>
            <a:avLst/>
            <a:gdLst/>
            <a:ahLst/>
            <a:cxnLst/>
            <a:rect l="l" t="t" r="r" b="b"/>
            <a:pathLst>
              <a:path w="781050" h="345440">
                <a:moveTo>
                  <a:pt x="1499" y="344999"/>
                </a:moveTo>
                <a:lnTo>
                  <a:pt x="70197" y="344121"/>
                </a:lnTo>
                <a:lnTo>
                  <a:pt x="138422" y="341558"/>
                </a:lnTo>
                <a:lnTo>
                  <a:pt x="205698" y="337415"/>
                </a:lnTo>
                <a:lnTo>
                  <a:pt x="271548" y="331797"/>
                </a:lnTo>
                <a:lnTo>
                  <a:pt x="335495" y="324810"/>
                </a:lnTo>
                <a:lnTo>
                  <a:pt x="397063" y="316559"/>
                </a:lnTo>
                <a:lnTo>
                  <a:pt x="455775" y="307149"/>
                </a:lnTo>
                <a:lnTo>
                  <a:pt x="511154" y="296686"/>
                </a:lnTo>
                <a:lnTo>
                  <a:pt x="562724" y="285275"/>
                </a:lnTo>
                <a:lnTo>
                  <a:pt x="610008" y="273022"/>
                </a:lnTo>
                <a:lnTo>
                  <a:pt x="652530" y="260031"/>
                </a:lnTo>
                <a:lnTo>
                  <a:pt x="689812" y="246408"/>
                </a:lnTo>
                <a:lnTo>
                  <a:pt x="746751" y="217687"/>
                </a:lnTo>
                <a:lnTo>
                  <a:pt x="777013" y="187702"/>
                </a:lnTo>
                <a:lnTo>
                  <a:pt x="780948" y="172499"/>
                </a:lnTo>
                <a:lnTo>
                  <a:pt x="776947" y="157296"/>
                </a:lnTo>
                <a:lnTo>
                  <a:pt x="746551" y="127311"/>
                </a:lnTo>
                <a:lnTo>
                  <a:pt x="689472" y="98591"/>
                </a:lnTo>
                <a:lnTo>
                  <a:pt x="652116" y="84968"/>
                </a:lnTo>
                <a:lnTo>
                  <a:pt x="609519" y="71977"/>
                </a:lnTo>
                <a:lnTo>
                  <a:pt x="562156" y="59723"/>
                </a:lnTo>
                <a:lnTo>
                  <a:pt x="510503" y="48312"/>
                </a:lnTo>
                <a:lnTo>
                  <a:pt x="455037" y="37849"/>
                </a:lnTo>
                <a:lnTo>
                  <a:pt x="396233" y="28439"/>
                </a:lnTo>
                <a:lnTo>
                  <a:pt x="334569" y="20188"/>
                </a:lnTo>
                <a:lnTo>
                  <a:pt x="270520" y="13201"/>
                </a:lnTo>
                <a:lnTo>
                  <a:pt x="204562" y="7583"/>
                </a:lnTo>
                <a:lnTo>
                  <a:pt x="137172" y="3440"/>
                </a:lnTo>
                <a:lnTo>
                  <a:pt x="68826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823462" y="1560456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823462" y="1560456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6832987" y="1538162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700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6823462" y="169111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823462" y="169111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6832987" y="1668818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700">
              <a:latin typeface="Arial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7258610" y="165301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258536" y="1783769"/>
            <a:ext cx="635" cy="38735"/>
          </a:xfrm>
          <a:custGeom>
            <a:avLst/>
            <a:gdLst/>
            <a:ahLst/>
            <a:cxnLst/>
            <a:rect l="l" t="t" r="r" b="b"/>
            <a:pathLst>
              <a:path w="634" h="38734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279085" y="1491719"/>
            <a:ext cx="781050" cy="352425"/>
          </a:xfrm>
          <a:custGeom>
            <a:avLst/>
            <a:gdLst/>
            <a:ahLst/>
            <a:cxnLst/>
            <a:rect l="l" t="t" r="r" b="b"/>
            <a:pathLst>
              <a:path w="781050" h="352425">
                <a:moveTo>
                  <a:pt x="0" y="351899"/>
                </a:moveTo>
                <a:lnTo>
                  <a:pt x="68817" y="351003"/>
                </a:lnTo>
                <a:lnTo>
                  <a:pt x="137154" y="348389"/>
                </a:lnTo>
                <a:lnTo>
                  <a:pt x="204536" y="344163"/>
                </a:lnTo>
                <a:lnTo>
                  <a:pt x="270485" y="338433"/>
                </a:lnTo>
                <a:lnTo>
                  <a:pt x="334526" y="331306"/>
                </a:lnTo>
                <a:lnTo>
                  <a:pt x="396183" y="322890"/>
                </a:lnTo>
                <a:lnTo>
                  <a:pt x="454978" y="313292"/>
                </a:lnTo>
                <a:lnTo>
                  <a:pt x="510438" y="302620"/>
                </a:lnTo>
                <a:lnTo>
                  <a:pt x="562084" y="290981"/>
                </a:lnTo>
                <a:lnTo>
                  <a:pt x="609441" y="278482"/>
                </a:lnTo>
                <a:lnTo>
                  <a:pt x="652033" y="265231"/>
                </a:lnTo>
                <a:lnTo>
                  <a:pt x="689383" y="251336"/>
                </a:lnTo>
                <a:lnTo>
                  <a:pt x="746455" y="222041"/>
                </a:lnTo>
                <a:lnTo>
                  <a:pt x="776847" y="191456"/>
                </a:lnTo>
                <a:lnTo>
                  <a:pt x="780848" y="175949"/>
                </a:lnTo>
                <a:lnTo>
                  <a:pt x="776913" y="160442"/>
                </a:lnTo>
                <a:lnTo>
                  <a:pt x="746656" y="129858"/>
                </a:lnTo>
                <a:lnTo>
                  <a:pt x="689724" y="100563"/>
                </a:lnTo>
                <a:lnTo>
                  <a:pt x="652446" y="86667"/>
                </a:lnTo>
                <a:lnTo>
                  <a:pt x="609930" y="73416"/>
                </a:lnTo>
                <a:lnTo>
                  <a:pt x="562652" y="60918"/>
                </a:lnTo>
                <a:lnTo>
                  <a:pt x="511089" y="49278"/>
                </a:lnTo>
                <a:lnTo>
                  <a:pt x="455717" y="38606"/>
                </a:lnTo>
                <a:lnTo>
                  <a:pt x="397012" y="29008"/>
                </a:lnTo>
                <a:lnTo>
                  <a:pt x="335452" y="20592"/>
                </a:lnTo>
                <a:lnTo>
                  <a:pt x="271513" y="13465"/>
                </a:lnTo>
                <a:lnTo>
                  <a:pt x="205671" y="7735"/>
                </a:lnTo>
                <a:lnTo>
                  <a:pt x="138404" y="3509"/>
                </a:lnTo>
                <a:lnTo>
                  <a:pt x="70188" y="895"/>
                </a:ln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240010" y="1470592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240010" y="1470592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4549" y="6194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258611" y="1512756"/>
            <a:ext cx="1905" cy="48260"/>
          </a:xfrm>
          <a:custGeom>
            <a:avLst/>
            <a:gdLst/>
            <a:ahLst/>
            <a:cxnLst/>
            <a:rect l="l" t="t" r="r" b="b"/>
            <a:pathLst>
              <a:path w="1904" h="48259">
                <a:moveTo>
                  <a:pt x="0" y="47699"/>
                </a:move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260410" y="1423222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13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9" name="object 109"/>
          <p:cNvGraphicFramePr>
            <a:graphicFrameLocks noGrp="1"/>
          </p:cNvGraphicFramePr>
          <p:nvPr/>
        </p:nvGraphicFramePr>
        <p:xfrm>
          <a:off x="6815786" y="1050724"/>
          <a:ext cx="870585" cy="3619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0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664">
                <a:tc>
                  <a:txBody>
                    <a:bodyPr/>
                    <a:lstStyle/>
                    <a:p>
                      <a:pPr marL="22225" algn="ctr">
                        <a:lnSpc>
                          <a:spcPts val="765"/>
                        </a:lnSpc>
                      </a:pPr>
                      <a:r>
                        <a:rPr sz="7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664">
                <a:tc>
                  <a:txBody>
                    <a:bodyPr/>
                    <a:lstStyle/>
                    <a:p>
                      <a:pPr marL="1841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0" name="object 110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3471545" cy="789305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ResNet</a:t>
            </a:r>
            <a:endParaRPr sz="3000"/>
          </a:p>
          <a:p>
            <a:pPr marL="131445">
              <a:spcBef>
                <a:spcPts val="235"/>
              </a:spcBef>
            </a:pPr>
            <a:r>
              <a:rPr i="1" spc="-5" dirty="0">
                <a:solidFill>
                  <a:srgbClr val="000000"/>
                </a:solidFill>
              </a:rPr>
              <a:t>[He et al.,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111" name="object 111"/>
          <p:cNvSpPr txBox="1"/>
          <p:nvPr/>
        </p:nvSpPr>
        <p:spPr>
          <a:xfrm>
            <a:off x="4744185" y="3283062"/>
            <a:ext cx="3219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relu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4269366" y="3602519"/>
            <a:ext cx="866140" cy="311150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 txBox="1"/>
          <p:nvPr/>
        </p:nvSpPr>
        <p:spPr>
          <a:xfrm>
            <a:off x="4269366" y="3602520"/>
            <a:ext cx="866140" cy="244297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132080">
              <a:spcBef>
                <a:spcPts val="464"/>
              </a:spcBef>
            </a:pPr>
            <a:r>
              <a:rPr sz="1200" spc="-15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200" spc="-2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4269466" y="2901698"/>
            <a:ext cx="866140" cy="311150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4269466" y="2901699"/>
            <a:ext cx="866140" cy="244297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132080">
              <a:spcBef>
                <a:spcPts val="464"/>
              </a:spcBef>
            </a:pPr>
            <a:r>
              <a:rPr sz="1200" spc="-15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200" spc="-2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4702415" y="3269980"/>
            <a:ext cx="0" cy="332740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3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686690" y="322675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686690" y="322675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702515" y="2676849"/>
            <a:ext cx="0" cy="225425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686765" y="26336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686765" y="26336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631241" y="3922732"/>
            <a:ext cx="142349" cy="3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764065" y="2551195"/>
            <a:ext cx="893444" cy="1661795"/>
          </a:xfrm>
          <a:custGeom>
            <a:avLst/>
            <a:gdLst/>
            <a:ahLst/>
            <a:cxnLst/>
            <a:rect l="l" t="t" r="r" b="b"/>
            <a:pathLst>
              <a:path w="893445" h="1661795">
                <a:moveTo>
                  <a:pt x="0" y="1661424"/>
                </a:moveTo>
                <a:lnTo>
                  <a:pt x="46139" y="1659950"/>
                </a:lnTo>
                <a:lnTo>
                  <a:pt x="92119" y="1655598"/>
                </a:lnTo>
                <a:lnTo>
                  <a:pt x="137836" y="1648470"/>
                </a:lnTo>
                <a:lnTo>
                  <a:pt x="183185" y="1638669"/>
                </a:lnTo>
                <a:lnTo>
                  <a:pt x="228063" y="1626297"/>
                </a:lnTo>
                <a:lnTo>
                  <a:pt x="272365" y="1611459"/>
                </a:lnTo>
                <a:lnTo>
                  <a:pt x="315987" y="1594255"/>
                </a:lnTo>
                <a:lnTo>
                  <a:pt x="358825" y="1574790"/>
                </a:lnTo>
                <a:lnTo>
                  <a:pt x="400775" y="1553166"/>
                </a:lnTo>
                <a:lnTo>
                  <a:pt x="441733" y="1529486"/>
                </a:lnTo>
                <a:lnTo>
                  <a:pt x="481594" y="1503853"/>
                </a:lnTo>
                <a:lnTo>
                  <a:pt x="520254" y="1476368"/>
                </a:lnTo>
                <a:lnTo>
                  <a:pt x="557610" y="1447137"/>
                </a:lnTo>
                <a:lnTo>
                  <a:pt x="593557" y="1416260"/>
                </a:lnTo>
                <a:lnTo>
                  <a:pt x="627992" y="1383841"/>
                </a:lnTo>
                <a:lnTo>
                  <a:pt x="660809" y="1349983"/>
                </a:lnTo>
                <a:lnTo>
                  <a:pt x="691905" y="1314788"/>
                </a:lnTo>
                <a:lnTo>
                  <a:pt x="721175" y="1278359"/>
                </a:lnTo>
                <a:lnTo>
                  <a:pt x="748516" y="1240800"/>
                </a:lnTo>
                <a:lnTo>
                  <a:pt x="773824" y="1202213"/>
                </a:lnTo>
                <a:lnTo>
                  <a:pt x="796993" y="1162700"/>
                </a:lnTo>
                <a:lnTo>
                  <a:pt x="817921" y="1122365"/>
                </a:lnTo>
                <a:lnTo>
                  <a:pt x="836503" y="1081310"/>
                </a:lnTo>
                <a:lnTo>
                  <a:pt x="852635" y="1039638"/>
                </a:lnTo>
                <a:lnTo>
                  <a:pt x="866213" y="997453"/>
                </a:lnTo>
                <a:lnTo>
                  <a:pt x="877132" y="954856"/>
                </a:lnTo>
                <a:lnTo>
                  <a:pt x="885288" y="911950"/>
                </a:lnTo>
                <a:lnTo>
                  <a:pt x="890578" y="868839"/>
                </a:lnTo>
                <a:lnTo>
                  <a:pt x="892898" y="825625"/>
                </a:lnTo>
                <a:lnTo>
                  <a:pt x="891899" y="777429"/>
                </a:lnTo>
                <a:lnTo>
                  <a:pt x="887225" y="729375"/>
                </a:lnTo>
                <a:lnTo>
                  <a:pt x="879026" y="681607"/>
                </a:lnTo>
                <a:lnTo>
                  <a:pt x="867452" y="634267"/>
                </a:lnTo>
                <a:lnTo>
                  <a:pt x="852651" y="587498"/>
                </a:lnTo>
                <a:lnTo>
                  <a:pt x="834774" y="541442"/>
                </a:lnTo>
                <a:lnTo>
                  <a:pt x="813971" y="496242"/>
                </a:lnTo>
                <a:lnTo>
                  <a:pt x="790391" y="452041"/>
                </a:lnTo>
                <a:lnTo>
                  <a:pt x="764183" y="408981"/>
                </a:lnTo>
                <a:lnTo>
                  <a:pt x="735498" y="367206"/>
                </a:lnTo>
                <a:lnTo>
                  <a:pt x="704485" y="326857"/>
                </a:lnTo>
                <a:lnTo>
                  <a:pt x="671293" y="288077"/>
                </a:lnTo>
                <a:lnTo>
                  <a:pt x="636073" y="251009"/>
                </a:lnTo>
                <a:lnTo>
                  <a:pt x="601684" y="218246"/>
                </a:lnTo>
                <a:lnTo>
                  <a:pt x="565794" y="187197"/>
                </a:lnTo>
                <a:lnTo>
                  <a:pt x="528525" y="157975"/>
                </a:lnTo>
                <a:lnTo>
                  <a:pt x="489997" y="130696"/>
                </a:lnTo>
                <a:lnTo>
                  <a:pt x="450328" y="105472"/>
                </a:lnTo>
                <a:lnTo>
                  <a:pt x="409638" y="82418"/>
                </a:lnTo>
                <a:lnTo>
                  <a:pt x="368049" y="61649"/>
                </a:lnTo>
                <a:lnTo>
                  <a:pt x="331016" y="45439"/>
                </a:lnTo>
                <a:lnTo>
                  <a:pt x="293471" y="31142"/>
                </a:lnTo>
                <a:lnTo>
                  <a:pt x="255489" y="18835"/>
                </a:lnTo>
                <a:lnTo>
                  <a:pt x="217149" y="8594"/>
                </a:lnTo>
                <a:lnTo>
                  <a:pt x="178524" y="497"/>
                </a:lnTo>
                <a:lnTo>
                  <a:pt x="1756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844091" y="2510330"/>
            <a:ext cx="107949" cy="81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5709803" y="3174973"/>
            <a:ext cx="113665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950"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  <a:tabLst>
                <a:tab pos="1123315" algn="l"/>
              </a:tabLst>
            </a:pPr>
            <a:r>
              <a:rPr sz="1400" spc="-5" dirty="0">
                <a:latin typeface="Arial"/>
                <a:cs typeface="Arial"/>
              </a:rPr>
              <a:t>identity </a:t>
            </a:r>
            <a:r>
              <a:rPr sz="1400" spc="120" dirty="0">
                <a:latin typeface="Arial"/>
                <a:cs typeface="Arial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3885188" y="2363711"/>
            <a:ext cx="6311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F(x)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3601516" y="3245210"/>
            <a:ext cx="3409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F(x)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4820385" y="2140064"/>
            <a:ext cx="3219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relu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4702515" y="2143450"/>
            <a:ext cx="0" cy="225425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686765" y="210022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686765" y="210022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4134914" y="4299711"/>
            <a:ext cx="1181100" cy="403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9850" algn="ctr">
              <a:lnSpc>
                <a:spcPts val="149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490"/>
              </a:lnSpc>
            </a:pPr>
            <a:r>
              <a:rPr sz="1400" spc="-5" dirty="0">
                <a:latin typeface="Arial"/>
                <a:cs typeface="Arial"/>
              </a:rPr>
              <a:t>Residual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block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4579266" y="2417865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123257"/>
                </a:moveTo>
                <a:lnTo>
                  <a:pt x="9684" y="75280"/>
                </a:lnTo>
                <a:lnTo>
                  <a:pt x="36096" y="36101"/>
                </a:lnTo>
                <a:lnTo>
                  <a:pt x="75272" y="9686"/>
                </a:lnTo>
                <a:lnTo>
                  <a:pt x="123249" y="0"/>
                </a:lnTo>
                <a:lnTo>
                  <a:pt x="170405" y="9383"/>
                </a:lnTo>
                <a:lnTo>
                  <a:pt x="210399" y="36102"/>
                </a:lnTo>
                <a:lnTo>
                  <a:pt x="237121" y="76089"/>
                </a:lnTo>
                <a:lnTo>
                  <a:pt x="246499" y="123257"/>
                </a:lnTo>
                <a:lnTo>
                  <a:pt x="236814" y="171233"/>
                </a:lnTo>
                <a:lnTo>
                  <a:pt x="210402" y="210411"/>
                </a:lnTo>
                <a:lnTo>
                  <a:pt x="171226" y="236826"/>
                </a:lnTo>
                <a:lnTo>
                  <a:pt x="123249" y="246512"/>
                </a:lnTo>
                <a:lnTo>
                  <a:pt x="75272" y="236826"/>
                </a:lnTo>
                <a:lnTo>
                  <a:pt x="36096" y="210411"/>
                </a:lnTo>
                <a:lnTo>
                  <a:pt x="9684" y="171233"/>
                </a:lnTo>
                <a:lnTo>
                  <a:pt x="0" y="12325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685590" y="2473856"/>
            <a:ext cx="34290" cy="50800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635240" y="2541121"/>
            <a:ext cx="134620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4" y="0"/>
                </a:lnTo>
              </a:path>
            </a:pathLst>
          </a:custGeom>
          <a:ln w="338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685590" y="2558031"/>
            <a:ext cx="34290" cy="50800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 txBox="1"/>
          <p:nvPr/>
        </p:nvSpPr>
        <p:spPr>
          <a:xfrm>
            <a:off x="404998" y="1967694"/>
            <a:ext cx="22593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Full ResNet</a:t>
            </a:r>
            <a:r>
              <a:rPr sz="16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architecture: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565949" y="2215344"/>
            <a:ext cx="2521585" cy="299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8610" indent="-295910">
              <a:spcBef>
                <a:spcPts val="100"/>
              </a:spcBef>
              <a:buChar char="-"/>
              <a:tabLst>
                <a:tab pos="308610" algn="l"/>
                <a:tab pos="309245" algn="l"/>
              </a:tabLst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Stack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residual</a:t>
            </a:r>
            <a:r>
              <a:rPr sz="16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blocks</a:t>
            </a:r>
            <a:endParaRPr sz="1600">
              <a:latin typeface="Arial"/>
              <a:cs typeface="Arial"/>
            </a:endParaRPr>
          </a:p>
          <a:p>
            <a:pPr marL="308610" marR="5080" indent="-295910">
              <a:lnSpc>
                <a:spcPct val="101600"/>
              </a:lnSpc>
              <a:buChar char="-"/>
              <a:tabLst>
                <a:tab pos="308610" algn="l"/>
                <a:tab pos="309245" algn="l"/>
              </a:tabLst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Every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residual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block</a:t>
            </a:r>
            <a:r>
              <a:rPr sz="16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has  two 3x3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16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1600">
              <a:latin typeface="Arial"/>
              <a:cs typeface="Arial"/>
            </a:endParaRPr>
          </a:p>
          <a:p>
            <a:pPr marL="308610" marR="52705" indent="-295910">
              <a:lnSpc>
                <a:spcPct val="101600"/>
              </a:lnSpc>
              <a:buChar char="-"/>
              <a:tabLst>
                <a:tab pos="308610" algn="l"/>
                <a:tab pos="309245" algn="l"/>
              </a:tabLst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Periodically, double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#</a:t>
            </a:r>
            <a:r>
              <a:rPr sz="16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of  filters and downsample 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spatially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using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stride 2  (/2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in each</a:t>
            </a:r>
            <a:r>
              <a:rPr sz="160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dimension)</a:t>
            </a:r>
            <a:endParaRPr sz="1600">
              <a:latin typeface="Arial"/>
              <a:cs typeface="Arial"/>
            </a:endParaRPr>
          </a:p>
          <a:p>
            <a:pPr marL="308610" marR="107950" indent="-295910">
              <a:lnSpc>
                <a:spcPct val="101600"/>
              </a:lnSpc>
              <a:buChar char="-"/>
              <a:tabLst>
                <a:tab pos="308610" algn="l"/>
                <a:tab pos="309245" algn="l"/>
              </a:tabLst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Additional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conv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r>
              <a:rPr sz="16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at  the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beginning</a:t>
            </a:r>
            <a:endParaRPr sz="1600">
              <a:latin typeface="Arial"/>
              <a:cs typeface="Arial"/>
            </a:endParaRPr>
          </a:p>
          <a:p>
            <a:pPr marL="308610" marR="61594" indent="-295910" algn="just">
              <a:lnSpc>
                <a:spcPct val="101600"/>
              </a:lnSpc>
              <a:buChar char="-"/>
              <a:tabLst>
                <a:tab pos="309245" algn="l"/>
              </a:tabLst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No FC layers at the</a:t>
            </a:r>
            <a:r>
              <a:rPr sz="16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end 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(only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FC 1000 to output 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classes)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6181313" y="2102248"/>
            <a:ext cx="219075" cy="2825115"/>
          </a:xfrm>
          <a:custGeom>
            <a:avLst/>
            <a:gdLst/>
            <a:ahLst/>
            <a:cxnLst/>
            <a:rect l="l" t="t" r="r" b="b"/>
            <a:pathLst>
              <a:path w="219075" h="2825115">
                <a:moveTo>
                  <a:pt x="0" y="2824794"/>
                </a:moveTo>
                <a:lnTo>
                  <a:pt x="69122" y="2823866"/>
                </a:lnTo>
                <a:lnTo>
                  <a:pt x="129156" y="2821280"/>
                </a:lnTo>
                <a:lnTo>
                  <a:pt x="176500" y="2817336"/>
                </a:lnTo>
                <a:lnTo>
                  <a:pt x="207549" y="2812333"/>
                </a:lnTo>
                <a:lnTo>
                  <a:pt x="218699" y="2806569"/>
                </a:lnTo>
                <a:lnTo>
                  <a:pt x="218699" y="18224"/>
                </a:lnTo>
                <a:lnTo>
                  <a:pt x="181954" y="8112"/>
                </a:lnTo>
                <a:lnTo>
                  <a:pt x="121334" y="3061"/>
                </a:lnTo>
                <a:lnTo>
                  <a:pt x="42863" y="353"/>
                </a:ln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 txBox="1"/>
          <p:nvPr/>
        </p:nvSpPr>
        <p:spPr>
          <a:xfrm>
            <a:off x="7794583" y="1135154"/>
            <a:ext cx="1264920" cy="780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170"/>
              </a:lnSpc>
              <a:spcBef>
                <a:spcPts val="100"/>
              </a:spcBef>
              <a:tabLst>
                <a:tab pos="462915" algn="l"/>
              </a:tabLst>
            </a:pPr>
            <a:r>
              <a:rPr sz="700" u="heavy" dirty="0">
                <a:solidFill>
                  <a:srgbClr val="38751C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700" dirty="0">
                <a:solidFill>
                  <a:srgbClr val="38751C"/>
                </a:solidFill>
                <a:latin typeface="Times New Roman"/>
                <a:cs typeface="Times New Roman"/>
              </a:rPr>
              <a:t> </a:t>
            </a:r>
            <a:r>
              <a:rPr sz="700" spc="30" dirty="0">
                <a:solidFill>
                  <a:srgbClr val="38751C"/>
                </a:solidFill>
                <a:latin typeface="Times New Roman"/>
                <a:cs typeface="Times New Roman"/>
              </a:rPr>
              <a:t> </a:t>
            </a:r>
            <a:r>
              <a:rPr sz="1500" spc="-7" baseline="2777" dirty="0">
                <a:solidFill>
                  <a:srgbClr val="0000FF"/>
                </a:solidFill>
                <a:latin typeface="Arial"/>
                <a:cs typeface="Arial"/>
              </a:rPr>
              <a:t>No FC</a:t>
            </a:r>
            <a:r>
              <a:rPr sz="1500" spc="-120" baseline="277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00" spc="-7" baseline="277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1500" baseline="2777">
              <a:latin typeface="Arial"/>
              <a:cs typeface="Arial"/>
            </a:endParaRPr>
          </a:p>
          <a:p>
            <a:pPr marL="511809" marR="103505">
              <a:lnSpc>
                <a:spcPts val="1200"/>
              </a:lnSpc>
              <a:spcBef>
                <a:spcPts val="10"/>
              </a:spcBef>
            </a:pPr>
            <a:r>
              <a:rPr sz="1000" spc="-5" dirty="0">
                <a:solidFill>
                  <a:srgbClr val="0000FF"/>
                </a:solidFill>
                <a:latin typeface="Arial"/>
                <a:cs typeface="Arial"/>
              </a:rPr>
              <a:t>besides</a:t>
            </a:r>
            <a:r>
              <a:rPr sz="10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Arial"/>
                <a:cs typeface="Arial"/>
              </a:rPr>
              <a:t>FC  1000 to  output 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classes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8293759" y="2041992"/>
            <a:ext cx="74549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000" spc="-5" dirty="0">
                <a:solidFill>
                  <a:srgbClr val="0000FF"/>
                </a:solidFill>
                <a:latin typeface="Arial"/>
                <a:cs typeface="Arial"/>
              </a:rPr>
              <a:t>Global  average  pooling</a:t>
            </a:r>
            <a:r>
              <a:rPr sz="10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Arial"/>
                <a:cs typeface="Arial"/>
              </a:rPr>
              <a:t>layer  after last 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10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7711310" y="1218310"/>
            <a:ext cx="105499" cy="81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44" name="object 144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130</a:t>
            </a:fld>
            <a:endParaRPr/>
          </a:p>
        </p:txBody>
      </p:sp>
      <p:sp>
        <p:nvSpPr>
          <p:cNvPr id="145" name="object 145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73381505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488" y="4905743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39" h="42545">
                <a:moveTo>
                  <a:pt x="20249" y="42299"/>
                </a:move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91488" y="4905743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39" h="42545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4574" y="619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366595" y="4631017"/>
          <a:ext cx="870584" cy="709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125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65"/>
                        </a:lnSpc>
                      </a:pPr>
                      <a:r>
                        <a:rPr sz="7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125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05"/>
                        </a:lnSpc>
                        <a:spcBef>
                          <a:spcPts val="70"/>
                        </a:spcBef>
                      </a:pPr>
                      <a:r>
                        <a:rPr sz="7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664">
                <a:tc gridSpan="2">
                  <a:txBody>
                    <a:bodyPr/>
                    <a:lstStyle/>
                    <a:p>
                      <a:pPr marL="19050" algn="ctr">
                        <a:lnSpc>
                          <a:spcPts val="765"/>
                        </a:lnSpc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">
                <a:tc gridSpan="2"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7x7 conv,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64, </a:t>
                      </a:r>
                      <a:r>
                        <a:rPr sz="700" spc="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700" spc="-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664">
                <a:tc gridSpan="2">
                  <a:txBody>
                    <a:bodyPr/>
                    <a:lstStyle/>
                    <a:p>
                      <a:pPr marL="1968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7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5791488" y="4562518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39" h="42545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91488" y="4562518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39" h="42545">
                <a:moveTo>
                  <a:pt x="0" y="21149"/>
                </a:move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49" y="6199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11713" y="4604843"/>
            <a:ext cx="0" cy="36195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35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31988" y="4583668"/>
            <a:ext cx="797560" cy="343535"/>
          </a:xfrm>
          <a:custGeom>
            <a:avLst/>
            <a:gdLst/>
            <a:ahLst/>
            <a:cxnLst/>
            <a:rect l="l" t="t" r="r" b="b"/>
            <a:pathLst>
              <a:path w="797559" h="343535">
                <a:moveTo>
                  <a:pt x="0" y="0"/>
                </a:moveTo>
                <a:lnTo>
                  <a:pt x="66368" y="779"/>
                </a:lnTo>
                <a:lnTo>
                  <a:pt x="132326" y="3060"/>
                </a:lnTo>
                <a:lnTo>
                  <a:pt x="197463" y="6752"/>
                </a:lnTo>
                <a:lnTo>
                  <a:pt x="261369" y="11769"/>
                </a:lnTo>
                <a:lnTo>
                  <a:pt x="323635" y="18022"/>
                </a:lnTo>
                <a:lnTo>
                  <a:pt x="383850" y="25422"/>
                </a:lnTo>
                <a:lnTo>
                  <a:pt x="441604" y="33881"/>
                </a:lnTo>
                <a:lnTo>
                  <a:pt x="496488" y="43311"/>
                </a:lnTo>
                <a:lnTo>
                  <a:pt x="548092" y="53624"/>
                </a:lnTo>
                <a:lnTo>
                  <a:pt x="596006" y="64732"/>
                </a:lnTo>
                <a:lnTo>
                  <a:pt x="639819" y="76546"/>
                </a:lnTo>
                <a:lnTo>
                  <a:pt x="679122" y="88977"/>
                </a:lnTo>
                <a:lnTo>
                  <a:pt x="742559" y="115341"/>
                </a:lnTo>
                <a:lnTo>
                  <a:pt x="783035" y="143117"/>
                </a:lnTo>
                <a:lnTo>
                  <a:pt x="797273" y="171599"/>
                </a:lnTo>
                <a:lnTo>
                  <a:pt x="793664" y="185884"/>
                </a:lnTo>
                <a:lnTo>
                  <a:pt x="765947" y="214102"/>
                </a:lnTo>
                <a:lnTo>
                  <a:pt x="713634" y="241260"/>
                </a:lnTo>
                <a:lnTo>
                  <a:pt x="640003" y="266653"/>
                </a:lnTo>
                <a:lnTo>
                  <a:pt x="596219" y="278466"/>
                </a:lnTo>
                <a:lnTo>
                  <a:pt x="548336" y="289574"/>
                </a:lnTo>
                <a:lnTo>
                  <a:pt x="496764" y="299887"/>
                </a:lnTo>
                <a:lnTo>
                  <a:pt x="441913" y="309317"/>
                </a:lnTo>
                <a:lnTo>
                  <a:pt x="384194" y="317777"/>
                </a:lnTo>
                <a:lnTo>
                  <a:pt x="324016" y="325177"/>
                </a:lnTo>
                <a:lnTo>
                  <a:pt x="261790" y="331429"/>
                </a:lnTo>
                <a:lnTo>
                  <a:pt x="197925" y="336446"/>
                </a:lnTo>
                <a:lnTo>
                  <a:pt x="132831" y="340139"/>
                </a:lnTo>
                <a:lnTo>
                  <a:pt x="66919" y="342419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74765" y="430056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74765" y="430056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74765" y="4431217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74765" y="4431217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09913" y="439311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09939" y="4523818"/>
            <a:ext cx="1905" cy="38735"/>
          </a:xfrm>
          <a:custGeom>
            <a:avLst/>
            <a:gdLst/>
            <a:ahLst/>
            <a:cxnLst/>
            <a:rect l="l" t="t" r="r" b="b"/>
            <a:pathLst>
              <a:path w="1904" h="38735">
                <a:moveTo>
                  <a:pt x="17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90063" y="4217644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39" h="42545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90063" y="4217644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39" h="42545">
                <a:moveTo>
                  <a:pt x="0" y="21149"/>
                </a:move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09914" y="4260068"/>
            <a:ext cx="635" cy="40640"/>
          </a:xfrm>
          <a:custGeom>
            <a:avLst/>
            <a:gdLst/>
            <a:ahLst/>
            <a:cxnLst/>
            <a:rect l="l" t="t" r="r" b="b"/>
            <a:pathLst>
              <a:path w="635" h="40639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30488" y="4238668"/>
            <a:ext cx="798830" cy="345440"/>
          </a:xfrm>
          <a:custGeom>
            <a:avLst/>
            <a:gdLst/>
            <a:ahLst/>
            <a:cxnLst/>
            <a:rect l="l" t="t" r="r" b="b"/>
            <a:pathLst>
              <a:path w="798829" h="345439">
                <a:moveTo>
                  <a:pt x="1499" y="344999"/>
                </a:moveTo>
                <a:lnTo>
                  <a:pt x="67870" y="344215"/>
                </a:lnTo>
                <a:lnTo>
                  <a:pt x="133835" y="341923"/>
                </a:lnTo>
                <a:lnTo>
                  <a:pt x="198982" y="338211"/>
                </a:lnTo>
                <a:lnTo>
                  <a:pt x="262901" y="333168"/>
                </a:lnTo>
                <a:lnTo>
                  <a:pt x="325181" y="326882"/>
                </a:lnTo>
                <a:lnTo>
                  <a:pt x="385411" y="319443"/>
                </a:lnTo>
                <a:lnTo>
                  <a:pt x="443180" y="310940"/>
                </a:lnTo>
                <a:lnTo>
                  <a:pt x="498079" y="301460"/>
                </a:lnTo>
                <a:lnTo>
                  <a:pt x="549695" y="291093"/>
                </a:lnTo>
                <a:lnTo>
                  <a:pt x="597619" y="279927"/>
                </a:lnTo>
                <a:lnTo>
                  <a:pt x="641439" y="268051"/>
                </a:lnTo>
                <a:lnTo>
                  <a:pt x="680744" y="255555"/>
                </a:lnTo>
                <a:lnTo>
                  <a:pt x="744169" y="229053"/>
                </a:lnTo>
                <a:lnTo>
                  <a:pt x="784608" y="201131"/>
                </a:lnTo>
                <a:lnTo>
                  <a:pt x="798773" y="172499"/>
                </a:lnTo>
                <a:lnTo>
                  <a:pt x="795117" y="158139"/>
                </a:lnTo>
                <a:lnTo>
                  <a:pt x="767278" y="129774"/>
                </a:lnTo>
                <a:lnTo>
                  <a:pt x="714804" y="102473"/>
                </a:lnTo>
                <a:lnTo>
                  <a:pt x="640979" y="76947"/>
                </a:lnTo>
                <a:lnTo>
                  <a:pt x="597086" y="65071"/>
                </a:lnTo>
                <a:lnTo>
                  <a:pt x="549086" y="53906"/>
                </a:lnTo>
                <a:lnTo>
                  <a:pt x="497390" y="43539"/>
                </a:lnTo>
                <a:lnTo>
                  <a:pt x="442407" y="34059"/>
                </a:lnTo>
                <a:lnTo>
                  <a:pt x="384550" y="25555"/>
                </a:lnTo>
                <a:lnTo>
                  <a:pt x="324227" y="18116"/>
                </a:lnTo>
                <a:lnTo>
                  <a:pt x="261849" y="11831"/>
                </a:lnTo>
                <a:lnTo>
                  <a:pt x="197827" y="6788"/>
                </a:lnTo>
                <a:lnTo>
                  <a:pt x="132571" y="3076"/>
                </a:lnTo>
                <a:lnTo>
                  <a:pt x="66492" y="783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74765" y="395561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74765" y="395561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74765" y="408626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74765" y="4086268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09913" y="4048168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10014" y="4178944"/>
            <a:ext cx="635" cy="38735"/>
          </a:xfrm>
          <a:custGeom>
            <a:avLst/>
            <a:gdLst/>
            <a:ahLst/>
            <a:cxnLst/>
            <a:rect l="l" t="t" r="r" b="b"/>
            <a:pathLst>
              <a:path w="635" h="38735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90063" y="3877469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90063" y="3877469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09914" y="3919619"/>
            <a:ext cx="635" cy="36195"/>
          </a:xfrm>
          <a:custGeom>
            <a:avLst/>
            <a:gdLst/>
            <a:ahLst/>
            <a:cxnLst/>
            <a:rect l="l" t="t" r="r" b="b"/>
            <a:pathLst>
              <a:path w="635" h="36194">
                <a:moveTo>
                  <a:pt x="149" y="-4762"/>
                </a:moveTo>
                <a:lnTo>
                  <a:pt x="149" y="407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30564" y="3898593"/>
            <a:ext cx="781685" cy="340360"/>
          </a:xfrm>
          <a:custGeom>
            <a:avLst/>
            <a:gdLst/>
            <a:ahLst/>
            <a:cxnLst/>
            <a:rect l="l" t="t" r="r" b="b"/>
            <a:pathLst>
              <a:path w="781684" h="340360">
                <a:moveTo>
                  <a:pt x="0" y="340199"/>
                </a:moveTo>
                <a:lnTo>
                  <a:pt x="68884" y="339333"/>
                </a:lnTo>
                <a:lnTo>
                  <a:pt x="137289" y="336806"/>
                </a:lnTo>
                <a:lnTo>
                  <a:pt x="204738" y="332720"/>
                </a:lnTo>
                <a:lnTo>
                  <a:pt x="270754" y="327181"/>
                </a:lnTo>
                <a:lnTo>
                  <a:pt x="334860" y="320291"/>
                </a:lnTo>
                <a:lnTo>
                  <a:pt x="396580" y="312155"/>
                </a:lnTo>
                <a:lnTo>
                  <a:pt x="455436" y="302876"/>
                </a:lnTo>
                <a:lnTo>
                  <a:pt x="510952" y="292558"/>
                </a:lnTo>
                <a:lnTo>
                  <a:pt x="562650" y="281306"/>
                </a:lnTo>
                <a:lnTo>
                  <a:pt x="610053" y="269223"/>
                </a:lnTo>
                <a:lnTo>
                  <a:pt x="652686" y="256413"/>
                </a:lnTo>
                <a:lnTo>
                  <a:pt x="690070" y="242979"/>
                </a:lnTo>
                <a:lnTo>
                  <a:pt x="747185" y="214658"/>
                </a:lnTo>
                <a:lnTo>
                  <a:pt x="777584" y="185091"/>
                </a:lnTo>
                <a:lnTo>
                  <a:pt x="781573" y="170099"/>
                </a:lnTo>
                <a:lnTo>
                  <a:pt x="777611" y="155108"/>
                </a:lnTo>
                <a:lnTo>
                  <a:pt x="747265" y="125540"/>
                </a:lnTo>
                <a:lnTo>
                  <a:pt x="690206" y="97219"/>
                </a:lnTo>
                <a:lnTo>
                  <a:pt x="652851" y="83786"/>
                </a:lnTo>
                <a:lnTo>
                  <a:pt x="610249" y="70975"/>
                </a:lnTo>
                <a:lnTo>
                  <a:pt x="562877" y="58892"/>
                </a:lnTo>
                <a:lnTo>
                  <a:pt x="511212" y="47640"/>
                </a:lnTo>
                <a:lnTo>
                  <a:pt x="455731" y="37322"/>
                </a:lnTo>
                <a:lnTo>
                  <a:pt x="396912" y="28044"/>
                </a:lnTo>
                <a:lnTo>
                  <a:pt x="335231" y="19907"/>
                </a:lnTo>
                <a:lnTo>
                  <a:pt x="271165" y="13018"/>
                </a:lnTo>
                <a:lnTo>
                  <a:pt x="205192" y="7478"/>
                </a:lnTo>
                <a:lnTo>
                  <a:pt x="137789" y="3392"/>
                </a:lnTo>
                <a:lnTo>
                  <a:pt x="69432" y="865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5665" y="374266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5665" y="374266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10813" y="370456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10314" y="3835469"/>
            <a:ext cx="635" cy="42545"/>
          </a:xfrm>
          <a:custGeom>
            <a:avLst/>
            <a:gdLst/>
            <a:ahLst/>
            <a:cxnLst/>
            <a:rect l="l" t="t" r="r" b="b"/>
            <a:pathLst>
              <a:path w="635" h="42544">
                <a:moveTo>
                  <a:pt x="0" y="41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90788" y="353399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790788" y="353399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0" y="21149"/>
                </a:move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4549" y="617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10814" y="3576320"/>
            <a:ext cx="635" cy="36195"/>
          </a:xfrm>
          <a:custGeom>
            <a:avLst/>
            <a:gdLst/>
            <a:ahLst/>
            <a:cxnLst/>
            <a:rect l="l" t="t" r="r" b="b"/>
            <a:pathLst>
              <a:path w="635" h="36194">
                <a:moveTo>
                  <a:pt x="149" y="-4762"/>
                </a:moveTo>
                <a:lnTo>
                  <a:pt x="149" y="40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30688" y="3555145"/>
            <a:ext cx="798830" cy="343535"/>
          </a:xfrm>
          <a:custGeom>
            <a:avLst/>
            <a:gdLst/>
            <a:ahLst/>
            <a:cxnLst/>
            <a:rect l="l" t="t" r="r" b="b"/>
            <a:pathLst>
              <a:path w="798829" h="343535">
                <a:moveTo>
                  <a:pt x="599" y="0"/>
                </a:moveTo>
                <a:lnTo>
                  <a:pt x="67028" y="780"/>
                </a:lnTo>
                <a:lnTo>
                  <a:pt x="133047" y="3062"/>
                </a:lnTo>
                <a:lnTo>
                  <a:pt x="198247" y="6758"/>
                </a:lnTo>
                <a:lnTo>
                  <a:pt x="262216" y="11779"/>
                </a:lnTo>
                <a:lnTo>
                  <a:pt x="324544" y="18037"/>
                </a:lnTo>
                <a:lnTo>
                  <a:pt x="384820" y="25444"/>
                </a:lnTo>
                <a:lnTo>
                  <a:pt x="442634" y="33911"/>
                </a:lnTo>
                <a:lnTo>
                  <a:pt x="497574" y="43349"/>
                </a:lnTo>
                <a:lnTo>
                  <a:pt x="549230" y="53671"/>
                </a:lnTo>
                <a:lnTo>
                  <a:pt x="597191" y="64788"/>
                </a:lnTo>
                <a:lnTo>
                  <a:pt x="641046" y="76612"/>
                </a:lnTo>
                <a:lnTo>
                  <a:pt x="680385" y="89055"/>
                </a:lnTo>
                <a:lnTo>
                  <a:pt x="743871" y="115442"/>
                </a:lnTo>
                <a:lnTo>
                  <a:pt x="784362" y="143242"/>
                </a:lnTo>
                <a:lnTo>
                  <a:pt x="798573" y="171749"/>
                </a:lnTo>
                <a:lnTo>
                  <a:pt x="794933" y="186047"/>
                </a:lnTo>
                <a:lnTo>
                  <a:pt x="767121" y="214289"/>
                </a:lnTo>
                <a:lnTo>
                  <a:pt x="714669" y="241471"/>
                </a:lnTo>
                <a:lnTo>
                  <a:pt x="640862" y="266886"/>
                </a:lnTo>
                <a:lnTo>
                  <a:pt x="596978" y="278710"/>
                </a:lnTo>
                <a:lnTo>
                  <a:pt x="548986" y="289827"/>
                </a:lnTo>
                <a:lnTo>
                  <a:pt x="497298" y="300149"/>
                </a:lnTo>
                <a:lnTo>
                  <a:pt x="442324" y="309588"/>
                </a:lnTo>
                <a:lnTo>
                  <a:pt x="384476" y="318054"/>
                </a:lnTo>
                <a:lnTo>
                  <a:pt x="324162" y="325461"/>
                </a:lnTo>
                <a:lnTo>
                  <a:pt x="261795" y="331719"/>
                </a:lnTo>
                <a:lnTo>
                  <a:pt x="197785" y="336740"/>
                </a:lnTo>
                <a:lnTo>
                  <a:pt x="132542" y="340436"/>
                </a:lnTo>
                <a:lnTo>
                  <a:pt x="66476" y="342718"/>
                </a:lnTo>
                <a:lnTo>
                  <a:pt x="0" y="343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73865" y="340269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73865" y="3402694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09013" y="336459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08938" y="3495295"/>
            <a:ext cx="2540" cy="38735"/>
          </a:xfrm>
          <a:custGeom>
            <a:avLst/>
            <a:gdLst/>
            <a:ahLst/>
            <a:cxnLst/>
            <a:rect l="l" t="t" r="r" b="b"/>
            <a:pathLst>
              <a:path w="2539" h="38735">
                <a:moveTo>
                  <a:pt x="20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89363" y="3189096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89363" y="3189096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09014" y="3231530"/>
            <a:ext cx="635" cy="40640"/>
          </a:xfrm>
          <a:custGeom>
            <a:avLst/>
            <a:gdLst/>
            <a:ahLst/>
            <a:cxnLst/>
            <a:rect l="l" t="t" r="r" b="b"/>
            <a:pathLst>
              <a:path w="635" h="40639">
                <a:moveTo>
                  <a:pt x="0" y="404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29789" y="3210132"/>
            <a:ext cx="782955" cy="345440"/>
          </a:xfrm>
          <a:custGeom>
            <a:avLst/>
            <a:gdLst/>
            <a:ahLst/>
            <a:cxnLst/>
            <a:rect l="l" t="t" r="r" b="b"/>
            <a:pathLst>
              <a:path w="782954" h="345439">
                <a:moveTo>
                  <a:pt x="1499" y="345011"/>
                </a:moveTo>
                <a:lnTo>
                  <a:pt x="70320" y="344134"/>
                </a:lnTo>
                <a:lnTo>
                  <a:pt x="138668" y="341570"/>
                </a:lnTo>
                <a:lnTo>
                  <a:pt x="206064" y="337427"/>
                </a:lnTo>
                <a:lnTo>
                  <a:pt x="272033" y="331810"/>
                </a:lnTo>
                <a:lnTo>
                  <a:pt x="336095" y="324823"/>
                </a:lnTo>
                <a:lnTo>
                  <a:pt x="397773" y="316572"/>
                </a:lnTo>
                <a:lnTo>
                  <a:pt x="456591" y="307162"/>
                </a:lnTo>
                <a:lnTo>
                  <a:pt x="512070" y="296699"/>
                </a:lnTo>
                <a:lnTo>
                  <a:pt x="563732" y="285288"/>
                </a:lnTo>
                <a:lnTo>
                  <a:pt x="611101" y="273034"/>
                </a:lnTo>
                <a:lnTo>
                  <a:pt x="653699" y="260043"/>
                </a:lnTo>
                <a:lnTo>
                  <a:pt x="691048" y="246420"/>
                </a:lnTo>
                <a:lnTo>
                  <a:pt x="748090" y="217699"/>
                </a:lnTo>
                <a:lnTo>
                  <a:pt x="778406" y="187715"/>
                </a:lnTo>
                <a:lnTo>
                  <a:pt x="782348" y="172512"/>
                </a:lnTo>
                <a:lnTo>
                  <a:pt x="778340" y="157307"/>
                </a:lnTo>
                <a:lnTo>
                  <a:pt x="747889" y="127318"/>
                </a:lnTo>
                <a:lnTo>
                  <a:pt x="690708" y="98595"/>
                </a:lnTo>
                <a:lnTo>
                  <a:pt x="653286" y="84971"/>
                </a:lnTo>
                <a:lnTo>
                  <a:pt x="610612" y="71979"/>
                </a:lnTo>
                <a:lnTo>
                  <a:pt x="563164" y="59725"/>
                </a:lnTo>
                <a:lnTo>
                  <a:pt x="511418" y="48313"/>
                </a:lnTo>
                <a:lnTo>
                  <a:pt x="455853" y="37850"/>
                </a:lnTo>
                <a:lnTo>
                  <a:pt x="396944" y="28440"/>
                </a:lnTo>
                <a:lnTo>
                  <a:pt x="335169" y="20189"/>
                </a:lnTo>
                <a:lnTo>
                  <a:pt x="271005" y="13201"/>
                </a:lnTo>
                <a:lnTo>
                  <a:pt x="204929" y="7584"/>
                </a:lnTo>
                <a:lnTo>
                  <a:pt x="137418" y="3440"/>
                </a:lnTo>
                <a:lnTo>
                  <a:pt x="68949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373865" y="305773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73865" y="305773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383389" y="2880799"/>
            <a:ext cx="853440" cy="1678023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51130">
              <a:spcBef>
                <a:spcPts val="285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700" spc="-9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  <a:p>
            <a:pPr marL="151130">
              <a:spcBef>
                <a:spcPts val="190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700" spc="-9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700">
              <a:latin typeface="Times New Roman"/>
              <a:cs typeface="Times New Roman"/>
            </a:endParaRPr>
          </a:p>
          <a:p>
            <a:pPr marL="151130"/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700" spc="-9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  <a:p>
            <a:pPr marL="151130">
              <a:spcBef>
                <a:spcPts val="185"/>
              </a:spcBef>
            </a:pPr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700" spc="-9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700">
              <a:latin typeface="Times New Roman"/>
              <a:cs typeface="Times New Roman"/>
            </a:endParaRPr>
          </a:p>
          <a:p>
            <a:pPr marL="153035"/>
            <a:r>
              <a:rPr sz="700" spc="-10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700" spc="-9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700">
              <a:latin typeface="Arial"/>
              <a:cs typeface="Arial"/>
            </a:endParaRPr>
          </a:p>
          <a:p>
            <a:pPr marL="126364">
              <a:spcBef>
                <a:spcPts val="229"/>
              </a:spcBef>
            </a:pPr>
            <a:r>
              <a:rPr sz="600" spc="-10" dirty="0">
                <a:solidFill>
                  <a:srgbClr val="8A80D1"/>
                </a:solidFill>
                <a:latin typeface="Arial"/>
                <a:cs typeface="Arial"/>
              </a:rPr>
              <a:t>3x3 conv, </a:t>
            </a:r>
            <a:r>
              <a:rPr sz="600" spc="-5" dirty="0">
                <a:solidFill>
                  <a:srgbClr val="8A80D1"/>
                </a:solidFill>
                <a:latin typeface="Arial"/>
                <a:cs typeface="Arial"/>
              </a:rPr>
              <a:t>128, </a:t>
            </a:r>
            <a:r>
              <a:rPr sz="600" spc="30" dirty="0">
                <a:solidFill>
                  <a:srgbClr val="8A80D1"/>
                </a:solidFill>
                <a:latin typeface="Arial"/>
                <a:cs typeface="Arial"/>
              </a:rPr>
              <a:t>/</a:t>
            </a:r>
            <a:r>
              <a:rPr sz="600" spc="-75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A80D1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  <a:p>
            <a:pPr>
              <a:spcBef>
                <a:spcPts val="55"/>
              </a:spcBef>
            </a:pPr>
            <a:endParaRPr sz="750">
              <a:latin typeface="Times New Roman"/>
              <a:cs typeface="Times New Roman"/>
            </a:endParaRPr>
          </a:p>
          <a:p>
            <a:pPr marL="176530"/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700" spc="-9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marL="176530">
              <a:spcBef>
                <a:spcPts val="190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700" spc="-9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700">
              <a:latin typeface="Times New Roman"/>
              <a:cs typeface="Times New Roman"/>
            </a:endParaRPr>
          </a:p>
          <a:p>
            <a:pPr marL="176530"/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700" spc="-9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  <a:p>
            <a:pPr marL="176530">
              <a:spcBef>
                <a:spcPts val="190"/>
              </a:spcBef>
            </a:pPr>
            <a:r>
              <a:rPr sz="700" spc="-10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700" spc="-9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7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809013" y="3019635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09014" y="3150396"/>
            <a:ext cx="635" cy="38735"/>
          </a:xfrm>
          <a:custGeom>
            <a:avLst/>
            <a:gdLst/>
            <a:ahLst/>
            <a:cxnLst/>
            <a:rect l="l" t="t" r="r" b="b"/>
            <a:pathLst>
              <a:path w="635" h="38735">
                <a:moveTo>
                  <a:pt x="5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789363" y="2848927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789363" y="2848926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09014" y="2891081"/>
            <a:ext cx="635" cy="36195"/>
          </a:xfrm>
          <a:custGeom>
            <a:avLst/>
            <a:gdLst/>
            <a:ahLst/>
            <a:cxnLst/>
            <a:rect l="l" t="t" r="r" b="b"/>
            <a:pathLst>
              <a:path w="635" h="36194">
                <a:moveTo>
                  <a:pt x="0" y="35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829864" y="2870045"/>
            <a:ext cx="799465" cy="340360"/>
          </a:xfrm>
          <a:custGeom>
            <a:avLst/>
            <a:gdLst/>
            <a:ahLst/>
            <a:cxnLst/>
            <a:rect l="l" t="t" r="r" b="b"/>
            <a:pathLst>
              <a:path w="799465" h="340360">
                <a:moveTo>
                  <a:pt x="0" y="340199"/>
                </a:moveTo>
                <a:lnTo>
                  <a:pt x="66547" y="339426"/>
                </a:lnTo>
                <a:lnTo>
                  <a:pt x="132682" y="337165"/>
                </a:lnTo>
                <a:lnTo>
                  <a:pt x="197993" y="333505"/>
                </a:lnTo>
                <a:lnTo>
                  <a:pt x="262071" y="328532"/>
                </a:lnTo>
                <a:lnTo>
                  <a:pt x="324503" y="322334"/>
                </a:lnTo>
                <a:lnTo>
                  <a:pt x="384878" y="314999"/>
                </a:lnTo>
                <a:lnTo>
                  <a:pt x="442787" y="306613"/>
                </a:lnTo>
                <a:lnTo>
                  <a:pt x="497817" y="297266"/>
                </a:lnTo>
                <a:lnTo>
                  <a:pt x="549558" y="287043"/>
                </a:lnTo>
                <a:lnTo>
                  <a:pt x="597598" y="276032"/>
                </a:lnTo>
                <a:lnTo>
                  <a:pt x="641528" y="264322"/>
                </a:lnTo>
                <a:lnTo>
                  <a:pt x="680935" y="251999"/>
                </a:lnTo>
                <a:lnTo>
                  <a:pt x="744539" y="225866"/>
                </a:lnTo>
                <a:lnTo>
                  <a:pt x="785123" y="198332"/>
                </a:lnTo>
                <a:lnTo>
                  <a:pt x="799398" y="170099"/>
                </a:lnTo>
                <a:lnTo>
                  <a:pt x="795779" y="155939"/>
                </a:lnTo>
                <a:lnTo>
                  <a:pt x="767990" y="127968"/>
                </a:lnTo>
                <a:lnTo>
                  <a:pt x="715537" y="101047"/>
                </a:lnTo>
                <a:lnTo>
                  <a:pt x="641712" y="75876"/>
                </a:lnTo>
                <a:lnTo>
                  <a:pt x="597812" y="64166"/>
                </a:lnTo>
                <a:lnTo>
                  <a:pt x="549802" y="53156"/>
                </a:lnTo>
                <a:lnTo>
                  <a:pt x="498093" y="42933"/>
                </a:lnTo>
                <a:lnTo>
                  <a:pt x="443096" y="33585"/>
                </a:lnTo>
                <a:lnTo>
                  <a:pt x="385223" y="25199"/>
                </a:lnTo>
                <a:lnTo>
                  <a:pt x="324884" y="17864"/>
                </a:lnTo>
                <a:lnTo>
                  <a:pt x="262491" y="11666"/>
                </a:lnTo>
                <a:lnTo>
                  <a:pt x="198455" y="6693"/>
                </a:lnTo>
                <a:lnTo>
                  <a:pt x="133187" y="3033"/>
                </a:lnTo>
                <a:lnTo>
                  <a:pt x="67098" y="772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811114" y="2792564"/>
            <a:ext cx="635" cy="60325"/>
          </a:xfrm>
          <a:custGeom>
            <a:avLst/>
            <a:gdLst/>
            <a:ahLst/>
            <a:cxnLst/>
            <a:rect l="l" t="t" r="r" b="b"/>
            <a:pathLst>
              <a:path w="635" h="60325">
                <a:moveTo>
                  <a:pt x="87" y="-4762"/>
                </a:moveTo>
                <a:lnTo>
                  <a:pt x="87" y="64912"/>
                </a:lnTo>
              </a:path>
            </a:pathLst>
          </a:custGeom>
          <a:ln w="96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95538" y="274933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0" y="43184"/>
                </a:lnTo>
                <a:lnTo>
                  <a:pt x="15849" y="0"/>
                </a:lnTo>
                <a:lnTo>
                  <a:pt x="31474" y="432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95538" y="274933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15849" y="0"/>
                </a:lnTo>
                <a:lnTo>
                  <a:pt x="0" y="43184"/>
                </a:lnTo>
                <a:lnTo>
                  <a:pt x="31474" y="432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766516" y="2574259"/>
            <a:ext cx="958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..</a:t>
            </a:r>
            <a:endParaRPr sz="1000">
              <a:latin typeface="Arial"/>
              <a:cs typeface="Arial"/>
            </a:endParaRPr>
          </a:p>
          <a:p>
            <a:pPr marL="12700"/>
            <a:r>
              <a:rPr sz="1000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811839" y="2610034"/>
            <a:ext cx="635" cy="73025"/>
          </a:xfrm>
          <a:custGeom>
            <a:avLst/>
            <a:gdLst/>
            <a:ahLst/>
            <a:cxnLst/>
            <a:rect l="l" t="t" r="r" b="b"/>
            <a:pathLst>
              <a:path w="635" h="73025">
                <a:moveTo>
                  <a:pt x="174" y="-4762"/>
                </a:moveTo>
                <a:lnTo>
                  <a:pt x="174" y="77212"/>
                </a:lnTo>
              </a:path>
            </a:pathLst>
          </a:custGeom>
          <a:ln w="98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796438" y="25668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0" y="43152"/>
                </a:lnTo>
                <a:lnTo>
                  <a:pt x="15949" y="0"/>
                </a:lnTo>
                <a:lnTo>
                  <a:pt x="31474" y="4329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796438" y="25668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15949" y="0"/>
                </a:lnTo>
                <a:lnTo>
                  <a:pt x="0" y="43152"/>
                </a:lnTo>
                <a:lnTo>
                  <a:pt x="31474" y="4329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77490" y="237603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5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377490" y="2376039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5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5387015" y="2353743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512,</a:t>
            </a:r>
            <a:r>
              <a:rPr sz="700" spc="-3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15" dirty="0">
                <a:solidFill>
                  <a:srgbClr val="38751C"/>
                </a:solidFill>
                <a:latin typeface="Arial"/>
                <a:cs typeface="Arial"/>
              </a:rPr>
              <a:t>/2</a:t>
            </a:r>
            <a:endParaRPr sz="7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812638" y="2337939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792188" y="251058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792188" y="251058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812439" y="2468884"/>
            <a:ext cx="635" cy="41910"/>
          </a:xfrm>
          <a:custGeom>
            <a:avLst/>
            <a:gdLst/>
            <a:ahLst/>
            <a:cxnLst/>
            <a:rect l="l" t="t" r="r" b="b"/>
            <a:pathLst>
              <a:path w="635" h="41910">
                <a:moveTo>
                  <a:pt x="149" y="-4762"/>
                </a:moveTo>
                <a:lnTo>
                  <a:pt x="149" y="46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792188" y="216735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792188" y="2167355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812339" y="2209683"/>
            <a:ext cx="635" cy="36195"/>
          </a:xfrm>
          <a:custGeom>
            <a:avLst/>
            <a:gdLst/>
            <a:ahLst/>
            <a:cxnLst/>
            <a:rect l="l" t="t" r="r" b="b"/>
            <a:pathLst>
              <a:path w="635" h="36194">
                <a:moveTo>
                  <a:pt x="149" y="-4762"/>
                </a:moveTo>
                <a:lnTo>
                  <a:pt x="149" y="40464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832688" y="2188505"/>
            <a:ext cx="779780" cy="343535"/>
          </a:xfrm>
          <a:custGeom>
            <a:avLst/>
            <a:gdLst/>
            <a:ahLst/>
            <a:cxnLst/>
            <a:rect l="l" t="t" r="r" b="b"/>
            <a:pathLst>
              <a:path w="779779" h="343535">
                <a:moveTo>
                  <a:pt x="0" y="0"/>
                </a:moveTo>
                <a:lnTo>
                  <a:pt x="68673" y="873"/>
                </a:lnTo>
                <a:lnTo>
                  <a:pt x="136869" y="3422"/>
                </a:lnTo>
                <a:lnTo>
                  <a:pt x="204113" y="7544"/>
                </a:lnTo>
                <a:lnTo>
                  <a:pt x="269930" y="13132"/>
                </a:lnTo>
                <a:lnTo>
                  <a:pt x="333843" y="20083"/>
                </a:lnTo>
                <a:lnTo>
                  <a:pt x="395377" y="28291"/>
                </a:lnTo>
                <a:lnTo>
                  <a:pt x="454056" y="37652"/>
                </a:lnTo>
                <a:lnTo>
                  <a:pt x="509406" y="48060"/>
                </a:lnTo>
                <a:lnTo>
                  <a:pt x="560949" y="59411"/>
                </a:lnTo>
                <a:lnTo>
                  <a:pt x="608212" y="71601"/>
                </a:lnTo>
                <a:lnTo>
                  <a:pt x="650717" y="84524"/>
                </a:lnTo>
                <a:lnTo>
                  <a:pt x="687990" y="98076"/>
                </a:lnTo>
                <a:lnTo>
                  <a:pt x="744936" y="126647"/>
                </a:lnTo>
                <a:lnTo>
                  <a:pt x="775246" y="156475"/>
                </a:lnTo>
                <a:lnTo>
                  <a:pt x="779223" y="171599"/>
                </a:lnTo>
                <a:lnTo>
                  <a:pt x="775272" y="186723"/>
                </a:lnTo>
                <a:lnTo>
                  <a:pt x="745017" y="216551"/>
                </a:lnTo>
                <a:lnTo>
                  <a:pt x="688126" y="245122"/>
                </a:lnTo>
                <a:lnTo>
                  <a:pt x="650883" y="258674"/>
                </a:lnTo>
                <a:lnTo>
                  <a:pt x="608407" y="271597"/>
                </a:lnTo>
                <a:lnTo>
                  <a:pt x="561177" y="283787"/>
                </a:lnTo>
                <a:lnTo>
                  <a:pt x="509666" y="295138"/>
                </a:lnTo>
                <a:lnTo>
                  <a:pt x="454351" y="305547"/>
                </a:lnTo>
                <a:lnTo>
                  <a:pt x="395708" y="314907"/>
                </a:lnTo>
                <a:lnTo>
                  <a:pt x="334213" y="323115"/>
                </a:lnTo>
                <a:lnTo>
                  <a:pt x="270341" y="330066"/>
                </a:lnTo>
                <a:lnTo>
                  <a:pt x="204567" y="335654"/>
                </a:lnTo>
                <a:lnTo>
                  <a:pt x="137369" y="339776"/>
                </a:lnTo>
                <a:lnTo>
                  <a:pt x="69221" y="342326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375665" y="190540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5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375665" y="1905405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5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75665" y="203606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5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375665" y="203606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5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5385189" y="1859139"/>
            <a:ext cx="853440" cy="49657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51130">
              <a:spcBef>
                <a:spcPts val="285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700" spc="-9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700">
              <a:latin typeface="Arial"/>
              <a:cs typeface="Arial"/>
            </a:endParaRPr>
          </a:p>
          <a:p>
            <a:pPr marL="151130">
              <a:spcBef>
                <a:spcPts val="19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700" spc="-9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70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700">
              <a:latin typeface="Times New Roman"/>
              <a:cs typeface="Times New Roman"/>
            </a:endParaRPr>
          </a:p>
          <a:p>
            <a:pPr marL="153035"/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700" spc="-9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700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5810813" y="199796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810939" y="2128655"/>
            <a:ext cx="1905" cy="38735"/>
          </a:xfrm>
          <a:custGeom>
            <a:avLst/>
            <a:gdLst/>
            <a:ahLst/>
            <a:cxnLst/>
            <a:rect l="l" t="t" r="r" b="b"/>
            <a:pathLst>
              <a:path w="1904" h="38734">
                <a:moveTo>
                  <a:pt x="14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790788" y="1822469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790788" y="1822469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4549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810814" y="1864905"/>
            <a:ext cx="635" cy="40640"/>
          </a:xfrm>
          <a:custGeom>
            <a:avLst/>
            <a:gdLst/>
            <a:ahLst/>
            <a:cxnLst/>
            <a:rect l="l" t="t" r="r" b="b"/>
            <a:pathLst>
              <a:path w="635" h="40640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831188" y="1843505"/>
            <a:ext cx="781050" cy="345440"/>
          </a:xfrm>
          <a:custGeom>
            <a:avLst/>
            <a:gdLst/>
            <a:ahLst/>
            <a:cxnLst/>
            <a:rect l="l" t="t" r="r" b="b"/>
            <a:pathLst>
              <a:path w="781050" h="345440">
                <a:moveTo>
                  <a:pt x="1499" y="344999"/>
                </a:moveTo>
                <a:lnTo>
                  <a:pt x="70197" y="344121"/>
                </a:lnTo>
                <a:lnTo>
                  <a:pt x="138422" y="341558"/>
                </a:lnTo>
                <a:lnTo>
                  <a:pt x="205698" y="337415"/>
                </a:lnTo>
                <a:lnTo>
                  <a:pt x="271548" y="331797"/>
                </a:lnTo>
                <a:lnTo>
                  <a:pt x="335495" y="324810"/>
                </a:lnTo>
                <a:lnTo>
                  <a:pt x="397063" y="316559"/>
                </a:lnTo>
                <a:lnTo>
                  <a:pt x="455775" y="307149"/>
                </a:lnTo>
                <a:lnTo>
                  <a:pt x="511154" y="296686"/>
                </a:lnTo>
                <a:lnTo>
                  <a:pt x="562724" y="285275"/>
                </a:lnTo>
                <a:lnTo>
                  <a:pt x="610008" y="273022"/>
                </a:lnTo>
                <a:lnTo>
                  <a:pt x="652530" y="260031"/>
                </a:lnTo>
                <a:lnTo>
                  <a:pt x="689812" y="246408"/>
                </a:lnTo>
                <a:lnTo>
                  <a:pt x="746751" y="217687"/>
                </a:lnTo>
                <a:lnTo>
                  <a:pt x="777013" y="187702"/>
                </a:lnTo>
                <a:lnTo>
                  <a:pt x="780948" y="172499"/>
                </a:lnTo>
                <a:lnTo>
                  <a:pt x="776947" y="157296"/>
                </a:lnTo>
                <a:lnTo>
                  <a:pt x="746551" y="127311"/>
                </a:lnTo>
                <a:lnTo>
                  <a:pt x="689472" y="98591"/>
                </a:lnTo>
                <a:lnTo>
                  <a:pt x="652116" y="84968"/>
                </a:lnTo>
                <a:lnTo>
                  <a:pt x="609519" y="71977"/>
                </a:lnTo>
                <a:lnTo>
                  <a:pt x="562156" y="59723"/>
                </a:lnTo>
                <a:lnTo>
                  <a:pt x="510503" y="48312"/>
                </a:lnTo>
                <a:lnTo>
                  <a:pt x="455037" y="37849"/>
                </a:lnTo>
                <a:lnTo>
                  <a:pt x="396233" y="28439"/>
                </a:lnTo>
                <a:lnTo>
                  <a:pt x="334569" y="20188"/>
                </a:lnTo>
                <a:lnTo>
                  <a:pt x="270520" y="13201"/>
                </a:lnTo>
                <a:lnTo>
                  <a:pt x="204562" y="7583"/>
                </a:lnTo>
                <a:lnTo>
                  <a:pt x="137172" y="3440"/>
                </a:lnTo>
                <a:lnTo>
                  <a:pt x="68826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375665" y="1560456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5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375665" y="1560456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5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5385190" y="1538162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70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5375665" y="169111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5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375665" y="1691110"/>
            <a:ext cx="870585" cy="92710"/>
          </a:xfrm>
          <a:custGeom>
            <a:avLst/>
            <a:gdLst/>
            <a:ahLst/>
            <a:cxnLst/>
            <a:rect l="l" t="t" r="r" b="b"/>
            <a:pathLst>
              <a:path w="870585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5385190" y="1668818"/>
            <a:ext cx="85153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spcBef>
                <a:spcPts val="100"/>
              </a:spcBef>
            </a:pPr>
            <a:r>
              <a:rPr sz="700" spc="-10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700" spc="-2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70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5810813" y="165301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810739" y="1783769"/>
            <a:ext cx="635" cy="38735"/>
          </a:xfrm>
          <a:custGeom>
            <a:avLst/>
            <a:gdLst/>
            <a:ahLst/>
            <a:cxnLst/>
            <a:rect l="l" t="t" r="r" b="b"/>
            <a:pathLst>
              <a:path w="635" h="38734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831288" y="1491719"/>
            <a:ext cx="781050" cy="352425"/>
          </a:xfrm>
          <a:custGeom>
            <a:avLst/>
            <a:gdLst/>
            <a:ahLst/>
            <a:cxnLst/>
            <a:rect l="l" t="t" r="r" b="b"/>
            <a:pathLst>
              <a:path w="781050" h="352425">
                <a:moveTo>
                  <a:pt x="0" y="351899"/>
                </a:moveTo>
                <a:lnTo>
                  <a:pt x="68817" y="351003"/>
                </a:lnTo>
                <a:lnTo>
                  <a:pt x="137154" y="348389"/>
                </a:lnTo>
                <a:lnTo>
                  <a:pt x="204536" y="344163"/>
                </a:lnTo>
                <a:lnTo>
                  <a:pt x="270485" y="338433"/>
                </a:lnTo>
                <a:lnTo>
                  <a:pt x="334526" y="331306"/>
                </a:lnTo>
                <a:lnTo>
                  <a:pt x="396183" y="322890"/>
                </a:lnTo>
                <a:lnTo>
                  <a:pt x="454978" y="313292"/>
                </a:lnTo>
                <a:lnTo>
                  <a:pt x="510438" y="302620"/>
                </a:lnTo>
                <a:lnTo>
                  <a:pt x="562084" y="290981"/>
                </a:lnTo>
                <a:lnTo>
                  <a:pt x="609441" y="278482"/>
                </a:lnTo>
                <a:lnTo>
                  <a:pt x="652033" y="265231"/>
                </a:lnTo>
                <a:lnTo>
                  <a:pt x="689383" y="251336"/>
                </a:lnTo>
                <a:lnTo>
                  <a:pt x="746455" y="222041"/>
                </a:lnTo>
                <a:lnTo>
                  <a:pt x="776847" y="191456"/>
                </a:lnTo>
                <a:lnTo>
                  <a:pt x="780848" y="175949"/>
                </a:lnTo>
                <a:lnTo>
                  <a:pt x="776913" y="160442"/>
                </a:lnTo>
                <a:lnTo>
                  <a:pt x="746656" y="129858"/>
                </a:lnTo>
                <a:lnTo>
                  <a:pt x="689724" y="100563"/>
                </a:lnTo>
                <a:lnTo>
                  <a:pt x="652446" y="86667"/>
                </a:lnTo>
                <a:lnTo>
                  <a:pt x="609930" y="73416"/>
                </a:lnTo>
                <a:lnTo>
                  <a:pt x="562652" y="60918"/>
                </a:lnTo>
                <a:lnTo>
                  <a:pt x="511089" y="49278"/>
                </a:lnTo>
                <a:lnTo>
                  <a:pt x="455717" y="38606"/>
                </a:lnTo>
                <a:lnTo>
                  <a:pt x="397012" y="29008"/>
                </a:lnTo>
                <a:lnTo>
                  <a:pt x="335452" y="20592"/>
                </a:lnTo>
                <a:lnTo>
                  <a:pt x="271513" y="13465"/>
                </a:lnTo>
                <a:lnTo>
                  <a:pt x="205671" y="7735"/>
                </a:lnTo>
                <a:lnTo>
                  <a:pt x="138404" y="3509"/>
                </a:lnTo>
                <a:lnTo>
                  <a:pt x="70188" y="895"/>
                </a:ln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792213" y="1470592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39" h="42545">
                <a:moveTo>
                  <a:pt x="20249" y="42299"/>
                </a:move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792213" y="1470592"/>
            <a:ext cx="40640" cy="42545"/>
          </a:xfrm>
          <a:custGeom>
            <a:avLst/>
            <a:gdLst/>
            <a:ahLst/>
            <a:cxnLst/>
            <a:rect l="l" t="t" r="r" b="b"/>
            <a:pathLst>
              <a:path w="40639" h="42545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4549" y="6194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810814" y="1512756"/>
            <a:ext cx="1905" cy="48260"/>
          </a:xfrm>
          <a:custGeom>
            <a:avLst/>
            <a:gdLst/>
            <a:ahLst/>
            <a:cxnLst/>
            <a:rect l="l" t="t" r="r" b="b"/>
            <a:pathLst>
              <a:path w="1904" h="48259">
                <a:moveTo>
                  <a:pt x="0" y="47699"/>
                </a:move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812613" y="1423222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13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6" name="object 96"/>
          <p:cNvGraphicFramePr>
            <a:graphicFrameLocks noGrp="1"/>
          </p:cNvGraphicFramePr>
          <p:nvPr/>
        </p:nvGraphicFramePr>
        <p:xfrm>
          <a:off x="5367989" y="1050724"/>
          <a:ext cx="870585" cy="3619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0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664">
                <a:tc>
                  <a:txBody>
                    <a:bodyPr/>
                    <a:lstStyle/>
                    <a:p>
                      <a:pPr marL="22225" algn="ctr">
                        <a:lnSpc>
                          <a:spcPts val="765"/>
                        </a:lnSpc>
                      </a:pPr>
                      <a:r>
                        <a:rPr sz="7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664">
                <a:tc>
                  <a:txBody>
                    <a:bodyPr/>
                    <a:lstStyle/>
                    <a:p>
                      <a:pPr marL="1841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7" name="object 97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3471545" cy="789305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ResNet</a:t>
            </a:r>
            <a:endParaRPr sz="3000"/>
          </a:p>
          <a:p>
            <a:pPr marL="131445">
              <a:spcBef>
                <a:spcPts val="235"/>
              </a:spcBef>
            </a:pPr>
            <a:r>
              <a:rPr i="1" spc="-5" dirty="0">
                <a:solidFill>
                  <a:srgbClr val="000000"/>
                </a:solidFill>
              </a:rPr>
              <a:t>[He et al.,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98" name="object 98"/>
          <p:cNvSpPr txBox="1"/>
          <p:nvPr/>
        </p:nvSpPr>
        <p:spPr>
          <a:xfrm>
            <a:off x="1254446" y="2321671"/>
            <a:ext cx="273304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Total depths of 34, 50, 101, or  152 layers for</a:t>
            </a:r>
            <a:r>
              <a:rPr sz="16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ImageNet</a:t>
            </a:r>
            <a:endParaRPr sz="1600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4211242" y="2674821"/>
            <a:ext cx="978535" cy="0"/>
          </a:xfrm>
          <a:custGeom>
            <a:avLst/>
            <a:gdLst/>
            <a:ahLst/>
            <a:cxnLst/>
            <a:rect l="l" t="t" r="r" b="b"/>
            <a:pathLst>
              <a:path w="978535">
                <a:moveTo>
                  <a:pt x="0" y="0"/>
                </a:moveTo>
                <a:lnTo>
                  <a:pt x="977998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179715" y="2633832"/>
            <a:ext cx="105499" cy="81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2" name="object 102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131</a:t>
            </a:fld>
            <a:endParaRPr/>
          </a:p>
        </p:txBody>
      </p:sp>
      <p:sp>
        <p:nvSpPr>
          <p:cNvPr id="103" name="object 103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29574510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3471545" cy="789305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ResNet</a:t>
            </a:r>
            <a:endParaRPr sz="3000"/>
          </a:p>
          <a:p>
            <a:pPr marL="131445">
              <a:spcBef>
                <a:spcPts val="235"/>
              </a:spcBef>
            </a:pPr>
            <a:r>
              <a:rPr i="1" spc="-5" dirty="0">
                <a:solidFill>
                  <a:srgbClr val="000000"/>
                </a:solidFill>
              </a:rPr>
              <a:t>[He et al.,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3" name="object 3"/>
          <p:cNvSpPr/>
          <p:nvPr/>
        </p:nvSpPr>
        <p:spPr>
          <a:xfrm>
            <a:off x="6284138" y="2680149"/>
            <a:ext cx="1214755" cy="288925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84138" y="2680148"/>
            <a:ext cx="1214755" cy="232756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136525">
              <a:spcBef>
                <a:spcPts val="375"/>
              </a:spcBef>
            </a:pPr>
            <a:r>
              <a:rPr sz="1200" spc="-15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200" spc="-2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9900"/>
                </a:solidFill>
                <a:latin typeface="Arial"/>
                <a:cs typeface="Arial"/>
              </a:rPr>
              <a:t>256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95062" y="2312790"/>
            <a:ext cx="192405" cy="174625"/>
          </a:xfrm>
          <a:custGeom>
            <a:avLst/>
            <a:gdLst/>
            <a:ahLst/>
            <a:cxnLst/>
            <a:rect l="l" t="t" r="r" b="b"/>
            <a:pathLst>
              <a:path w="192404" h="174625">
                <a:moveTo>
                  <a:pt x="0" y="87182"/>
                </a:moveTo>
                <a:lnTo>
                  <a:pt x="7538" y="53246"/>
                </a:lnTo>
                <a:lnTo>
                  <a:pt x="28093" y="25534"/>
                </a:lnTo>
                <a:lnTo>
                  <a:pt x="58577" y="6851"/>
                </a:lnTo>
                <a:lnTo>
                  <a:pt x="95899" y="0"/>
                </a:lnTo>
                <a:lnTo>
                  <a:pt x="133232" y="6851"/>
                </a:lnTo>
                <a:lnTo>
                  <a:pt x="163715" y="25534"/>
                </a:lnTo>
                <a:lnTo>
                  <a:pt x="184264" y="53246"/>
                </a:lnTo>
                <a:lnTo>
                  <a:pt x="191799" y="87182"/>
                </a:lnTo>
                <a:lnTo>
                  <a:pt x="184264" y="121116"/>
                </a:lnTo>
                <a:lnTo>
                  <a:pt x="163715" y="148828"/>
                </a:lnTo>
                <a:lnTo>
                  <a:pt x="133232" y="167513"/>
                </a:lnTo>
                <a:lnTo>
                  <a:pt x="95899" y="174364"/>
                </a:lnTo>
                <a:lnTo>
                  <a:pt x="58577" y="167513"/>
                </a:lnTo>
                <a:lnTo>
                  <a:pt x="28093" y="148828"/>
                </a:lnTo>
                <a:lnTo>
                  <a:pt x="7538" y="121116"/>
                </a:lnTo>
                <a:lnTo>
                  <a:pt x="0" y="87182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74262" y="2352393"/>
            <a:ext cx="33655" cy="36195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38637" y="2399970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674" y="0"/>
                </a:lnTo>
              </a:path>
            </a:pathLst>
          </a:custGeom>
          <a:ln w="239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74262" y="2411932"/>
            <a:ext cx="33655" cy="36195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91136" y="2544399"/>
            <a:ext cx="635" cy="135890"/>
          </a:xfrm>
          <a:custGeom>
            <a:avLst/>
            <a:gdLst/>
            <a:ahLst/>
            <a:cxnLst/>
            <a:rect l="l" t="t" r="r" b="b"/>
            <a:pathLst>
              <a:path w="634" h="135889">
                <a:moveTo>
                  <a:pt x="199" y="1357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75386" y="250117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249"/>
                </a:moveTo>
                <a:lnTo>
                  <a:pt x="15674" y="0"/>
                </a:lnTo>
                <a:lnTo>
                  <a:pt x="31474" y="43202"/>
                </a:lnTo>
                <a:lnTo>
                  <a:pt x="0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75386" y="250117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02"/>
                </a:moveTo>
                <a:lnTo>
                  <a:pt x="15674" y="0"/>
                </a:lnTo>
                <a:lnTo>
                  <a:pt x="0" y="43249"/>
                </a:lnTo>
                <a:lnTo>
                  <a:pt x="31474" y="4320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95262" y="4020332"/>
            <a:ext cx="191849" cy="4059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88460" y="2134433"/>
            <a:ext cx="2540" cy="178435"/>
          </a:xfrm>
          <a:custGeom>
            <a:avLst/>
            <a:gdLst/>
            <a:ahLst/>
            <a:cxnLst/>
            <a:rect l="l" t="t" r="r" b="b"/>
            <a:pathLst>
              <a:path w="2540" h="178434">
                <a:moveTo>
                  <a:pt x="2499" y="17835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72736" y="209121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43442"/>
                </a:moveTo>
                <a:lnTo>
                  <a:pt x="15124" y="0"/>
                </a:lnTo>
                <a:lnTo>
                  <a:pt x="31474" y="42999"/>
                </a:lnTo>
                <a:lnTo>
                  <a:pt x="0" y="434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72736" y="209121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2999"/>
                </a:moveTo>
                <a:lnTo>
                  <a:pt x="15124" y="0"/>
                </a:lnTo>
                <a:lnTo>
                  <a:pt x="0" y="43442"/>
                </a:lnTo>
                <a:lnTo>
                  <a:pt x="31474" y="429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77586" y="2406994"/>
            <a:ext cx="1040765" cy="1923414"/>
          </a:xfrm>
          <a:custGeom>
            <a:avLst/>
            <a:gdLst/>
            <a:ahLst/>
            <a:cxnLst/>
            <a:rect l="l" t="t" r="r" b="b"/>
            <a:pathLst>
              <a:path w="1040765" h="1923414">
                <a:moveTo>
                  <a:pt x="0" y="1923373"/>
                </a:moveTo>
                <a:lnTo>
                  <a:pt x="45910" y="1922133"/>
                </a:lnTo>
                <a:lnTo>
                  <a:pt x="91762" y="1918461"/>
                </a:lnTo>
                <a:lnTo>
                  <a:pt x="137473" y="1912432"/>
                </a:lnTo>
                <a:lnTo>
                  <a:pt x="182962" y="1904119"/>
                </a:lnTo>
                <a:lnTo>
                  <a:pt x="228148" y="1893596"/>
                </a:lnTo>
                <a:lnTo>
                  <a:pt x="272950" y="1880936"/>
                </a:lnTo>
                <a:lnTo>
                  <a:pt x="317285" y="1866213"/>
                </a:lnTo>
                <a:lnTo>
                  <a:pt x="361073" y="1849501"/>
                </a:lnTo>
                <a:lnTo>
                  <a:pt x="404232" y="1830873"/>
                </a:lnTo>
                <a:lnTo>
                  <a:pt x="446680" y="1810404"/>
                </a:lnTo>
                <a:lnTo>
                  <a:pt x="488337" y="1788166"/>
                </a:lnTo>
                <a:lnTo>
                  <a:pt x="529121" y="1764234"/>
                </a:lnTo>
                <a:lnTo>
                  <a:pt x="568950" y="1738681"/>
                </a:lnTo>
                <a:lnTo>
                  <a:pt x="607744" y="1711580"/>
                </a:lnTo>
                <a:lnTo>
                  <a:pt x="645420" y="1683007"/>
                </a:lnTo>
                <a:lnTo>
                  <a:pt x="681897" y="1653033"/>
                </a:lnTo>
                <a:lnTo>
                  <a:pt x="717095" y="1621733"/>
                </a:lnTo>
                <a:lnTo>
                  <a:pt x="750931" y="1589181"/>
                </a:lnTo>
                <a:lnTo>
                  <a:pt x="783324" y="1555450"/>
                </a:lnTo>
                <a:lnTo>
                  <a:pt x="814193" y="1520613"/>
                </a:lnTo>
                <a:lnTo>
                  <a:pt x="843456" y="1484746"/>
                </a:lnTo>
                <a:lnTo>
                  <a:pt x="871032" y="1447920"/>
                </a:lnTo>
                <a:lnTo>
                  <a:pt x="896839" y="1410211"/>
                </a:lnTo>
                <a:lnTo>
                  <a:pt x="920797" y="1371691"/>
                </a:lnTo>
                <a:lnTo>
                  <a:pt x="942824" y="1332434"/>
                </a:lnTo>
                <a:lnTo>
                  <a:pt x="962837" y="1292514"/>
                </a:lnTo>
                <a:lnTo>
                  <a:pt x="980757" y="1252005"/>
                </a:lnTo>
                <a:lnTo>
                  <a:pt x="996501" y="1210980"/>
                </a:lnTo>
                <a:lnTo>
                  <a:pt x="1009988" y="1169513"/>
                </a:lnTo>
                <a:lnTo>
                  <a:pt x="1021137" y="1127677"/>
                </a:lnTo>
                <a:lnTo>
                  <a:pt x="1029867" y="1085547"/>
                </a:lnTo>
                <a:lnTo>
                  <a:pt x="1036095" y="1043196"/>
                </a:lnTo>
                <a:lnTo>
                  <a:pt x="1039741" y="1000697"/>
                </a:lnTo>
                <a:lnTo>
                  <a:pt x="1040722" y="958125"/>
                </a:lnTo>
                <a:lnTo>
                  <a:pt x="1038786" y="912896"/>
                </a:lnTo>
                <a:lnTo>
                  <a:pt x="1033847" y="867755"/>
                </a:lnTo>
                <a:lnTo>
                  <a:pt x="1026002" y="822791"/>
                </a:lnTo>
                <a:lnTo>
                  <a:pt x="1015346" y="778091"/>
                </a:lnTo>
                <a:lnTo>
                  <a:pt x="1001976" y="733745"/>
                </a:lnTo>
                <a:lnTo>
                  <a:pt x="985987" y="689840"/>
                </a:lnTo>
                <a:lnTo>
                  <a:pt x="967476" y="646465"/>
                </a:lnTo>
                <a:lnTo>
                  <a:pt x="946538" y="603709"/>
                </a:lnTo>
                <a:lnTo>
                  <a:pt x="923270" y="561659"/>
                </a:lnTo>
                <a:lnTo>
                  <a:pt x="897767" y="520405"/>
                </a:lnTo>
                <a:lnTo>
                  <a:pt x="870125" y="480035"/>
                </a:lnTo>
                <a:lnTo>
                  <a:pt x="840441" y="440636"/>
                </a:lnTo>
                <a:lnTo>
                  <a:pt x="808810" y="402298"/>
                </a:lnTo>
                <a:lnTo>
                  <a:pt x="775329" y="365108"/>
                </a:lnTo>
                <a:lnTo>
                  <a:pt x="740093" y="329156"/>
                </a:lnTo>
                <a:lnTo>
                  <a:pt x="703198" y="294529"/>
                </a:lnTo>
                <a:lnTo>
                  <a:pt x="664745" y="261316"/>
                </a:lnTo>
                <a:lnTo>
                  <a:pt x="624825" y="229605"/>
                </a:lnTo>
                <a:lnTo>
                  <a:pt x="583535" y="199486"/>
                </a:lnTo>
                <a:lnTo>
                  <a:pt x="540970" y="171045"/>
                </a:lnTo>
                <a:lnTo>
                  <a:pt x="497228" y="144371"/>
                </a:lnTo>
                <a:lnTo>
                  <a:pt x="452404" y="119554"/>
                </a:lnTo>
                <a:lnTo>
                  <a:pt x="406596" y="96680"/>
                </a:lnTo>
                <a:lnTo>
                  <a:pt x="359899" y="75839"/>
                </a:lnTo>
                <a:lnTo>
                  <a:pt x="312402" y="57120"/>
                </a:lnTo>
                <a:lnTo>
                  <a:pt x="264211" y="40610"/>
                </a:lnTo>
                <a:lnTo>
                  <a:pt x="215421" y="26397"/>
                </a:lnTo>
                <a:lnTo>
                  <a:pt x="166124" y="14569"/>
                </a:lnTo>
                <a:lnTo>
                  <a:pt x="116399" y="5217"/>
                </a:lnTo>
                <a:lnTo>
                  <a:pt x="91424" y="1497"/>
                </a:lnTo>
                <a:lnTo>
                  <a:pt x="89349" y="1212"/>
                </a:lnTo>
                <a:lnTo>
                  <a:pt x="87249" y="937"/>
                </a:lnTo>
                <a:lnTo>
                  <a:pt x="85174" y="667"/>
                </a:lnTo>
                <a:lnTo>
                  <a:pt x="798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61637" y="2366065"/>
            <a:ext cx="107299" cy="818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84138" y="3201423"/>
            <a:ext cx="1214755" cy="288925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6"/>
                </a:lnTo>
                <a:lnTo>
                  <a:pt x="0" y="288596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284138" y="3201422"/>
            <a:ext cx="1214755" cy="232756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179070">
              <a:spcBef>
                <a:spcPts val="375"/>
              </a:spcBef>
            </a:pPr>
            <a:r>
              <a:rPr sz="1200" spc="-15" dirty="0">
                <a:solidFill>
                  <a:srgbClr val="FF9900"/>
                </a:solidFill>
                <a:latin typeface="Arial"/>
                <a:cs typeface="Arial"/>
              </a:rPr>
              <a:t>3x3 conv,</a:t>
            </a: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891335" y="3025774"/>
            <a:ext cx="0" cy="175895"/>
          </a:xfrm>
          <a:custGeom>
            <a:avLst/>
            <a:gdLst/>
            <a:ahLst/>
            <a:cxnLst/>
            <a:rect l="l" t="t" r="r" b="b"/>
            <a:pathLst>
              <a:path h="175894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75611" y="29825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75611" y="29825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83763" y="3722695"/>
            <a:ext cx="1214755" cy="288925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283763" y="3722694"/>
            <a:ext cx="1214755" cy="232756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179070">
              <a:spcBef>
                <a:spcPts val="375"/>
              </a:spcBef>
            </a:pPr>
            <a:r>
              <a:rPr sz="1200" spc="-15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890961" y="3547045"/>
            <a:ext cx="635" cy="175895"/>
          </a:xfrm>
          <a:custGeom>
            <a:avLst/>
            <a:gdLst/>
            <a:ahLst/>
            <a:cxnLst/>
            <a:rect l="l" t="t" r="r" b="b"/>
            <a:pathLst>
              <a:path w="634" h="175894">
                <a:moveTo>
                  <a:pt x="0" y="175649"/>
                </a:moveTo>
                <a:lnTo>
                  <a:pt x="2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75461" y="350382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199"/>
                </a:lnTo>
                <a:lnTo>
                  <a:pt x="1577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75460" y="350382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74" y="0"/>
                </a:lnTo>
                <a:lnTo>
                  <a:pt x="0" y="43199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955413" y="4310977"/>
            <a:ext cx="765175" cy="3718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430"/>
              </a:lnSpc>
              <a:spcBef>
                <a:spcPts val="100"/>
              </a:spcBef>
            </a:pPr>
            <a:r>
              <a:rPr sz="1200" spc="-15" dirty="0">
                <a:latin typeface="Arial"/>
                <a:cs typeface="Arial"/>
              </a:rPr>
              <a:t>28x28x256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430"/>
              </a:lnSpc>
            </a:pPr>
            <a:r>
              <a:rPr sz="1200" spc="-15" dirty="0">
                <a:latin typeface="Arial"/>
                <a:cs typeface="Arial"/>
              </a:rPr>
              <a:t>input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132</a:t>
            </a:fld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34473" y="2590542"/>
            <a:ext cx="2809240" cy="101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For deeper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networks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</a:pP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(ResNet-50+),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use</a:t>
            </a:r>
            <a:r>
              <a:rPr sz="16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“bottleneck” 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layer to improve efficiency 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(similar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sz="16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GoogLeNet)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07812" y="1842277"/>
            <a:ext cx="765175" cy="3718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430"/>
              </a:lnSpc>
              <a:spcBef>
                <a:spcPts val="100"/>
              </a:spcBef>
            </a:pPr>
            <a:r>
              <a:rPr sz="1200" spc="-15" dirty="0">
                <a:latin typeface="Arial"/>
                <a:cs typeface="Arial"/>
              </a:rPr>
              <a:t>28x28x256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430"/>
              </a:lnSpc>
            </a:pPr>
            <a:r>
              <a:rPr sz="1200" spc="-5" dirty="0">
                <a:latin typeface="Arial"/>
                <a:cs typeface="Arial"/>
              </a:rPr>
              <a:t>output</a:t>
            </a:r>
            <a:endParaRPr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678919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3471545" cy="789305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ResNet</a:t>
            </a:r>
            <a:endParaRPr sz="3000"/>
          </a:p>
          <a:p>
            <a:pPr marL="131445">
              <a:spcBef>
                <a:spcPts val="235"/>
              </a:spcBef>
            </a:pPr>
            <a:r>
              <a:rPr i="1" spc="-5" dirty="0">
                <a:solidFill>
                  <a:srgbClr val="000000"/>
                </a:solidFill>
              </a:rPr>
              <a:t>[He et al.,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3" name="object 3"/>
          <p:cNvSpPr/>
          <p:nvPr/>
        </p:nvSpPr>
        <p:spPr>
          <a:xfrm>
            <a:off x="6284138" y="2680149"/>
            <a:ext cx="1214755" cy="288925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84138" y="2680148"/>
            <a:ext cx="1214755" cy="232756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136525">
              <a:spcBef>
                <a:spcPts val="375"/>
              </a:spcBef>
            </a:pPr>
            <a:r>
              <a:rPr sz="1200" spc="-15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200" spc="-2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9900"/>
                </a:solidFill>
                <a:latin typeface="Arial"/>
                <a:cs typeface="Arial"/>
              </a:rPr>
              <a:t>256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95062" y="2312790"/>
            <a:ext cx="192405" cy="174625"/>
          </a:xfrm>
          <a:custGeom>
            <a:avLst/>
            <a:gdLst/>
            <a:ahLst/>
            <a:cxnLst/>
            <a:rect l="l" t="t" r="r" b="b"/>
            <a:pathLst>
              <a:path w="192404" h="174625">
                <a:moveTo>
                  <a:pt x="0" y="87182"/>
                </a:moveTo>
                <a:lnTo>
                  <a:pt x="7538" y="53246"/>
                </a:lnTo>
                <a:lnTo>
                  <a:pt x="28093" y="25534"/>
                </a:lnTo>
                <a:lnTo>
                  <a:pt x="58577" y="6851"/>
                </a:lnTo>
                <a:lnTo>
                  <a:pt x="95899" y="0"/>
                </a:lnTo>
                <a:lnTo>
                  <a:pt x="133232" y="6851"/>
                </a:lnTo>
                <a:lnTo>
                  <a:pt x="163715" y="25534"/>
                </a:lnTo>
                <a:lnTo>
                  <a:pt x="184264" y="53246"/>
                </a:lnTo>
                <a:lnTo>
                  <a:pt x="191799" y="87182"/>
                </a:lnTo>
                <a:lnTo>
                  <a:pt x="184264" y="121116"/>
                </a:lnTo>
                <a:lnTo>
                  <a:pt x="163715" y="148828"/>
                </a:lnTo>
                <a:lnTo>
                  <a:pt x="133232" y="167513"/>
                </a:lnTo>
                <a:lnTo>
                  <a:pt x="95899" y="174364"/>
                </a:lnTo>
                <a:lnTo>
                  <a:pt x="58577" y="167513"/>
                </a:lnTo>
                <a:lnTo>
                  <a:pt x="28093" y="148828"/>
                </a:lnTo>
                <a:lnTo>
                  <a:pt x="7538" y="121116"/>
                </a:lnTo>
                <a:lnTo>
                  <a:pt x="0" y="87182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74262" y="2352393"/>
            <a:ext cx="33655" cy="36195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38637" y="2399970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674" y="0"/>
                </a:lnTo>
              </a:path>
            </a:pathLst>
          </a:custGeom>
          <a:ln w="239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74262" y="2411932"/>
            <a:ext cx="33655" cy="36195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91136" y="2544399"/>
            <a:ext cx="635" cy="135890"/>
          </a:xfrm>
          <a:custGeom>
            <a:avLst/>
            <a:gdLst/>
            <a:ahLst/>
            <a:cxnLst/>
            <a:rect l="l" t="t" r="r" b="b"/>
            <a:pathLst>
              <a:path w="634" h="135889">
                <a:moveTo>
                  <a:pt x="199" y="1357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75386" y="250117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249"/>
                </a:moveTo>
                <a:lnTo>
                  <a:pt x="15674" y="0"/>
                </a:lnTo>
                <a:lnTo>
                  <a:pt x="31474" y="43202"/>
                </a:lnTo>
                <a:lnTo>
                  <a:pt x="0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75386" y="250117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02"/>
                </a:moveTo>
                <a:lnTo>
                  <a:pt x="15674" y="0"/>
                </a:lnTo>
                <a:lnTo>
                  <a:pt x="0" y="43249"/>
                </a:lnTo>
                <a:lnTo>
                  <a:pt x="31474" y="4320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95262" y="4020332"/>
            <a:ext cx="191849" cy="4059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88460" y="2134433"/>
            <a:ext cx="2540" cy="178435"/>
          </a:xfrm>
          <a:custGeom>
            <a:avLst/>
            <a:gdLst/>
            <a:ahLst/>
            <a:cxnLst/>
            <a:rect l="l" t="t" r="r" b="b"/>
            <a:pathLst>
              <a:path w="2540" h="178434">
                <a:moveTo>
                  <a:pt x="2499" y="17835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72736" y="209121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43442"/>
                </a:moveTo>
                <a:lnTo>
                  <a:pt x="15124" y="0"/>
                </a:lnTo>
                <a:lnTo>
                  <a:pt x="31474" y="42999"/>
                </a:lnTo>
                <a:lnTo>
                  <a:pt x="0" y="434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72736" y="209121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2999"/>
                </a:moveTo>
                <a:lnTo>
                  <a:pt x="15124" y="0"/>
                </a:lnTo>
                <a:lnTo>
                  <a:pt x="0" y="43442"/>
                </a:lnTo>
                <a:lnTo>
                  <a:pt x="31474" y="429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77586" y="2406994"/>
            <a:ext cx="1040765" cy="1923414"/>
          </a:xfrm>
          <a:custGeom>
            <a:avLst/>
            <a:gdLst/>
            <a:ahLst/>
            <a:cxnLst/>
            <a:rect l="l" t="t" r="r" b="b"/>
            <a:pathLst>
              <a:path w="1040765" h="1923414">
                <a:moveTo>
                  <a:pt x="0" y="1923373"/>
                </a:moveTo>
                <a:lnTo>
                  <a:pt x="45910" y="1922133"/>
                </a:lnTo>
                <a:lnTo>
                  <a:pt x="91762" y="1918461"/>
                </a:lnTo>
                <a:lnTo>
                  <a:pt x="137473" y="1912432"/>
                </a:lnTo>
                <a:lnTo>
                  <a:pt x="182962" y="1904119"/>
                </a:lnTo>
                <a:lnTo>
                  <a:pt x="228148" y="1893596"/>
                </a:lnTo>
                <a:lnTo>
                  <a:pt x="272950" y="1880936"/>
                </a:lnTo>
                <a:lnTo>
                  <a:pt x="317285" y="1866213"/>
                </a:lnTo>
                <a:lnTo>
                  <a:pt x="361073" y="1849501"/>
                </a:lnTo>
                <a:lnTo>
                  <a:pt x="404232" y="1830873"/>
                </a:lnTo>
                <a:lnTo>
                  <a:pt x="446680" y="1810404"/>
                </a:lnTo>
                <a:lnTo>
                  <a:pt x="488337" y="1788166"/>
                </a:lnTo>
                <a:lnTo>
                  <a:pt x="529121" y="1764234"/>
                </a:lnTo>
                <a:lnTo>
                  <a:pt x="568950" y="1738681"/>
                </a:lnTo>
                <a:lnTo>
                  <a:pt x="607744" y="1711580"/>
                </a:lnTo>
                <a:lnTo>
                  <a:pt x="645420" y="1683007"/>
                </a:lnTo>
                <a:lnTo>
                  <a:pt x="681897" y="1653033"/>
                </a:lnTo>
                <a:lnTo>
                  <a:pt x="717095" y="1621733"/>
                </a:lnTo>
                <a:lnTo>
                  <a:pt x="750931" y="1589181"/>
                </a:lnTo>
                <a:lnTo>
                  <a:pt x="783324" y="1555450"/>
                </a:lnTo>
                <a:lnTo>
                  <a:pt x="814193" y="1520613"/>
                </a:lnTo>
                <a:lnTo>
                  <a:pt x="843456" y="1484746"/>
                </a:lnTo>
                <a:lnTo>
                  <a:pt x="871032" y="1447920"/>
                </a:lnTo>
                <a:lnTo>
                  <a:pt x="896839" y="1410211"/>
                </a:lnTo>
                <a:lnTo>
                  <a:pt x="920797" y="1371691"/>
                </a:lnTo>
                <a:lnTo>
                  <a:pt x="942824" y="1332434"/>
                </a:lnTo>
                <a:lnTo>
                  <a:pt x="962837" y="1292514"/>
                </a:lnTo>
                <a:lnTo>
                  <a:pt x="980757" y="1252005"/>
                </a:lnTo>
                <a:lnTo>
                  <a:pt x="996501" y="1210980"/>
                </a:lnTo>
                <a:lnTo>
                  <a:pt x="1009988" y="1169513"/>
                </a:lnTo>
                <a:lnTo>
                  <a:pt x="1021137" y="1127677"/>
                </a:lnTo>
                <a:lnTo>
                  <a:pt x="1029867" y="1085547"/>
                </a:lnTo>
                <a:lnTo>
                  <a:pt x="1036095" y="1043196"/>
                </a:lnTo>
                <a:lnTo>
                  <a:pt x="1039741" y="1000697"/>
                </a:lnTo>
                <a:lnTo>
                  <a:pt x="1040722" y="958125"/>
                </a:lnTo>
                <a:lnTo>
                  <a:pt x="1038786" y="912896"/>
                </a:lnTo>
                <a:lnTo>
                  <a:pt x="1033847" y="867755"/>
                </a:lnTo>
                <a:lnTo>
                  <a:pt x="1026002" y="822791"/>
                </a:lnTo>
                <a:lnTo>
                  <a:pt x="1015346" y="778091"/>
                </a:lnTo>
                <a:lnTo>
                  <a:pt x="1001976" y="733745"/>
                </a:lnTo>
                <a:lnTo>
                  <a:pt x="985987" y="689840"/>
                </a:lnTo>
                <a:lnTo>
                  <a:pt x="967476" y="646465"/>
                </a:lnTo>
                <a:lnTo>
                  <a:pt x="946538" y="603709"/>
                </a:lnTo>
                <a:lnTo>
                  <a:pt x="923270" y="561659"/>
                </a:lnTo>
                <a:lnTo>
                  <a:pt x="897767" y="520405"/>
                </a:lnTo>
                <a:lnTo>
                  <a:pt x="870125" y="480035"/>
                </a:lnTo>
                <a:lnTo>
                  <a:pt x="840441" y="440636"/>
                </a:lnTo>
                <a:lnTo>
                  <a:pt x="808810" y="402298"/>
                </a:lnTo>
                <a:lnTo>
                  <a:pt x="775329" y="365108"/>
                </a:lnTo>
                <a:lnTo>
                  <a:pt x="740093" y="329156"/>
                </a:lnTo>
                <a:lnTo>
                  <a:pt x="703198" y="294529"/>
                </a:lnTo>
                <a:lnTo>
                  <a:pt x="664745" y="261316"/>
                </a:lnTo>
                <a:lnTo>
                  <a:pt x="624825" y="229605"/>
                </a:lnTo>
                <a:lnTo>
                  <a:pt x="583535" y="199486"/>
                </a:lnTo>
                <a:lnTo>
                  <a:pt x="540970" y="171045"/>
                </a:lnTo>
                <a:lnTo>
                  <a:pt x="497228" y="144371"/>
                </a:lnTo>
                <a:lnTo>
                  <a:pt x="452404" y="119554"/>
                </a:lnTo>
                <a:lnTo>
                  <a:pt x="406596" y="96680"/>
                </a:lnTo>
                <a:lnTo>
                  <a:pt x="359899" y="75839"/>
                </a:lnTo>
                <a:lnTo>
                  <a:pt x="312402" y="57120"/>
                </a:lnTo>
                <a:lnTo>
                  <a:pt x="264211" y="40610"/>
                </a:lnTo>
                <a:lnTo>
                  <a:pt x="215421" y="26397"/>
                </a:lnTo>
                <a:lnTo>
                  <a:pt x="166124" y="14569"/>
                </a:lnTo>
                <a:lnTo>
                  <a:pt x="116399" y="5217"/>
                </a:lnTo>
                <a:lnTo>
                  <a:pt x="91424" y="1497"/>
                </a:lnTo>
                <a:lnTo>
                  <a:pt x="89349" y="1212"/>
                </a:lnTo>
                <a:lnTo>
                  <a:pt x="87249" y="937"/>
                </a:lnTo>
                <a:lnTo>
                  <a:pt x="85174" y="667"/>
                </a:lnTo>
                <a:lnTo>
                  <a:pt x="798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61637" y="2366065"/>
            <a:ext cx="107299" cy="818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84138" y="3201423"/>
            <a:ext cx="1214755" cy="288925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6"/>
                </a:lnTo>
                <a:lnTo>
                  <a:pt x="0" y="288596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284138" y="3201422"/>
            <a:ext cx="1214755" cy="232756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179070">
              <a:spcBef>
                <a:spcPts val="375"/>
              </a:spcBef>
            </a:pPr>
            <a:r>
              <a:rPr sz="1200" spc="-15" dirty="0">
                <a:solidFill>
                  <a:srgbClr val="FF9900"/>
                </a:solidFill>
                <a:latin typeface="Arial"/>
                <a:cs typeface="Arial"/>
              </a:rPr>
              <a:t>3x3 conv,</a:t>
            </a: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891335" y="3025774"/>
            <a:ext cx="0" cy="175895"/>
          </a:xfrm>
          <a:custGeom>
            <a:avLst/>
            <a:gdLst/>
            <a:ahLst/>
            <a:cxnLst/>
            <a:rect l="l" t="t" r="r" b="b"/>
            <a:pathLst>
              <a:path h="175894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75611" y="29825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75611" y="29825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83763" y="3722695"/>
            <a:ext cx="1214755" cy="288925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283763" y="3722694"/>
            <a:ext cx="1214755" cy="232756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179070">
              <a:spcBef>
                <a:spcPts val="375"/>
              </a:spcBef>
            </a:pPr>
            <a:r>
              <a:rPr sz="1200" spc="-15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890961" y="3547045"/>
            <a:ext cx="635" cy="175895"/>
          </a:xfrm>
          <a:custGeom>
            <a:avLst/>
            <a:gdLst/>
            <a:ahLst/>
            <a:cxnLst/>
            <a:rect l="l" t="t" r="r" b="b"/>
            <a:pathLst>
              <a:path w="634" h="175894">
                <a:moveTo>
                  <a:pt x="0" y="175649"/>
                </a:moveTo>
                <a:lnTo>
                  <a:pt x="2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75461" y="350382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199"/>
                </a:lnTo>
                <a:lnTo>
                  <a:pt x="1577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75460" y="350382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74" y="0"/>
                </a:lnTo>
                <a:lnTo>
                  <a:pt x="0" y="43199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955413" y="4310977"/>
            <a:ext cx="765175" cy="3718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430"/>
              </a:lnSpc>
              <a:spcBef>
                <a:spcPts val="100"/>
              </a:spcBef>
            </a:pPr>
            <a:r>
              <a:rPr sz="1200" spc="-15" dirty="0">
                <a:latin typeface="Arial"/>
                <a:cs typeface="Arial"/>
              </a:rPr>
              <a:t>28x28x256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430"/>
              </a:lnSpc>
            </a:pPr>
            <a:r>
              <a:rPr sz="1200" spc="-15" dirty="0">
                <a:latin typeface="Arial"/>
                <a:cs typeface="Arial"/>
              </a:rPr>
              <a:t>input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34473" y="2590542"/>
            <a:ext cx="2809240" cy="101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For deeper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networks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</a:pP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(ResNet-50+),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use</a:t>
            </a:r>
            <a:r>
              <a:rPr sz="16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“bottleneck” 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layer to improve efficiency 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(similar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sz="16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GoogLeNet)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264417" y="3769579"/>
            <a:ext cx="1505585" cy="67710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1x1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64</a:t>
            </a:r>
            <a:r>
              <a:rPr sz="14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filters  to project to  28x28x64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188845" y="3083780"/>
            <a:ext cx="1872614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3x3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conv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operates</a:t>
            </a:r>
            <a:r>
              <a:rPr sz="14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over  only 64 feature</a:t>
            </a:r>
            <a:r>
              <a:rPr sz="14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maps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69971" y="2455131"/>
            <a:ext cx="2028189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back to 256 feature</a:t>
            </a:r>
            <a:r>
              <a:rPr sz="14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maps  (28x28x256)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138739" y="2949574"/>
            <a:ext cx="0" cy="175895"/>
          </a:xfrm>
          <a:custGeom>
            <a:avLst/>
            <a:gdLst/>
            <a:ahLst/>
            <a:cxnLst/>
            <a:rect l="l" t="t" r="r" b="b"/>
            <a:pathLst>
              <a:path h="175894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23014" y="29063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23014" y="29063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38590" y="3606995"/>
            <a:ext cx="635" cy="175895"/>
          </a:xfrm>
          <a:custGeom>
            <a:avLst/>
            <a:gdLst/>
            <a:ahLst/>
            <a:cxnLst/>
            <a:rect l="l" t="t" r="r" b="b"/>
            <a:pathLst>
              <a:path w="635" h="175894">
                <a:moveTo>
                  <a:pt x="0" y="175649"/>
                </a:moveTo>
                <a:lnTo>
                  <a:pt x="2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23090" y="356377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199"/>
                </a:lnTo>
                <a:lnTo>
                  <a:pt x="1577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23089" y="356377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74" y="0"/>
                </a:lnTo>
                <a:lnTo>
                  <a:pt x="0" y="43199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969970" y="1842276"/>
            <a:ext cx="2903220" cy="642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430"/>
              </a:lnSpc>
              <a:spcBef>
                <a:spcPts val="100"/>
              </a:spcBef>
            </a:pPr>
            <a:r>
              <a:rPr sz="1200" spc="-15" dirty="0">
                <a:latin typeface="Arial"/>
                <a:cs typeface="Arial"/>
              </a:rPr>
              <a:t>28x28x256</a:t>
            </a:r>
            <a:endParaRPr sz="1200">
              <a:latin typeface="Arial"/>
              <a:cs typeface="Arial"/>
            </a:endParaRPr>
          </a:p>
          <a:p>
            <a:pPr marR="161290" algn="r">
              <a:lnSpc>
                <a:spcPts val="1430"/>
              </a:lnSpc>
            </a:pPr>
            <a:r>
              <a:rPr sz="1200" spc="-5" dirty="0">
                <a:latin typeface="Arial"/>
                <a:cs typeface="Arial"/>
              </a:rPr>
              <a:t>output</a:t>
            </a:r>
            <a:endParaRPr sz="1200">
              <a:latin typeface="Arial"/>
              <a:cs typeface="Arial"/>
            </a:endParaRPr>
          </a:p>
          <a:p>
            <a:pPr marL="12700">
              <a:spcBef>
                <a:spcPts val="31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1x1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256 filters</a:t>
            </a:r>
            <a:r>
              <a:rPr sz="14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projects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133</a:t>
            </a:fld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2682711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9024" y="2009531"/>
            <a:ext cx="6858000" cy="250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008754" algn="ctr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Training ResNet in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practice:</a:t>
            </a:r>
            <a:endParaRPr sz="180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469900" indent="-304800"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Batch Normalization after every CONV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layer</a:t>
            </a:r>
            <a:endParaRPr sz="1800">
              <a:latin typeface="Arial"/>
              <a:cs typeface="Arial"/>
            </a:endParaRPr>
          </a:p>
          <a:p>
            <a:pPr marL="469900" indent="-304800"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Xavier/2 initialization from He et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al.</a:t>
            </a:r>
            <a:endParaRPr sz="1800">
              <a:latin typeface="Arial"/>
              <a:cs typeface="Arial"/>
            </a:endParaRPr>
          </a:p>
          <a:p>
            <a:pPr marL="469900" indent="-304800"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SGD </a:t>
            </a:r>
            <a:r>
              <a:rPr sz="1800" dirty="0">
                <a:latin typeface="Arial"/>
                <a:cs typeface="Arial"/>
              </a:rPr>
              <a:t>+ Momentum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(0.9)</a:t>
            </a:r>
            <a:endParaRPr sz="1800">
              <a:latin typeface="Arial"/>
              <a:cs typeface="Arial"/>
            </a:endParaRPr>
          </a:p>
          <a:p>
            <a:pPr marL="469900" indent="-304800"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Learning </a:t>
            </a:r>
            <a:r>
              <a:rPr sz="1800" dirty="0">
                <a:latin typeface="Arial"/>
                <a:cs typeface="Arial"/>
              </a:rPr>
              <a:t>rate: </a:t>
            </a:r>
            <a:r>
              <a:rPr sz="1800" spc="-5" dirty="0">
                <a:latin typeface="Arial"/>
                <a:cs typeface="Arial"/>
              </a:rPr>
              <a:t>0.1, divided by 10 when </a:t>
            </a:r>
            <a:r>
              <a:rPr sz="1800" dirty="0">
                <a:latin typeface="Arial"/>
                <a:cs typeface="Arial"/>
              </a:rPr>
              <a:t>validation </a:t>
            </a:r>
            <a:r>
              <a:rPr sz="1800" spc="-5" dirty="0">
                <a:latin typeface="Arial"/>
                <a:cs typeface="Arial"/>
              </a:rPr>
              <a:t>error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plateaus</a:t>
            </a:r>
            <a:endParaRPr sz="1800">
              <a:latin typeface="Arial"/>
              <a:cs typeface="Arial"/>
            </a:endParaRPr>
          </a:p>
          <a:p>
            <a:pPr marL="469900" indent="-304800"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latin typeface="Arial"/>
                <a:cs typeface="Arial"/>
              </a:rPr>
              <a:t>Mini-batch size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256</a:t>
            </a:r>
            <a:endParaRPr sz="1800">
              <a:latin typeface="Arial"/>
              <a:cs typeface="Arial"/>
            </a:endParaRPr>
          </a:p>
          <a:p>
            <a:pPr marL="469900" indent="-304800"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Weight decay of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1e-5</a:t>
            </a:r>
            <a:endParaRPr sz="1800">
              <a:latin typeface="Arial"/>
              <a:cs typeface="Arial"/>
            </a:endParaRPr>
          </a:p>
          <a:p>
            <a:pPr marL="469900" indent="-304800"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No dropout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used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134</a:t>
            </a:fld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3471545" cy="789305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ResNet</a:t>
            </a:r>
            <a:endParaRPr sz="3000"/>
          </a:p>
          <a:p>
            <a:pPr marL="131445">
              <a:spcBef>
                <a:spcPts val="235"/>
              </a:spcBef>
            </a:pPr>
            <a:r>
              <a:rPr i="1" spc="-5" dirty="0">
                <a:solidFill>
                  <a:srgbClr val="000000"/>
                </a:solidFill>
              </a:rPr>
              <a:t>[He et al.,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2015]</a:t>
            </a:r>
          </a:p>
        </p:txBody>
      </p:sp>
    </p:spTree>
    <p:extLst>
      <p:ext uri="{BB962C8B-B14F-4D97-AF65-F5344CB8AC3E}">
        <p14:creationId xmlns:p14="http://schemas.microsoft.com/office/powerpoint/2010/main" val="322936191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3471545" cy="789305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ResNet</a:t>
            </a:r>
            <a:endParaRPr sz="3000"/>
          </a:p>
          <a:p>
            <a:pPr marL="131445">
              <a:spcBef>
                <a:spcPts val="235"/>
              </a:spcBef>
            </a:pPr>
            <a:r>
              <a:rPr i="1" spc="-5" dirty="0">
                <a:solidFill>
                  <a:srgbClr val="000000"/>
                </a:solidFill>
              </a:rPr>
              <a:t>[He et al.,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4350" y="1992640"/>
            <a:ext cx="3268345" cy="2498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Experimental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Results</a:t>
            </a:r>
            <a:endParaRPr sz="1600">
              <a:latin typeface="Arial"/>
              <a:cs typeface="Arial"/>
            </a:endParaRPr>
          </a:p>
          <a:p>
            <a:pPr marL="469900" marR="5080" indent="-296545">
              <a:lnSpc>
                <a:spcPct val="101600"/>
              </a:lnSpc>
              <a:buChar char="-"/>
              <a:tabLst>
                <a:tab pos="469265" algn="l"/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Able to train </a:t>
            </a:r>
            <a:r>
              <a:rPr sz="1600" dirty="0">
                <a:latin typeface="Arial"/>
                <a:cs typeface="Arial"/>
              </a:rPr>
              <a:t>very </a:t>
            </a:r>
            <a:r>
              <a:rPr sz="1600" spc="-5" dirty="0">
                <a:latin typeface="Arial"/>
                <a:cs typeface="Arial"/>
              </a:rPr>
              <a:t>deep  networks without degrading  </a:t>
            </a:r>
            <a:r>
              <a:rPr sz="1600" dirty="0">
                <a:latin typeface="Arial"/>
                <a:cs typeface="Arial"/>
              </a:rPr>
              <a:t>(152 </a:t>
            </a:r>
            <a:r>
              <a:rPr sz="1600" spc="-5" dirty="0">
                <a:latin typeface="Arial"/>
                <a:cs typeface="Arial"/>
              </a:rPr>
              <a:t>layers on ImageNet,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1202  on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Cifar)</a:t>
            </a:r>
            <a:endParaRPr sz="1600">
              <a:latin typeface="Arial"/>
              <a:cs typeface="Arial"/>
            </a:endParaRPr>
          </a:p>
          <a:p>
            <a:pPr marL="469900" marR="70485" indent="-296545">
              <a:lnSpc>
                <a:spcPct val="101600"/>
              </a:lnSpc>
              <a:buChar char="-"/>
              <a:tabLst>
                <a:tab pos="469265" algn="l"/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Deeper networks now achieve  lowing training error as  expected</a:t>
            </a:r>
            <a:endParaRPr sz="1600">
              <a:latin typeface="Arial"/>
              <a:cs typeface="Arial"/>
            </a:endParaRPr>
          </a:p>
          <a:p>
            <a:pPr marL="469900" marR="80645" indent="-296545">
              <a:lnSpc>
                <a:spcPct val="101600"/>
              </a:lnSpc>
              <a:buChar char="-"/>
              <a:tabLst>
                <a:tab pos="469265" algn="l"/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Swept 1st place in all ILSVRC  and COCO 2015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competitions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21501" y="2183119"/>
            <a:ext cx="4203643" cy="1861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47567" y="2160110"/>
            <a:ext cx="5064760" cy="2065655"/>
          </a:xfrm>
          <a:custGeom>
            <a:avLst/>
            <a:gdLst/>
            <a:ahLst/>
            <a:cxnLst/>
            <a:rect l="l" t="t" r="r" b="b"/>
            <a:pathLst>
              <a:path w="5064759" h="2065654">
                <a:moveTo>
                  <a:pt x="0" y="0"/>
                </a:moveTo>
                <a:lnTo>
                  <a:pt x="5064639" y="0"/>
                </a:lnTo>
                <a:lnTo>
                  <a:pt x="5064639" y="2065208"/>
                </a:lnTo>
                <a:lnTo>
                  <a:pt x="0" y="206520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135</a:t>
            </a:fld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47847591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3471545" cy="789305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ResNet</a:t>
            </a:r>
            <a:endParaRPr sz="3000"/>
          </a:p>
          <a:p>
            <a:pPr marL="131445">
              <a:spcBef>
                <a:spcPts val="235"/>
              </a:spcBef>
            </a:pPr>
            <a:r>
              <a:rPr i="1" spc="-5" dirty="0">
                <a:solidFill>
                  <a:srgbClr val="000000"/>
                </a:solidFill>
              </a:rPr>
              <a:t>[He et al.,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4349" y="1992640"/>
            <a:ext cx="19405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Experimental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Results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5298" y="2240290"/>
            <a:ext cx="3107690" cy="22504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08610" marR="5080" indent="-295910">
              <a:lnSpc>
                <a:spcPct val="101600"/>
              </a:lnSpc>
              <a:spcBef>
                <a:spcPts val="70"/>
              </a:spcBef>
              <a:buChar char="-"/>
              <a:tabLst>
                <a:tab pos="308610" algn="l"/>
                <a:tab pos="309245" algn="l"/>
              </a:tabLst>
            </a:pPr>
            <a:r>
              <a:rPr sz="1600" spc="-5" dirty="0">
                <a:latin typeface="Arial"/>
                <a:cs typeface="Arial"/>
              </a:rPr>
              <a:t>Able to train </a:t>
            </a:r>
            <a:r>
              <a:rPr sz="1600" dirty="0">
                <a:latin typeface="Arial"/>
                <a:cs typeface="Arial"/>
              </a:rPr>
              <a:t>very </a:t>
            </a:r>
            <a:r>
              <a:rPr sz="1600" spc="-5" dirty="0">
                <a:latin typeface="Arial"/>
                <a:cs typeface="Arial"/>
              </a:rPr>
              <a:t>deep  networks without degrading  </a:t>
            </a:r>
            <a:r>
              <a:rPr sz="1600" dirty="0">
                <a:latin typeface="Arial"/>
                <a:cs typeface="Arial"/>
              </a:rPr>
              <a:t>(152 </a:t>
            </a:r>
            <a:r>
              <a:rPr sz="1600" spc="-5" dirty="0">
                <a:latin typeface="Arial"/>
                <a:cs typeface="Arial"/>
              </a:rPr>
              <a:t>layers on ImageNet,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1202  on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Cifar)</a:t>
            </a:r>
            <a:endParaRPr sz="1600">
              <a:latin typeface="Arial"/>
              <a:cs typeface="Arial"/>
            </a:endParaRPr>
          </a:p>
          <a:p>
            <a:pPr marL="308610" marR="70485" indent="-295910">
              <a:lnSpc>
                <a:spcPct val="101600"/>
              </a:lnSpc>
              <a:buChar char="-"/>
              <a:tabLst>
                <a:tab pos="308610" algn="l"/>
                <a:tab pos="309245" algn="l"/>
              </a:tabLst>
            </a:pPr>
            <a:r>
              <a:rPr sz="1600" spc="-5" dirty="0">
                <a:latin typeface="Arial"/>
                <a:cs typeface="Arial"/>
              </a:rPr>
              <a:t>Deeper networks now achieve  lowing training error as  expected</a:t>
            </a:r>
            <a:endParaRPr sz="1600">
              <a:latin typeface="Arial"/>
              <a:cs typeface="Arial"/>
            </a:endParaRPr>
          </a:p>
          <a:p>
            <a:pPr marL="308610" marR="80645" indent="-295910">
              <a:lnSpc>
                <a:spcPct val="101600"/>
              </a:lnSpc>
              <a:buChar char="-"/>
              <a:tabLst>
                <a:tab pos="308610" algn="l"/>
                <a:tab pos="309245" algn="l"/>
              </a:tabLst>
            </a:pPr>
            <a:r>
              <a:rPr sz="1600" spc="-5" dirty="0">
                <a:latin typeface="Arial"/>
                <a:cs typeface="Arial"/>
              </a:rPr>
              <a:t>Swept 1st place in all ILSVRC  and COCO 2015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competitions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21501" y="2183119"/>
            <a:ext cx="4203643" cy="1861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47567" y="2160110"/>
            <a:ext cx="5064760" cy="2065655"/>
          </a:xfrm>
          <a:custGeom>
            <a:avLst/>
            <a:gdLst/>
            <a:ahLst/>
            <a:cxnLst/>
            <a:rect l="l" t="t" r="r" b="b"/>
            <a:pathLst>
              <a:path w="5064759" h="2065654">
                <a:moveTo>
                  <a:pt x="0" y="0"/>
                </a:moveTo>
                <a:lnTo>
                  <a:pt x="5064639" y="0"/>
                </a:lnTo>
                <a:lnTo>
                  <a:pt x="5064639" y="2065208"/>
                </a:lnTo>
                <a:lnTo>
                  <a:pt x="0" y="206520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45638" y="4369175"/>
            <a:ext cx="4177029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ILSVRC 2015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classification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winner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(3.6% 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top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5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error)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--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better than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“human 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performance”!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(Russakovsky</a:t>
            </a:r>
            <a:r>
              <a:rPr sz="18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2014)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136</a:t>
            </a:fld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40204019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5774" y="1788374"/>
            <a:ext cx="6115700" cy="33194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91971" y="5263254"/>
            <a:ext cx="2655107" cy="89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322" y="1660723"/>
            <a:ext cx="2959100" cy="544830"/>
          </a:xfrm>
          <a:custGeom>
            <a:avLst/>
            <a:gdLst/>
            <a:ahLst/>
            <a:cxnLst/>
            <a:rect l="l" t="t" r="r" b="b"/>
            <a:pathLst>
              <a:path w="2959100" h="544830">
                <a:moveTo>
                  <a:pt x="0" y="0"/>
                </a:moveTo>
                <a:lnTo>
                  <a:pt x="2958894" y="0"/>
                </a:lnTo>
                <a:lnTo>
                  <a:pt x="2958894" y="544498"/>
                </a:lnTo>
                <a:lnTo>
                  <a:pt x="0" y="5444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3275" y="1125089"/>
            <a:ext cx="8032115" cy="3302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solidFill>
                  <a:srgbClr val="000000"/>
                </a:solidFill>
              </a:rPr>
              <a:t>ImageNet Large Scale Visual Recognition Challenge </a:t>
            </a:r>
            <a:r>
              <a:rPr sz="2000" dirty="0">
                <a:solidFill>
                  <a:srgbClr val="000000"/>
                </a:solidFill>
              </a:rPr>
              <a:t>(ILSVRC)</a:t>
            </a:r>
            <a:r>
              <a:rPr sz="2000" spc="-85" dirty="0">
                <a:solidFill>
                  <a:srgbClr val="000000"/>
                </a:solidFill>
              </a:rPr>
              <a:t> </a:t>
            </a:r>
            <a:r>
              <a:rPr sz="2000" spc="-5" dirty="0">
                <a:solidFill>
                  <a:srgbClr val="000000"/>
                </a:solidFill>
              </a:rPr>
              <a:t>winners</a:t>
            </a:r>
            <a:endParaRPr sz="2000"/>
          </a:p>
        </p:txBody>
      </p:sp>
      <p:sp>
        <p:nvSpPr>
          <p:cNvPr id="6" name="object 6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137</a:t>
            </a:fld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7931517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806" y="1729823"/>
            <a:ext cx="8171998" cy="2933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4123" y="4695626"/>
            <a:ext cx="60490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 Analysis of Deep Neural Network </a:t>
            </a:r>
            <a:r>
              <a:rPr sz="1400" dirty="0">
                <a:latin typeface="Arial"/>
                <a:cs typeface="Arial"/>
              </a:rPr>
              <a:t>Models </a:t>
            </a:r>
            <a:r>
              <a:rPr sz="1400" spc="-5" dirty="0">
                <a:latin typeface="Arial"/>
                <a:cs typeface="Arial"/>
              </a:rPr>
              <a:t>for Practical Applications,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2017.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076" y="5255605"/>
            <a:ext cx="483425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Figures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800" spc="-5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138</a:t>
            </a:fld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3275" y="1123057"/>
            <a:ext cx="3293745" cy="39116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000000"/>
                </a:solidFill>
              </a:rPr>
              <a:t>Comparing</a:t>
            </a:r>
            <a:r>
              <a:rPr sz="2400" spc="-8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complexity...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673173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806" y="1729823"/>
            <a:ext cx="8171998" cy="2933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4123" y="4695626"/>
            <a:ext cx="60490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 Analysis of Deep Neural Network </a:t>
            </a:r>
            <a:r>
              <a:rPr sz="1400" dirty="0">
                <a:latin typeface="Arial"/>
                <a:cs typeface="Arial"/>
              </a:rPr>
              <a:t>Models </a:t>
            </a:r>
            <a:r>
              <a:rPr sz="1400" spc="-5" dirty="0">
                <a:latin typeface="Arial"/>
                <a:cs typeface="Arial"/>
              </a:rPr>
              <a:t>for Practical Applications,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2017.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3275" y="1123057"/>
            <a:ext cx="3293745" cy="39116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000000"/>
                </a:solidFill>
              </a:rPr>
              <a:t>Comparing</a:t>
            </a:r>
            <a:r>
              <a:rPr sz="2400" spc="-8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complexity...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3879988" y="1313471"/>
            <a:ext cx="29946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Inception-v4: Resnet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16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Inception!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58817" y="1629361"/>
            <a:ext cx="108999" cy="2921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076" y="5255605"/>
            <a:ext cx="483425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Figures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800" spc="-5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139</a:t>
            </a:fld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4119568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1872" y="2562726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5046" y="1819498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21872" y="1819500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21872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21872" y="1819500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35044" y="2562726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03338" y="2683673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95565" y="1819498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03338" y="1819500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03338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03338" y="1819500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95563" y="2683673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07518" y="4183370"/>
            <a:ext cx="40346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71820" y="2110200"/>
            <a:ext cx="3951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6912" y="4575008"/>
            <a:ext cx="1530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28894" y="3201745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5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37541" y="31860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37541" y="31860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924842" y="3251074"/>
            <a:ext cx="18669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Convolution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Layer</a:t>
            </a:r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852713" y="2683673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44940" y="1819498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ACBA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52713" y="1819500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52713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52713" y="1819500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44937" y="2683673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305510" y="1432195"/>
            <a:ext cx="17526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activation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maps</a:t>
            </a:r>
            <a:endParaRPr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38836" y="4596849"/>
            <a:ext cx="1530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6</a:t>
            </a:r>
            <a:endParaRPr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94413" y="4160396"/>
            <a:ext cx="41658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586112" y="2580087"/>
            <a:ext cx="41488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 dirty="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 idx="4294967295"/>
          </p:nvPr>
        </p:nvSpPr>
        <p:spPr>
          <a:xfrm>
            <a:off x="189007" y="908537"/>
            <a:ext cx="8189913" cy="62837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/>
              <a:t>For example, if we had </a:t>
            </a:r>
            <a:r>
              <a:rPr sz="2000" dirty="0"/>
              <a:t>6 </a:t>
            </a:r>
            <a:r>
              <a:rPr sz="2000" spc="-5" dirty="0"/>
              <a:t>5x5 filters, we’ll get </a:t>
            </a:r>
            <a:r>
              <a:rPr sz="2000" dirty="0"/>
              <a:t>6 separate </a:t>
            </a:r>
            <a:r>
              <a:rPr sz="2000" spc="-5" dirty="0"/>
              <a:t>activation</a:t>
            </a:r>
            <a:r>
              <a:rPr sz="2000" spc="-70" dirty="0"/>
              <a:t> </a:t>
            </a:r>
            <a:r>
              <a:rPr sz="2000" dirty="0"/>
              <a:t>maps:</a:t>
            </a:r>
          </a:p>
        </p:txBody>
      </p:sp>
      <p:sp>
        <p:nvSpPr>
          <p:cNvPr id="32" name="object 32"/>
          <p:cNvSpPr/>
          <p:nvPr/>
        </p:nvSpPr>
        <p:spPr>
          <a:xfrm>
            <a:off x="6005112" y="2683673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97339" y="1819498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05112" y="1819500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05112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005112" y="1819500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097337" y="2683673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57512" y="2683673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49739" y="1819498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CAC1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57512" y="1819500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FFF4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157512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157512" y="1819500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49737" y="2683673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309912" y="2683673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402139" y="1819498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ACA7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309912" y="1819500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DFDB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09912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309912" y="1819500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402137" y="2683673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62312" y="2683673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54539" y="1819498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C8B6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62312" y="1819500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FBE9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462312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462312" y="1819500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554537" y="2683673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92673" y="5030867"/>
            <a:ext cx="63995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We </a:t>
            </a:r>
            <a:r>
              <a:rPr sz="2000" dirty="0">
                <a:latin typeface="Arial"/>
                <a:cs typeface="Arial"/>
              </a:rPr>
              <a:t>stack </a:t>
            </a:r>
            <a:r>
              <a:rPr sz="2000" spc="-5" dirty="0">
                <a:latin typeface="Arial"/>
                <a:cs typeface="Arial"/>
              </a:rPr>
              <a:t>these up to get </a:t>
            </a:r>
            <a:r>
              <a:rPr sz="2000" dirty="0">
                <a:latin typeface="Arial"/>
                <a:cs typeface="Arial"/>
              </a:rPr>
              <a:t>a “new </a:t>
            </a:r>
            <a:r>
              <a:rPr sz="2000" spc="-5" dirty="0">
                <a:latin typeface="Arial"/>
                <a:cs typeface="Arial"/>
              </a:rPr>
              <a:t>image” of </a:t>
            </a:r>
            <a:r>
              <a:rPr sz="2000" dirty="0">
                <a:latin typeface="Arial"/>
                <a:cs typeface="Arial"/>
              </a:rPr>
              <a:t>size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28x28x6!</a:t>
            </a:r>
            <a:endParaRPr sz="2000">
              <a:latin typeface="Arial"/>
              <a:cs typeface="Arial"/>
            </a:endParaRPr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8" name="Date Placeholder 5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59" name="Footer Placeholder 5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956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806" y="1729823"/>
            <a:ext cx="8171998" cy="2933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3275" y="1123057"/>
            <a:ext cx="3293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Comparing</a:t>
            </a:r>
            <a:r>
              <a:rPr spc="-8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complexity...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4123" y="4695626"/>
            <a:ext cx="60490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 Analysis of Deep Neural Network </a:t>
            </a:r>
            <a:r>
              <a:rPr sz="1400" dirty="0">
                <a:latin typeface="Arial"/>
                <a:cs typeface="Arial"/>
              </a:rPr>
              <a:t>Models </a:t>
            </a:r>
            <a:r>
              <a:rPr sz="1400" spc="-5" dirty="0">
                <a:latin typeface="Arial"/>
                <a:cs typeface="Arial"/>
              </a:rPr>
              <a:t>for Practical Applications,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2017.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18510" y="1043771"/>
            <a:ext cx="131254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algn="just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VGG: Highest 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memory,</a:t>
            </a:r>
            <a:r>
              <a:rPr sz="16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most 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operations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975559" y="1830774"/>
            <a:ext cx="108999" cy="2921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076" y="5255605"/>
            <a:ext cx="483425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Figures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800" spc="-5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140</a:t>
            </a:fld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54603622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806" y="1729823"/>
            <a:ext cx="8171998" cy="2933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3275" y="1123057"/>
            <a:ext cx="3293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Comparing</a:t>
            </a:r>
            <a:r>
              <a:rPr spc="-8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complexity...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4123" y="4695626"/>
            <a:ext cx="60490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 Analysis of Deep Neural Network </a:t>
            </a:r>
            <a:r>
              <a:rPr sz="1400" dirty="0">
                <a:latin typeface="Arial"/>
                <a:cs typeface="Arial"/>
              </a:rPr>
              <a:t>Models </a:t>
            </a:r>
            <a:r>
              <a:rPr sz="1400" spc="-5" dirty="0">
                <a:latin typeface="Arial"/>
                <a:cs typeface="Arial"/>
              </a:rPr>
              <a:t>for Practical Applications,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2017.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94545" y="988372"/>
            <a:ext cx="1222375" cy="516890"/>
          </a:xfrm>
          <a:prstGeom prst="rect">
            <a:avLst/>
          </a:prstGeom>
        </p:spPr>
        <p:txBody>
          <a:bodyPr vert="horz" wrap="square" lIns="0" tIns="8890" rIns="0" bIns="0" rtlCol="0" anchor="b" anchorCtr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</a:rPr>
              <a:t>GoogLeNet:  </a:t>
            </a:r>
            <a:r>
              <a:rPr sz="1600" dirty="0">
                <a:solidFill>
                  <a:srgbClr val="0000FF"/>
                </a:solidFill>
              </a:rPr>
              <a:t>most</a:t>
            </a:r>
            <a:r>
              <a:rPr sz="1600" spc="-95" dirty="0">
                <a:solidFill>
                  <a:srgbClr val="0000FF"/>
                </a:solidFill>
              </a:rPr>
              <a:t> </a:t>
            </a:r>
            <a:r>
              <a:rPr sz="1600" spc="-5" dirty="0">
                <a:solidFill>
                  <a:srgbClr val="0000FF"/>
                </a:solidFill>
              </a:rPr>
              <a:t>efficient</a:t>
            </a:r>
            <a:endParaRPr sz="1600"/>
          </a:p>
        </p:txBody>
      </p:sp>
      <p:sp>
        <p:nvSpPr>
          <p:cNvPr id="6" name="object 6"/>
          <p:cNvSpPr/>
          <p:nvPr/>
        </p:nvSpPr>
        <p:spPr>
          <a:xfrm>
            <a:off x="5217890" y="1566198"/>
            <a:ext cx="31115" cy="965200"/>
          </a:xfrm>
          <a:custGeom>
            <a:avLst/>
            <a:gdLst/>
            <a:ahLst/>
            <a:cxnLst/>
            <a:rect l="l" t="t" r="r" b="b"/>
            <a:pathLst>
              <a:path w="31114" h="965200">
                <a:moveTo>
                  <a:pt x="30574" y="0"/>
                </a:moveTo>
                <a:lnTo>
                  <a:pt x="0" y="964855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76915" y="2520531"/>
            <a:ext cx="81949" cy="1064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076" y="5255605"/>
            <a:ext cx="483425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Figures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800" spc="-5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141</a:t>
            </a:fld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97571233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806" y="1729823"/>
            <a:ext cx="8171998" cy="2933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3275" y="1123057"/>
            <a:ext cx="3293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Comparing</a:t>
            </a:r>
            <a:r>
              <a:rPr spc="-8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complexity...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4123" y="4695626"/>
            <a:ext cx="60490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 Analysis of Deep Neural Network </a:t>
            </a:r>
            <a:r>
              <a:rPr sz="1400" dirty="0">
                <a:latin typeface="Arial"/>
                <a:cs typeface="Arial"/>
              </a:rPr>
              <a:t>Models </a:t>
            </a:r>
            <a:r>
              <a:rPr sz="1400" spc="-5" dirty="0">
                <a:latin typeface="Arial"/>
                <a:cs typeface="Arial"/>
              </a:rPr>
              <a:t>for Practical Applications,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2017.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94545" y="988372"/>
            <a:ext cx="2743835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AlexNet: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Smaller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compute, still</a:t>
            </a:r>
            <a:r>
              <a:rPr sz="16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memory 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heavy, lower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accuracy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60265" y="1792573"/>
            <a:ext cx="88265" cy="1681480"/>
          </a:xfrm>
          <a:custGeom>
            <a:avLst/>
            <a:gdLst/>
            <a:ahLst/>
            <a:cxnLst/>
            <a:rect l="l" t="t" r="r" b="b"/>
            <a:pathLst>
              <a:path w="88264" h="1681480">
                <a:moveTo>
                  <a:pt x="88199" y="0"/>
                </a:moveTo>
                <a:lnTo>
                  <a:pt x="0" y="1681046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19314" y="3462445"/>
            <a:ext cx="81874" cy="107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076" y="5255605"/>
            <a:ext cx="483425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Figures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800" spc="-5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142</a:t>
            </a:fld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01809191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806" y="1729823"/>
            <a:ext cx="8171998" cy="2933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3275" y="1123057"/>
            <a:ext cx="3293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Comparing</a:t>
            </a:r>
            <a:r>
              <a:rPr spc="-8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complexity...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4123" y="4695626"/>
            <a:ext cx="60490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 Analysis of Deep Neural Network </a:t>
            </a:r>
            <a:r>
              <a:rPr sz="1400" dirty="0">
                <a:latin typeface="Arial"/>
                <a:cs typeface="Arial"/>
              </a:rPr>
              <a:t>Models </a:t>
            </a:r>
            <a:r>
              <a:rPr sz="1400" spc="-5" dirty="0">
                <a:latin typeface="Arial"/>
                <a:cs typeface="Arial"/>
              </a:rPr>
              <a:t>for Practical Applications,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2017.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899592" y="931077"/>
            <a:ext cx="6993158" cy="76136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3931285">
              <a:spcBef>
                <a:spcPts val="100"/>
              </a:spcBef>
            </a:pPr>
            <a:r>
              <a:rPr spc="-5" dirty="0"/>
              <a:t>ResNet:</a:t>
            </a:r>
          </a:p>
          <a:p>
            <a:pPr marL="3931285" marR="5080">
              <a:lnSpc>
                <a:spcPct val="101600"/>
              </a:lnSpc>
            </a:pPr>
            <a:r>
              <a:rPr dirty="0"/>
              <a:t>Moderate </a:t>
            </a:r>
            <a:r>
              <a:rPr spc="-5" dirty="0"/>
              <a:t>efficiency depending on  </a:t>
            </a:r>
            <a:r>
              <a:rPr dirty="0"/>
              <a:t>model, </a:t>
            </a:r>
            <a:r>
              <a:rPr spc="-5" dirty="0"/>
              <a:t>highest</a:t>
            </a:r>
            <a:r>
              <a:rPr spc="-25" dirty="0"/>
              <a:t> </a:t>
            </a:r>
            <a:r>
              <a:rPr spc="-5" dirty="0"/>
              <a:t>accuracy</a:t>
            </a:r>
          </a:p>
        </p:txBody>
      </p:sp>
      <p:sp>
        <p:nvSpPr>
          <p:cNvPr id="6" name="object 6"/>
          <p:cNvSpPr/>
          <p:nvPr/>
        </p:nvSpPr>
        <p:spPr>
          <a:xfrm>
            <a:off x="5668188" y="1788899"/>
            <a:ext cx="290830" cy="193675"/>
          </a:xfrm>
          <a:custGeom>
            <a:avLst/>
            <a:gdLst/>
            <a:ahLst/>
            <a:cxnLst/>
            <a:rect l="l" t="t" r="r" b="b"/>
            <a:pathLst>
              <a:path w="290829" h="193675">
                <a:moveTo>
                  <a:pt x="0" y="0"/>
                </a:moveTo>
                <a:lnTo>
                  <a:pt x="290399" y="19367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31613" y="1946875"/>
            <a:ext cx="108424" cy="931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076" y="5255605"/>
            <a:ext cx="483425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Figures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800" spc="-5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143</a:t>
            </a:fld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96248015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720" y="1740244"/>
            <a:ext cx="8755424" cy="29482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3274" y="1123057"/>
            <a:ext cx="5845810" cy="39116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000000"/>
                </a:solidFill>
              </a:rPr>
              <a:t>Forward pass time and power</a:t>
            </a:r>
            <a:r>
              <a:rPr sz="2400" spc="-9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consumption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076" y="5255605"/>
            <a:ext cx="483425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Figures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800" spc="-5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144</a:t>
            </a:fld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4123" y="4695626"/>
            <a:ext cx="60490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 Analysis of Deep Neural Network </a:t>
            </a:r>
            <a:r>
              <a:rPr sz="1400" dirty="0">
                <a:latin typeface="Arial"/>
                <a:cs typeface="Arial"/>
              </a:rPr>
              <a:t>Models </a:t>
            </a:r>
            <a:r>
              <a:rPr sz="1400" spc="-5" dirty="0">
                <a:latin typeface="Arial"/>
                <a:cs typeface="Arial"/>
              </a:rPr>
              <a:t>for Practical Applications,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2017.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845027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2911784"/>
            <a:ext cx="4994910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Other architectures to</a:t>
            </a:r>
            <a:r>
              <a:rPr sz="3000" spc="-95" dirty="0">
                <a:solidFill>
                  <a:srgbClr val="000000"/>
                </a:solidFill>
              </a:rPr>
              <a:t> </a:t>
            </a:r>
            <a:r>
              <a:rPr sz="3000" dirty="0">
                <a:solidFill>
                  <a:srgbClr val="000000"/>
                </a:solidFill>
              </a:rPr>
              <a:t>know...</a:t>
            </a:r>
            <a:endParaRPr sz="300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145</a:t>
            </a:fld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20651503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150" y="1139663"/>
            <a:ext cx="4319905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Network in Network</a:t>
            </a:r>
            <a:r>
              <a:rPr sz="3000" spc="-85" dirty="0">
                <a:solidFill>
                  <a:srgbClr val="000000"/>
                </a:solidFill>
              </a:rPr>
              <a:t> </a:t>
            </a:r>
            <a:r>
              <a:rPr sz="3000" dirty="0">
                <a:solidFill>
                  <a:srgbClr val="000000"/>
                </a:solidFill>
              </a:rPr>
              <a:t>(NiN)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4771755" y="1993740"/>
            <a:ext cx="3333141" cy="1218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6604" y="3490438"/>
            <a:ext cx="4921983" cy="14723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8149" y="1633637"/>
            <a:ext cx="6464300" cy="3764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[Lin et al.</a:t>
            </a:r>
            <a:r>
              <a:rPr sz="1400" i="1" spc="-1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2014]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1350">
              <a:latin typeface="Times New Roman"/>
              <a:cs typeface="Times New Roman"/>
            </a:endParaRPr>
          </a:p>
          <a:p>
            <a:pPr marL="375285" marR="2816860" indent="-304165">
              <a:lnSpc>
                <a:spcPct val="100699"/>
              </a:lnSpc>
              <a:buChar char="-"/>
              <a:tabLst>
                <a:tab pos="375285" algn="l"/>
                <a:tab pos="375920" algn="l"/>
              </a:tabLst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Mlpconv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layer with 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“micronetwork”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within each</a:t>
            </a:r>
            <a:r>
              <a:rPr sz="18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conv 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layer to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compute more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abstract  features for local</a:t>
            </a:r>
            <a:r>
              <a:rPr sz="18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patches</a:t>
            </a:r>
            <a:endParaRPr sz="1800">
              <a:latin typeface="Arial"/>
              <a:cs typeface="Arial"/>
            </a:endParaRPr>
          </a:p>
          <a:p>
            <a:pPr marL="375285" marR="3133725" indent="-304165" algn="just">
              <a:lnSpc>
                <a:spcPct val="100699"/>
              </a:lnSpc>
              <a:buChar char="-"/>
              <a:tabLst>
                <a:tab pos="375920" algn="l"/>
              </a:tabLst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Micronetwork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uses</a:t>
            </a:r>
            <a:r>
              <a:rPr sz="18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multilayer 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perceptron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(FC,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i.e. 1x1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conv 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layers)</a:t>
            </a:r>
            <a:endParaRPr sz="1800">
              <a:latin typeface="Arial"/>
              <a:cs typeface="Arial"/>
            </a:endParaRPr>
          </a:p>
          <a:p>
            <a:pPr marL="375285" marR="3166745" indent="-304165">
              <a:lnSpc>
                <a:spcPct val="100699"/>
              </a:lnSpc>
              <a:buChar char="-"/>
              <a:tabLst>
                <a:tab pos="375285" algn="l"/>
                <a:tab pos="37592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Precursor to GoogLeNet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and  ResNet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“bottleneck”</a:t>
            </a:r>
            <a:r>
              <a:rPr sz="18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1800">
              <a:latin typeface="Arial"/>
              <a:cs typeface="Arial"/>
            </a:endParaRPr>
          </a:p>
          <a:p>
            <a:pPr marL="375285" marR="3305810" indent="-304165">
              <a:lnSpc>
                <a:spcPct val="100699"/>
              </a:lnSpc>
              <a:buChar char="-"/>
              <a:tabLst>
                <a:tab pos="375285" algn="l"/>
                <a:tab pos="37592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Philosophical inspiration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for  GoogLeNet</a:t>
            </a:r>
            <a:endParaRPr sz="1800">
              <a:latin typeface="Arial"/>
              <a:cs typeface="Arial"/>
            </a:endParaRPr>
          </a:p>
          <a:p>
            <a:pPr marL="3613785">
              <a:spcBef>
                <a:spcPts val="990"/>
              </a:spcBef>
            </a:pPr>
            <a:r>
              <a:rPr sz="800" spc="-5" dirty="0">
                <a:latin typeface="Arial"/>
                <a:cs typeface="Arial"/>
              </a:rPr>
              <a:t>Figures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Lin et al., 2014. Reproduced with</a:t>
            </a:r>
            <a:r>
              <a:rPr sz="800" spc="-7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146</a:t>
            </a:fld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59602057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424" y="893236"/>
            <a:ext cx="2866390" cy="39116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000000"/>
                </a:solidFill>
              </a:rPr>
              <a:t>Improving</a:t>
            </a:r>
            <a:r>
              <a:rPr sz="2400" spc="-90" dirty="0">
                <a:solidFill>
                  <a:srgbClr val="000000"/>
                </a:solidFill>
              </a:rPr>
              <a:t> </a:t>
            </a:r>
            <a:r>
              <a:rPr sz="2400" spc="-5" dirty="0">
                <a:solidFill>
                  <a:srgbClr val="000000"/>
                </a:solidFill>
              </a:rPr>
              <a:t>ResNets...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38824" y="2433926"/>
            <a:ext cx="4088765" cy="19570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16865" marR="135890" indent="-304165">
              <a:lnSpc>
                <a:spcPct val="100699"/>
              </a:lnSpc>
              <a:spcBef>
                <a:spcPts val="8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Improved ResNet block design from 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creators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ResNet</a:t>
            </a:r>
            <a:endParaRPr sz="1800">
              <a:latin typeface="Arial"/>
              <a:cs typeface="Arial"/>
            </a:endParaRPr>
          </a:p>
          <a:p>
            <a:pPr marL="316865" marR="5080" indent="-304165">
              <a:lnSpc>
                <a:spcPct val="100699"/>
              </a:lnSpc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Creates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a more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direct path for  propagating information throughout  network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(moves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activation to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residual  mapping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pathway)</a:t>
            </a:r>
            <a:endParaRPr sz="1800">
              <a:latin typeface="Arial"/>
              <a:cs typeface="Arial"/>
            </a:endParaRPr>
          </a:p>
          <a:p>
            <a:pPr marL="316865" indent="-304165">
              <a:spcBef>
                <a:spcPts val="1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Gives better</a:t>
            </a:r>
            <a:r>
              <a:rPr sz="18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performance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6149" y="1365654"/>
            <a:ext cx="7703820" cy="8121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spcBef>
                <a:spcPts val="720"/>
              </a:spcBef>
            </a:pPr>
            <a:r>
              <a:rPr sz="3000" spc="-5" dirty="0">
                <a:latin typeface="Arial"/>
                <a:cs typeface="Arial"/>
              </a:rPr>
              <a:t>Identity </a:t>
            </a:r>
            <a:r>
              <a:rPr sz="3000" dirty="0">
                <a:latin typeface="Arial"/>
                <a:cs typeface="Arial"/>
              </a:rPr>
              <a:t>Mappings </a:t>
            </a:r>
            <a:r>
              <a:rPr sz="3000" spc="-5" dirty="0">
                <a:latin typeface="Arial"/>
                <a:cs typeface="Arial"/>
              </a:rPr>
              <a:t>in Deep Residual</a:t>
            </a:r>
            <a:r>
              <a:rPr sz="3000" spc="-9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Networks</a:t>
            </a:r>
            <a:endParaRPr sz="3000">
              <a:latin typeface="Arial"/>
              <a:cs typeface="Arial"/>
            </a:endParaRPr>
          </a:p>
          <a:p>
            <a:pPr marL="24130">
              <a:spcBef>
                <a:spcPts val="290"/>
              </a:spcBef>
            </a:pPr>
            <a:r>
              <a:rPr sz="1400" i="1" spc="-5" dirty="0">
                <a:latin typeface="Arial"/>
                <a:cs typeface="Arial"/>
              </a:rPr>
              <a:t>[He et al.</a:t>
            </a:r>
            <a:r>
              <a:rPr sz="1400" i="1" spc="-1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2016]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60263" y="3742045"/>
            <a:ext cx="1214755" cy="174625"/>
          </a:xfrm>
          <a:custGeom>
            <a:avLst/>
            <a:gdLst/>
            <a:ahLst/>
            <a:cxnLst/>
            <a:rect l="l" t="t" r="r" b="b"/>
            <a:pathLst>
              <a:path w="1214754" h="174625">
                <a:moveTo>
                  <a:pt x="0" y="0"/>
                </a:moveTo>
                <a:lnTo>
                  <a:pt x="1214397" y="0"/>
                </a:lnTo>
                <a:lnTo>
                  <a:pt x="1214397" y="174299"/>
                </a:lnTo>
                <a:lnTo>
                  <a:pt x="0" y="1742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60263" y="3742045"/>
            <a:ext cx="1214755" cy="174625"/>
          </a:xfrm>
          <a:custGeom>
            <a:avLst/>
            <a:gdLst/>
            <a:ahLst/>
            <a:cxnLst/>
            <a:rect l="l" t="t" r="r" b="b"/>
            <a:pathLst>
              <a:path w="1214754" h="174625">
                <a:moveTo>
                  <a:pt x="0" y="0"/>
                </a:moveTo>
                <a:lnTo>
                  <a:pt x="1214397" y="0"/>
                </a:lnTo>
                <a:lnTo>
                  <a:pt x="1214397" y="174299"/>
                </a:lnTo>
                <a:lnTo>
                  <a:pt x="0" y="17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49446" y="3750516"/>
            <a:ext cx="23622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10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69537" y="2513190"/>
            <a:ext cx="192405" cy="174625"/>
          </a:xfrm>
          <a:custGeom>
            <a:avLst/>
            <a:gdLst/>
            <a:ahLst/>
            <a:cxnLst/>
            <a:rect l="l" t="t" r="r" b="b"/>
            <a:pathLst>
              <a:path w="192404" h="174625">
                <a:moveTo>
                  <a:pt x="0" y="87179"/>
                </a:moveTo>
                <a:lnTo>
                  <a:pt x="7538" y="53245"/>
                </a:lnTo>
                <a:lnTo>
                  <a:pt x="28093" y="25534"/>
                </a:lnTo>
                <a:lnTo>
                  <a:pt x="58577" y="6851"/>
                </a:lnTo>
                <a:lnTo>
                  <a:pt x="95899" y="0"/>
                </a:lnTo>
                <a:lnTo>
                  <a:pt x="133232" y="6851"/>
                </a:lnTo>
                <a:lnTo>
                  <a:pt x="163715" y="25534"/>
                </a:lnTo>
                <a:lnTo>
                  <a:pt x="184264" y="53245"/>
                </a:lnTo>
                <a:lnTo>
                  <a:pt x="191799" y="87179"/>
                </a:lnTo>
                <a:lnTo>
                  <a:pt x="184264" y="121115"/>
                </a:lnTo>
                <a:lnTo>
                  <a:pt x="163715" y="148827"/>
                </a:lnTo>
                <a:lnTo>
                  <a:pt x="133232" y="167510"/>
                </a:lnTo>
                <a:lnTo>
                  <a:pt x="95899" y="174362"/>
                </a:lnTo>
                <a:lnTo>
                  <a:pt x="58577" y="167510"/>
                </a:lnTo>
                <a:lnTo>
                  <a:pt x="28093" y="148827"/>
                </a:lnTo>
                <a:lnTo>
                  <a:pt x="7538" y="121115"/>
                </a:lnTo>
                <a:lnTo>
                  <a:pt x="0" y="8717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48737" y="2552792"/>
            <a:ext cx="33655" cy="36195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13112" y="2600370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674" y="0"/>
                </a:lnTo>
              </a:path>
            </a:pathLst>
          </a:custGeom>
          <a:ln w="239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48737" y="2612332"/>
            <a:ext cx="33655" cy="36195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71387" y="4510856"/>
            <a:ext cx="191849" cy="3234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62936" y="2334832"/>
            <a:ext cx="2540" cy="178435"/>
          </a:xfrm>
          <a:custGeom>
            <a:avLst/>
            <a:gdLst/>
            <a:ahLst/>
            <a:cxnLst/>
            <a:rect l="l" t="t" r="r" b="b"/>
            <a:pathLst>
              <a:path w="2540" h="178435">
                <a:moveTo>
                  <a:pt x="2499" y="17835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47211" y="229161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43442"/>
                </a:moveTo>
                <a:lnTo>
                  <a:pt x="15124" y="0"/>
                </a:lnTo>
                <a:lnTo>
                  <a:pt x="31474" y="42999"/>
                </a:lnTo>
                <a:lnTo>
                  <a:pt x="0" y="434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47211" y="229161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2999"/>
                </a:moveTo>
                <a:lnTo>
                  <a:pt x="15124" y="0"/>
                </a:lnTo>
                <a:lnTo>
                  <a:pt x="0" y="43442"/>
                </a:lnTo>
                <a:lnTo>
                  <a:pt x="31474" y="429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49214" y="2607661"/>
            <a:ext cx="1132205" cy="2120900"/>
          </a:xfrm>
          <a:custGeom>
            <a:avLst/>
            <a:gdLst/>
            <a:ahLst/>
            <a:cxnLst/>
            <a:rect l="l" t="t" r="r" b="b"/>
            <a:pathLst>
              <a:path w="1132204" h="2120900">
                <a:moveTo>
                  <a:pt x="1131697" y="2120680"/>
                </a:moveTo>
                <a:lnTo>
                  <a:pt x="1085832" y="2119525"/>
                </a:lnTo>
                <a:lnTo>
                  <a:pt x="1040039" y="2116101"/>
                </a:lnTo>
                <a:lnTo>
                  <a:pt x="994386" y="2110472"/>
                </a:lnTo>
                <a:lnTo>
                  <a:pt x="948938" y="2102700"/>
                </a:lnTo>
                <a:lnTo>
                  <a:pt x="903763" y="2092849"/>
                </a:lnTo>
                <a:lnTo>
                  <a:pt x="858927" y="2080981"/>
                </a:lnTo>
                <a:lnTo>
                  <a:pt x="814496" y="2067160"/>
                </a:lnTo>
                <a:lnTo>
                  <a:pt x="770536" y="2051449"/>
                </a:lnTo>
                <a:lnTo>
                  <a:pt x="727116" y="2033910"/>
                </a:lnTo>
                <a:lnTo>
                  <a:pt x="684300" y="2014607"/>
                </a:lnTo>
                <a:lnTo>
                  <a:pt x="642155" y="1993602"/>
                </a:lnTo>
                <a:lnTo>
                  <a:pt x="600749" y="1970959"/>
                </a:lnTo>
                <a:lnTo>
                  <a:pt x="560147" y="1946741"/>
                </a:lnTo>
                <a:lnTo>
                  <a:pt x="520416" y="1921010"/>
                </a:lnTo>
                <a:lnTo>
                  <a:pt x="481623" y="1893830"/>
                </a:lnTo>
                <a:lnTo>
                  <a:pt x="443834" y="1865264"/>
                </a:lnTo>
                <a:lnTo>
                  <a:pt x="407115" y="1835374"/>
                </a:lnTo>
                <a:lnTo>
                  <a:pt x="371533" y="1804224"/>
                </a:lnTo>
                <a:lnTo>
                  <a:pt x="337155" y="1771877"/>
                </a:lnTo>
                <a:lnTo>
                  <a:pt x="304047" y="1738396"/>
                </a:lnTo>
                <a:lnTo>
                  <a:pt x="272276" y="1703843"/>
                </a:lnTo>
                <a:lnTo>
                  <a:pt x="241908" y="1668282"/>
                </a:lnTo>
                <a:lnTo>
                  <a:pt x="213009" y="1631776"/>
                </a:lnTo>
                <a:lnTo>
                  <a:pt x="185647" y="1594388"/>
                </a:lnTo>
                <a:lnTo>
                  <a:pt x="159887" y="1556181"/>
                </a:lnTo>
                <a:lnTo>
                  <a:pt x="135797" y="1517217"/>
                </a:lnTo>
                <a:lnTo>
                  <a:pt x="113443" y="1477560"/>
                </a:lnTo>
                <a:lnTo>
                  <a:pt x="92890" y="1437273"/>
                </a:lnTo>
                <a:lnTo>
                  <a:pt x="74207" y="1396419"/>
                </a:lnTo>
                <a:lnTo>
                  <a:pt x="57459" y="1355061"/>
                </a:lnTo>
                <a:lnTo>
                  <a:pt x="42713" y="1313262"/>
                </a:lnTo>
                <a:lnTo>
                  <a:pt x="30035" y="1271085"/>
                </a:lnTo>
                <a:lnTo>
                  <a:pt x="19492" y="1228592"/>
                </a:lnTo>
                <a:lnTo>
                  <a:pt x="11150" y="1185848"/>
                </a:lnTo>
                <a:lnTo>
                  <a:pt x="5077" y="1142914"/>
                </a:lnTo>
                <a:lnTo>
                  <a:pt x="1338" y="1099855"/>
                </a:lnTo>
                <a:lnTo>
                  <a:pt x="0" y="1056732"/>
                </a:lnTo>
                <a:lnTo>
                  <a:pt x="1319" y="1009809"/>
                </a:lnTo>
                <a:lnTo>
                  <a:pt x="5474" y="962966"/>
                </a:lnTo>
                <a:lnTo>
                  <a:pt x="12380" y="916286"/>
                </a:lnTo>
                <a:lnTo>
                  <a:pt x="21949" y="869849"/>
                </a:lnTo>
                <a:lnTo>
                  <a:pt x="34097" y="823736"/>
                </a:lnTo>
                <a:lnTo>
                  <a:pt x="48736" y="778029"/>
                </a:lnTo>
                <a:lnTo>
                  <a:pt x="65780" y="732809"/>
                </a:lnTo>
                <a:lnTo>
                  <a:pt x="85144" y="688157"/>
                </a:lnTo>
                <a:lnTo>
                  <a:pt x="106740" y="644155"/>
                </a:lnTo>
                <a:lnTo>
                  <a:pt x="130483" y="600884"/>
                </a:lnTo>
                <a:lnTo>
                  <a:pt x="156287" y="558425"/>
                </a:lnTo>
                <a:lnTo>
                  <a:pt x="184064" y="516859"/>
                </a:lnTo>
                <a:lnTo>
                  <a:pt x="213730" y="476267"/>
                </a:lnTo>
                <a:lnTo>
                  <a:pt x="245198" y="436731"/>
                </a:lnTo>
                <a:lnTo>
                  <a:pt x="278381" y="398333"/>
                </a:lnTo>
                <a:lnTo>
                  <a:pt x="313193" y="361152"/>
                </a:lnTo>
                <a:lnTo>
                  <a:pt x="349549" y="325271"/>
                </a:lnTo>
                <a:lnTo>
                  <a:pt x="385228" y="292650"/>
                </a:lnTo>
                <a:lnTo>
                  <a:pt x="422135" y="261329"/>
                </a:lnTo>
                <a:lnTo>
                  <a:pt x="460197" y="231375"/>
                </a:lnTo>
                <a:lnTo>
                  <a:pt x="499340" y="202859"/>
                </a:lnTo>
                <a:lnTo>
                  <a:pt x="539494" y="175847"/>
                </a:lnTo>
                <a:lnTo>
                  <a:pt x="580584" y="150409"/>
                </a:lnTo>
                <a:lnTo>
                  <a:pt x="622538" y="126612"/>
                </a:lnTo>
                <a:lnTo>
                  <a:pt x="665283" y="104526"/>
                </a:lnTo>
                <a:lnTo>
                  <a:pt x="708748" y="84219"/>
                </a:lnTo>
                <a:lnTo>
                  <a:pt x="758403" y="63585"/>
                </a:lnTo>
                <a:lnTo>
                  <a:pt x="808782" y="45387"/>
                </a:lnTo>
                <a:lnTo>
                  <a:pt x="859776" y="29721"/>
                </a:lnTo>
                <a:lnTo>
                  <a:pt x="911273" y="16684"/>
                </a:lnTo>
                <a:lnTo>
                  <a:pt x="950169" y="8692"/>
                </a:lnTo>
                <a:lnTo>
                  <a:pt x="989248" y="2274"/>
                </a:lnTo>
                <a:lnTo>
                  <a:pt x="1002322" y="492"/>
                </a:lnTo>
                <a:lnTo>
                  <a:pt x="1006222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43937" y="2566734"/>
            <a:ext cx="107299" cy="81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867461" y="3973543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1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51736" y="393031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51736" y="393031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60263" y="3457644"/>
            <a:ext cx="1214755" cy="165100"/>
          </a:xfrm>
          <a:custGeom>
            <a:avLst/>
            <a:gdLst/>
            <a:ahLst/>
            <a:cxnLst/>
            <a:rect l="l" t="t" r="r" b="b"/>
            <a:pathLst>
              <a:path w="1214754" h="165100">
                <a:moveTo>
                  <a:pt x="0" y="0"/>
                </a:moveTo>
                <a:lnTo>
                  <a:pt x="1214397" y="0"/>
                </a:lnTo>
                <a:lnTo>
                  <a:pt x="1214397" y="164999"/>
                </a:lnTo>
                <a:lnTo>
                  <a:pt x="0" y="1649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60263" y="3457644"/>
            <a:ext cx="1214755" cy="165100"/>
          </a:xfrm>
          <a:custGeom>
            <a:avLst/>
            <a:gdLst/>
            <a:ahLst/>
            <a:cxnLst/>
            <a:rect l="l" t="t" r="r" b="b"/>
            <a:pathLst>
              <a:path w="1214754" h="165100">
                <a:moveTo>
                  <a:pt x="0" y="0"/>
                </a:moveTo>
                <a:lnTo>
                  <a:pt x="1214397" y="0"/>
                </a:lnTo>
                <a:lnTo>
                  <a:pt x="1214397" y="164999"/>
                </a:lnTo>
                <a:lnTo>
                  <a:pt x="0" y="164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B77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785180" y="3461479"/>
            <a:ext cx="16510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15" dirty="0">
                <a:solidFill>
                  <a:srgbClr val="3B77D8"/>
                </a:solidFill>
                <a:latin typeface="Arial"/>
                <a:cs typeface="Arial"/>
              </a:rPr>
              <a:t>BN</a:t>
            </a:r>
            <a:endParaRPr sz="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867461" y="3668744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1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51736" y="362552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51736" y="362552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67461" y="3363944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1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51736" y="332072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17"/>
                </a:moveTo>
                <a:lnTo>
                  <a:pt x="0" y="43217"/>
                </a:lnTo>
                <a:lnTo>
                  <a:pt x="15724" y="0"/>
                </a:lnTo>
                <a:lnTo>
                  <a:pt x="31449" y="432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1736" y="332072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17"/>
                </a:moveTo>
                <a:lnTo>
                  <a:pt x="15724" y="0"/>
                </a:lnTo>
                <a:lnTo>
                  <a:pt x="0" y="43217"/>
                </a:lnTo>
                <a:lnTo>
                  <a:pt x="31449" y="4321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66163" y="3159502"/>
            <a:ext cx="1214755" cy="165100"/>
          </a:xfrm>
          <a:custGeom>
            <a:avLst/>
            <a:gdLst/>
            <a:ahLst/>
            <a:cxnLst/>
            <a:rect l="l" t="t" r="r" b="b"/>
            <a:pathLst>
              <a:path w="1214754" h="165100">
                <a:moveTo>
                  <a:pt x="0" y="0"/>
                </a:moveTo>
                <a:lnTo>
                  <a:pt x="1214397" y="0"/>
                </a:lnTo>
                <a:lnTo>
                  <a:pt x="1214397" y="164999"/>
                </a:lnTo>
                <a:lnTo>
                  <a:pt x="0" y="1649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66163" y="3159502"/>
            <a:ext cx="1214755" cy="165100"/>
          </a:xfrm>
          <a:custGeom>
            <a:avLst/>
            <a:gdLst/>
            <a:ahLst/>
            <a:cxnLst/>
            <a:rect l="l" t="t" r="r" b="b"/>
            <a:pathLst>
              <a:path w="1214754" h="165100">
                <a:moveTo>
                  <a:pt x="0" y="0"/>
                </a:moveTo>
                <a:lnTo>
                  <a:pt x="1214397" y="0"/>
                </a:lnTo>
                <a:lnTo>
                  <a:pt x="1214397" y="164999"/>
                </a:lnTo>
                <a:lnTo>
                  <a:pt x="0" y="164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738443" y="3163328"/>
            <a:ext cx="26987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u="sng" spc="-35" dirty="0">
                <a:solidFill>
                  <a:srgbClr val="69A84F"/>
                </a:solidFill>
                <a:uFill>
                  <a:solidFill>
                    <a:srgbClr val="69A84F"/>
                  </a:solidFill>
                </a:uFill>
                <a:latin typeface="Arial"/>
                <a:cs typeface="Arial"/>
              </a:rPr>
              <a:t>ReLU</a:t>
            </a:r>
            <a:endParaRPr sz="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266163" y="2854703"/>
            <a:ext cx="1214755" cy="165100"/>
          </a:xfrm>
          <a:custGeom>
            <a:avLst/>
            <a:gdLst/>
            <a:ahLst/>
            <a:cxnLst/>
            <a:rect l="l" t="t" r="r" b="b"/>
            <a:pathLst>
              <a:path w="1214754" h="165100">
                <a:moveTo>
                  <a:pt x="0" y="0"/>
                </a:moveTo>
                <a:lnTo>
                  <a:pt x="1214397" y="0"/>
                </a:lnTo>
                <a:lnTo>
                  <a:pt x="1214397" y="164999"/>
                </a:lnTo>
                <a:lnTo>
                  <a:pt x="0" y="1649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66163" y="2854703"/>
            <a:ext cx="1214755" cy="165100"/>
          </a:xfrm>
          <a:custGeom>
            <a:avLst/>
            <a:gdLst/>
            <a:ahLst/>
            <a:cxnLst/>
            <a:rect l="l" t="t" r="r" b="b"/>
            <a:pathLst>
              <a:path w="1214754" h="165100">
                <a:moveTo>
                  <a:pt x="0" y="0"/>
                </a:moveTo>
                <a:lnTo>
                  <a:pt x="1214397" y="0"/>
                </a:lnTo>
                <a:lnTo>
                  <a:pt x="1214397" y="164999"/>
                </a:lnTo>
                <a:lnTo>
                  <a:pt x="0" y="164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755342" y="2858529"/>
            <a:ext cx="23622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10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8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260263" y="4046844"/>
            <a:ext cx="1214755" cy="174625"/>
          </a:xfrm>
          <a:custGeom>
            <a:avLst/>
            <a:gdLst/>
            <a:ahLst/>
            <a:cxnLst/>
            <a:rect l="l" t="t" r="r" b="b"/>
            <a:pathLst>
              <a:path w="1214754" h="174625">
                <a:moveTo>
                  <a:pt x="0" y="0"/>
                </a:moveTo>
                <a:lnTo>
                  <a:pt x="1214397" y="0"/>
                </a:lnTo>
                <a:lnTo>
                  <a:pt x="1214397" y="174299"/>
                </a:lnTo>
                <a:lnTo>
                  <a:pt x="0" y="1742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260263" y="4046844"/>
            <a:ext cx="1214755" cy="174625"/>
          </a:xfrm>
          <a:custGeom>
            <a:avLst/>
            <a:gdLst/>
            <a:ahLst/>
            <a:cxnLst/>
            <a:rect l="l" t="t" r="r" b="b"/>
            <a:pathLst>
              <a:path w="1214754" h="174625">
                <a:moveTo>
                  <a:pt x="0" y="0"/>
                </a:moveTo>
                <a:lnTo>
                  <a:pt x="1214397" y="0"/>
                </a:lnTo>
                <a:lnTo>
                  <a:pt x="1214397" y="174299"/>
                </a:lnTo>
                <a:lnTo>
                  <a:pt x="0" y="17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732547" y="4055316"/>
            <a:ext cx="26987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u="sng" spc="-35" dirty="0">
                <a:solidFill>
                  <a:srgbClr val="69A84F"/>
                </a:solidFill>
                <a:uFill>
                  <a:solidFill>
                    <a:srgbClr val="69A84F"/>
                  </a:solidFill>
                </a:uFill>
                <a:latin typeface="Arial"/>
                <a:cs typeface="Arial"/>
              </a:rPr>
              <a:t>ReLU</a:t>
            </a:r>
            <a:endParaRPr sz="8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260263" y="4351643"/>
            <a:ext cx="1214755" cy="174625"/>
          </a:xfrm>
          <a:custGeom>
            <a:avLst/>
            <a:gdLst/>
            <a:ahLst/>
            <a:cxnLst/>
            <a:rect l="l" t="t" r="r" b="b"/>
            <a:pathLst>
              <a:path w="1214754" h="174625">
                <a:moveTo>
                  <a:pt x="0" y="0"/>
                </a:moveTo>
                <a:lnTo>
                  <a:pt x="1214397" y="0"/>
                </a:lnTo>
                <a:lnTo>
                  <a:pt x="1214397" y="174299"/>
                </a:lnTo>
                <a:lnTo>
                  <a:pt x="0" y="1742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260263" y="4351643"/>
            <a:ext cx="1214755" cy="174625"/>
          </a:xfrm>
          <a:custGeom>
            <a:avLst/>
            <a:gdLst/>
            <a:ahLst/>
            <a:cxnLst/>
            <a:rect l="l" t="t" r="r" b="b"/>
            <a:pathLst>
              <a:path w="1214754" h="174625">
                <a:moveTo>
                  <a:pt x="0" y="0"/>
                </a:moveTo>
                <a:lnTo>
                  <a:pt x="1214397" y="0"/>
                </a:lnTo>
                <a:lnTo>
                  <a:pt x="1214397" y="174299"/>
                </a:lnTo>
                <a:lnTo>
                  <a:pt x="0" y="17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B77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785180" y="4360115"/>
            <a:ext cx="16510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15" dirty="0">
                <a:solidFill>
                  <a:srgbClr val="3B77D8"/>
                </a:solidFill>
                <a:latin typeface="Arial"/>
                <a:cs typeface="Arial"/>
              </a:rPr>
              <a:t>BN</a:t>
            </a:r>
            <a:endParaRPr sz="8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867461" y="4278343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1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51736" y="423511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851736" y="423511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867461" y="3059153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1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51736" y="301592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51736" y="301592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67461" y="2754353"/>
            <a:ext cx="0" cy="7239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1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51736" y="271112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51736" y="271112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147</a:t>
            </a:fld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84067812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424" y="893236"/>
            <a:ext cx="2866390" cy="39116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000000"/>
                </a:solidFill>
              </a:rPr>
              <a:t>Improving</a:t>
            </a:r>
            <a:r>
              <a:rPr sz="2400" spc="-90" dirty="0">
                <a:solidFill>
                  <a:srgbClr val="000000"/>
                </a:solidFill>
              </a:rPr>
              <a:t> </a:t>
            </a:r>
            <a:r>
              <a:rPr sz="2400" spc="-5" dirty="0">
                <a:solidFill>
                  <a:srgbClr val="000000"/>
                </a:solidFill>
              </a:rPr>
              <a:t>ResNets...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32423" y="2425306"/>
            <a:ext cx="4171950" cy="25095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16865" marR="929640" indent="-304165">
              <a:lnSpc>
                <a:spcPct val="100699"/>
              </a:lnSpc>
              <a:spcBef>
                <a:spcPts val="8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Argues that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residuals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are</a:t>
            </a:r>
            <a:r>
              <a:rPr sz="18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the  important factor, not</a:t>
            </a:r>
            <a:r>
              <a:rPr sz="18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depth</a:t>
            </a:r>
            <a:endParaRPr sz="1800">
              <a:latin typeface="Arial"/>
              <a:cs typeface="Arial"/>
            </a:endParaRPr>
          </a:p>
          <a:p>
            <a:pPr marL="316865" marR="5080" indent="-304165">
              <a:lnSpc>
                <a:spcPct val="100699"/>
              </a:lnSpc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User wider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residual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blocks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(F x k 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filters instead of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F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filters in each</a:t>
            </a:r>
            <a:r>
              <a:rPr sz="18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layer)</a:t>
            </a:r>
            <a:endParaRPr sz="1800">
              <a:latin typeface="Arial"/>
              <a:cs typeface="Arial"/>
            </a:endParaRPr>
          </a:p>
          <a:p>
            <a:pPr marL="316865" marR="380365" indent="-304165">
              <a:lnSpc>
                <a:spcPct val="100699"/>
              </a:lnSpc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50-layer wide ResNet outperforms  152-layer original</a:t>
            </a:r>
            <a:r>
              <a:rPr sz="18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ResNet</a:t>
            </a:r>
            <a:endParaRPr sz="1800">
              <a:latin typeface="Arial"/>
              <a:cs typeface="Arial"/>
            </a:endParaRPr>
          </a:p>
          <a:p>
            <a:pPr marL="316865" marR="509905" indent="-304165">
              <a:lnSpc>
                <a:spcPct val="100699"/>
              </a:lnSpc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Increasing width instead of depth 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more computationally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efficient 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(parallelizable)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6150" y="1365654"/>
            <a:ext cx="4171315" cy="8121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spcBef>
                <a:spcPts val="720"/>
              </a:spcBef>
            </a:pPr>
            <a:r>
              <a:rPr sz="3000" spc="-10" dirty="0">
                <a:latin typeface="Arial"/>
                <a:cs typeface="Arial"/>
              </a:rPr>
              <a:t>Wide </a:t>
            </a:r>
            <a:r>
              <a:rPr sz="3000" spc="-5" dirty="0">
                <a:latin typeface="Arial"/>
                <a:cs typeface="Arial"/>
              </a:rPr>
              <a:t>Residual</a:t>
            </a:r>
            <a:r>
              <a:rPr sz="3000" spc="-8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Networks</a:t>
            </a:r>
            <a:endParaRPr sz="3000">
              <a:latin typeface="Arial"/>
              <a:cs typeface="Arial"/>
            </a:endParaRPr>
          </a:p>
          <a:p>
            <a:pPr marL="24130">
              <a:spcBef>
                <a:spcPts val="290"/>
              </a:spcBef>
            </a:pPr>
            <a:r>
              <a:rPr sz="1400" i="1" spc="-5" dirty="0">
                <a:latin typeface="Arial"/>
                <a:cs typeface="Arial"/>
              </a:rPr>
              <a:t>[Zagoruyko et al.</a:t>
            </a:r>
            <a:r>
              <a:rPr sz="1400" i="1" spc="-1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2016]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20743" y="4355232"/>
            <a:ext cx="15944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Basic </a:t>
            </a:r>
            <a:r>
              <a:rPr sz="1400" dirty="0">
                <a:latin typeface="Arial"/>
                <a:cs typeface="Arial"/>
              </a:rPr>
              <a:t>residual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block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65814" y="4355232"/>
            <a:ext cx="15659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Wide </a:t>
            </a:r>
            <a:r>
              <a:rPr sz="1400" dirty="0">
                <a:latin typeface="Arial"/>
                <a:cs typeface="Arial"/>
              </a:rPr>
              <a:t>residual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block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83789" y="3493344"/>
            <a:ext cx="866140" cy="311150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83789" y="3493345"/>
            <a:ext cx="866140" cy="22890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113030">
              <a:spcBef>
                <a:spcPts val="585"/>
              </a:spcBef>
            </a:pPr>
            <a:r>
              <a:rPr sz="1000" spc="-10" dirty="0">
                <a:solidFill>
                  <a:srgbClr val="FF9900"/>
                </a:solidFill>
                <a:latin typeface="Arial"/>
                <a:cs typeface="Arial"/>
              </a:rPr>
              <a:t>3x3 </a:t>
            </a:r>
            <a:r>
              <a:rPr sz="1000" spc="-15" dirty="0">
                <a:solidFill>
                  <a:srgbClr val="FF9900"/>
                </a:solidFill>
                <a:latin typeface="Arial"/>
                <a:cs typeface="Arial"/>
              </a:rPr>
              <a:t>conv,</a:t>
            </a:r>
            <a:r>
              <a:rPr sz="1000" spc="-3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000" spc="-75" dirty="0">
                <a:solidFill>
                  <a:srgbClr val="FF9900"/>
                </a:solidFill>
                <a:latin typeface="Arial"/>
                <a:cs typeface="Arial"/>
              </a:rPr>
              <a:t>F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83889" y="2944923"/>
            <a:ext cx="866140" cy="311150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83889" y="2944924"/>
            <a:ext cx="866140" cy="22890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113030">
              <a:spcBef>
                <a:spcPts val="585"/>
              </a:spcBef>
            </a:pPr>
            <a:r>
              <a:rPr sz="1000" spc="-10" dirty="0">
                <a:solidFill>
                  <a:srgbClr val="FF9900"/>
                </a:solidFill>
                <a:latin typeface="Arial"/>
                <a:cs typeface="Arial"/>
              </a:rPr>
              <a:t>3x3 </a:t>
            </a:r>
            <a:r>
              <a:rPr sz="1000" spc="-15" dirty="0">
                <a:solidFill>
                  <a:srgbClr val="FF9900"/>
                </a:solidFill>
                <a:latin typeface="Arial"/>
                <a:cs typeface="Arial"/>
              </a:rPr>
              <a:t>conv,</a:t>
            </a:r>
            <a:r>
              <a:rPr sz="1000" spc="-3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000" spc="-75" dirty="0">
                <a:solidFill>
                  <a:srgbClr val="FF9900"/>
                </a:solidFill>
                <a:latin typeface="Arial"/>
                <a:cs typeface="Arial"/>
              </a:rPr>
              <a:t>F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6838" y="3313207"/>
            <a:ext cx="0" cy="180340"/>
          </a:xfrm>
          <a:custGeom>
            <a:avLst/>
            <a:gdLst/>
            <a:ahLst/>
            <a:cxnLst/>
            <a:rect l="l" t="t" r="r" b="b"/>
            <a:pathLst>
              <a:path h="180339">
                <a:moveTo>
                  <a:pt x="0" y="18013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01113" y="326998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7"/>
                </a:moveTo>
                <a:lnTo>
                  <a:pt x="0" y="43227"/>
                </a:lnTo>
                <a:lnTo>
                  <a:pt x="15724" y="0"/>
                </a:lnTo>
                <a:lnTo>
                  <a:pt x="31474" y="432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01113" y="326998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7"/>
                </a:moveTo>
                <a:lnTo>
                  <a:pt x="15724" y="0"/>
                </a:lnTo>
                <a:lnTo>
                  <a:pt x="0" y="43227"/>
                </a:lnTo>
                <a:lnTo>
                  <a:pt x="31474" y="4322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93814" y="2492615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123257"/>
                </a:moveTo>
                <a:lnTo>
                  <a:pt x="9684" y="75280"/>
                </a:lnTo>
                <a:lnTo>
                  <a:pt x="36096" y="36101"/>
                </a:lnTo>
                <a:lnTo>
                  <a:pt x="75272" y="9686"/>
                </a:lnTo>
                <a:lnTo>
                  <a:pt x="123249" y="0"/>
                </a:lnTo>
                <a:lnTo>
                  <a:pt x="170405" y="9383"/>
                </a:lnTo>
                <a:lnTo>
                  <a:pt x="210399" y="36102"/>
                </a:lnTo>
                <a:lnTo>
                  <a:pt x="237121" y="76089"/>
                </a:lnTo>
                <a:lnTo>
                  <a:pt x="246499" y="123257"/>
                </a:lnTo>
                <a:lnTo>
                  <a:pt x="236814" y="171233"/>
                </a:lnTo>
                <a:lnTo>
                  <a:pt x="210402" y="210411"/>
                </a:lnTo>
                <a:lnTo>
                  <a:pt x="171226" y="236826"/>
                </a:lnTo>
                <a:lnTo>
                  <a:pt x="123249" y="246512"/>
                </a:lnTo>
                <a:lnTo>
                  <a:pt x="75272" y="236826"/>
                </a:lnTo>
                <a:lnTo>
                  <a:pt x="36096" y="210411"/>
                </a:lnTo>
                <a:lnTo>
                  <a:pt x="9684" y="171233"/>
                </a:lnTo>
                <a:lnTo>
                  <a:pt x="0" y="12325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00138" y="2548606"/>
            <a:ext cx="34290" cy="50800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49789" y="2615871"/>
            <a:ext cx="134620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4" y="0"/>
                </a:lnTo>
              </a:path>
            </a:pathLst>
          </a:custGeom>
          <a:ln w="338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00138" y="2632781"/>
            <a:ext cx="34290" cy="50800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16938" y="2796274"/>
            <a:ext cx="0" cy="149225"/>
          </a:xfrm>
          <a:custGeom>
            <a:avLst/>
            <a:gdLst/>
            <a:ahLst/>
            <a:cxnLst/>
            <a:rect l="l" t="t" r="r" b="b"/>
            <a:pathLst>
              <a:path h="149225">
                <a:moveTo>
                  <a:pt x="0" y="148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01188" y="27530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01188" y="27530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45664" y="3813557"/>
            <a:ext cx="142349" cy="3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16863" y="2333745"/>
            <a:ext cx="0" cy="149225"/>
          </a:xfrm>
          <a:custGeom>
            <a:avLst/>
            <a:gdLst/>
            <a:ahLst/>
            <a:cxnLst/>
            <a:rect l="l" t="t" r="r" b="b"/>
            <a:pathLst>
              <a:path h="149225">
                <a:moveTo>
                  <a:pt x="0" y="148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01138" y="229052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01138" y="229052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78489" y="2631044"/>
            <a:ext cx="640715" cy="1472565"/>
          </a:xfrm>
          <a:custGeom>
            <a:avLst/>
            <a:gdLst/>
            <a:ahLst/>
            <a:cxnLst/>
            <a:rect l="l" t="t" r="r" b="b"/>
            <a:pathLst>
              <a:path w="640714" h="1472564">
                <a:moveTo>
                  <a:pt x="0" y="1472399"/>
                </a:moveTo>
                <a:lnTo>
                  <a:pt x="41754" y="1470320"/>
                </a:lnTo>
                <a:lnTo>
                  <a:pt x="83343" y="1464207"/>
                </a:lnTo>
                <a:lnTo>
                  <a:pt x="124610" y="1454241"/>
                </a:lnTo>
                <a:lnTo>
                  <a:pt x="165399" y="1440608"/>
                </a:lnTo>
                <a:lnTo>
                  <a:pt x="205551" y="1423490"/>
                </a:lnTo>
                <a:lnTo>
                  <a:pt x="244911" y="1403070"/>
                </a:lnTo>
                <a:lnTo>
                  <a:pt x="283321" y="1379533"/>
                </a:lnTo>
                <a:lnTo>
                  <a:pt x="320624" y="1353060"/>
                </a:lnTo>
                <a:lnTo>
                  <a:pt x="356663" y="1323837"/>
                </a:lnTo>
                <a:lnTo>
                  <a:pt x="391283" y="1292046"/>
                </a:lnTo>
                <a:lnTo>
                  <a:pt x="424325" y="1257871"/>
                </a:lnTo>
                <a:lnTo>
                  <a:pt x="455632" y="1221495"/>
                </a:lnTo>
                <a:lnTo>
                  <a:pt x="485048" y="1183101"/>
                </a:lnTo>
                <a:lnTo>
                  <a:pt x="512417" y="1142873"/>
                </a:lnTo>
                <a:lnTo>
                  <a:pt x="537580" y="1100994"/>
                </a:lnTo>
                <a:lnTo>
                  <a:pt x="560381" y="1057649"/>
                </a:lnTo>
                <a:lnTo>
                  <a:pt x="580663" y="1013019"/>
                </a:lnTo>
                <a:lnTo>
                  <a:pt x="598270" y="967289"/>
                </a:lnTo>
                <a:lnTo>
                  <a:pt x="613043" y="920642"/>
                </a:lnTo>
                <a:lnTo>
                  <a:pt x="624828" y="873261"/>
                </a:lnTo>
                <a:lnTo>
                  <a:pt x="633465" y="825330"/>
                </a:lnTo>
                <a:lnTo>
                  <a:pt x="638799" y="777032"/>
                </a:lnTo>
                <a:lnTo>
                  <a:pt x="640673" y="728551"/>
                </a:lnTo>
                <a:lnTo>
                  <a:pt x="638822" y="677867"/>
                </a:lnTo>
                <a:lnTo>
                  <a:pt x="633198" y="627394"/>
                </a:lnTo>
                <a:lnTo>
                  <a:pt x="623981" y="577340"/>
                </a:lnTo>
                <a:lnTo>
                  <a:pt x="611351" y="527914"/>
                </a:lnTo>
                <a:lnTo>
                  <a:pt x="595488" y="479328"/>
                </a:lnTo>
                <a:lnTo>
                  <a:pt x="576574" y="431789"/>
                </a:lnTo>
                <a:lnTo>
                  <a:pt x="554787" y="385508"/>
                </a:lnTo>
                <a:lnTo>
                  <a:pt x="530309" y="340694"/>
                </a:lnTo>
                <a:lnTo>
                  <a:pt x="503318" y="297556"/>
                </a:lnTo>
                <a:lnTo>
                  <a:pt x="473997" y="256305"/>
                </a:lnTo>
                <a:lnTo>
                  <a:pt x="442524" y="217149"/>
                </a:lnTo>
                <a:lnTo>
                  <a:pt x="405625" y="176749"/>
                </a:lnTo>
                <a:lnTo>
                  <a:pt x="366578" y="139417"/>
                </a:lnTo>
                <a:lnTo>
                  <a:pt x="325623" y="105432"/>
                </a:lnTo>
                <a:lnTo>
                  <a:pt x="283000" y="75074"/>
                </a:lnTo>
                <a:lnTo>
                  <a:pt x="238949" y="48622"/>
                </a:lnTo>
                <a:lnTo>
                  <a:pt x="182255" y="21471"/>
                </a:lnTo>
                <a:lnTo>
                  <a:pt x="124174" y="1404"/>
                </a:lnTo>
                <a:lnTo>
                  <a:pt x="1189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02264" y="2590336"/>
            <a:ext cx="108949" cy="814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69337" y="3482144"/>
            <a:ext cx="1692910" cy="311150"/>
          </a:xfrm>
          <a:custGeom>
            <a:avLst/>
            <a:gdLst/>
            <a:ahLst/>
            <a:cxnLst/>
            <a:rect l="l" t="t" r="r" b="b"/>
            <a:pathLst>
              <a:path w="1692909" h="311150">
                <a:moveTo>
                  <a:pt x="0" y="0"/>
                </a:moveTo>
                <a:lnTo>
                  <a:pt x="1692596" y="0"/>
                </a:lnTo>
                <a:lnTo>
                  <a:pt x="1692596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669336" y="3482144"/>
            <a:ext cx="1692910" cy="234038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386715">
              <a:spcBef>
                <a:spcPts val="505"/>
              </a:spcBef>
            </a:pPr>
            <a:r>
              <a:rPr sz="1100" spc="-15" dirty="0">
                <a:solidFill>
                  <a:srgbClr val="FF9900"/>
                </a:solidFill>
                <a:latin typeface="Arial"/>
                <a:cs typeface="Arial"/>
              </a:rPr>
              <a:t>3x3 conv, </a:t>
            </a:r>
            <a:r>
              <a:rPr sz="1100" spc="-85" dirty="0">
                <a:solidFill>
                  <a:srgbClr val="FF9900"/>
                </a:solidFill>
                <a:latin typeface="Arial"/>
                <a:cs typeface="Arial"/>
              </a:rPr>
              <a:t>F </a:t>
            </a:r>
            <a:r>
              <a:rPr sz="1100" spc="-25" dirty="0">
                <a:solidFill>
                  <a:srgbClr val="FF9900"/>
                </a:solidFill>
                <a:latin typeface="Arial"/>
                <a:cs typeface="Arial"/>
              </a:rPr>
              <a:t>x</a:t>
            </a:r>
            <a:r>
              <a:rPr sz="1100" spc="-14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9900"/>
                </a:solidFill>
                <a:latin typeface="Arial"/>
                <a:cs typeface="Arial"/>
              </a:rPr>
              <a:t>k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664911" y="2933720"/>
            <a:ext cx="1692910" cy="311150"/>
          </a:xfrm>
          <a:custGeom>
            <a:avLst/>
            <a:gdLst/>
            <a:ahLst/>
            <a:cxnLst/>
            <a:rect l="l" t="t" r="r" b="b"/>
            <a:pathLst>
              <a:path w="1692909" h="311150">
                <a:moveTo>
                  <a:pt x="0" y="0"/>
                </a:moveTo>
                <a:lnTo>
                  <a:pt x="1692596" y="0"/>
                </a:lnTo>
                <a:lnTo>
                  <a:pt x="1692596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664911" y="2933720"/>
            <a:ext cx="1692910" cy="234038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386715">
              <a:spcBef>
                <a:spcPts val="505"/>
              </a:spcBef>
            </a:pPr>
            <a:r>
              <a:rPr sz="1100" spc="-15" dirty="0">
                <a:solidFill>
                  <a:srgbClr val="FF9900"/>
                </a:solidFill>
                <a:latin typeface="Arial"/>
                <a:cs typeface="Arial"/>
              </a:rPr>
              <a:t>3x3 conv, </a:t>
            </a:r>
            <a:r>
              <a:rPr sz="1100" spc="-85" dirty="0">
                <a:solidFill>
                  <a:srgbClr val="FF9900"/>
                </a:solidFill>
                <a:latin typeface="Arial"/>
                <a:cs typeface="Arial"/>
              </a:rPr>
              <a:t>F </a:t>
            </a:r>
            <a:r>
              <a:rPr sz="1100" spc="-25" dirty="0">
                <a:solidFill>
                  <a:srgbClr val="FF9900"/>
                </a:solidFill>
                <a:latin typeface="Arial"/>
                <a:cs typeface="Arial"/>
              </a:rPr>
              <a:t>x</a:t>
            </a:r>
            <a:r>
              <a:rPr sz="1100" spc="-14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9900"/>
                </a:solidFill>
                <a:latin typeface="Arial"/>
                <a:cs typeface="Arial"/>
              </a:rPr>
              <a:t>k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512209" y="3301985"/>
            <a:ext cx="3810" cy="180340"/>
          </a:xfrm>
          <a:custGeom>
            <a:avLst/>
            <a:gdLst/>
            <a:ahLst/>
            <a:cxnLst/>
            <a:rect l="l" t="t" r="r" b="b"/>
            <a:pathLst>
              <a:path w="3809" h="180339">
                <a:moveTo>
                  <a:pt x="3424" y="18015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96485" y="325876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514"/>
                </a:moveTo>
                <a:lnTo>
                  <a:pt x="14924" y="0"/>
                </a:lnTo>
                <a:lnTo>
                  <a:pt x="31474" y="42919"/>
                </a:lnTo>
                <a:lnTo>
                  <a:pt x="0" y="435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496485" y="325876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2919"/>
                </a:moveTo>
                <a:lnTo>
                  <a:pt x="14924" y="0"/>
                </a:lnTo>
                <a:lnTo>
                  <a:pt x="0" y="43514"/>
                </a:lnTo>
                <a:lnTo>
                  <a:pt x="31474" y="4291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90335" y="2481415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5" h="247014">
                <a:moveTo>
                  <a:pt x="0" y="123257"/>
                </a:moveTo>
                <a:lnTo>
                  <a:pt x="9684" y="75280"/>
                </a:lnTo>
                <a:lnTo>
                  <a:pt x="36096" y="36101"/>
                </a:lnTo>
                <a:lnTo>
                  <a:pt x="75272" y="9686"/>
                </a:lnTo>
                <a:lnTo>
                  <a:pt x="123249" y="0"/>
                </a:lnTo>
                <a:lnTo>
                  <a:pt x="170424" y="9383"/>
                </a:lnTo>
                <a:lnTo>
                  <a:pt x="210399" y="36102"/>
                </a:lnTo>
                <a:lnTo>
                  <a:pt x="237121" y="76089"/>
                </a:lnTo>
                <a:lnTo>
                  <a:pt x="246499" y="123257"/>
                </a:lnTo>
                <a:lnTo>
                  <a:pt x="236814" y="171233"/>
                </a:lnTo>
                <a:lnTo>
                  <a:pt x="210402" y="210411"/>
                </a:lnTo>
                <a:lnTo>
                  <a:pt x="171226" y="236826"/>
                </a:lnTo>
                <a:lnTo>
                  <a:pt x="123249" y="246512"/>
                </a:lnTo>
                <a:lnTo>
                  <a:pt x="75272" y="236826"/>
                </a:lnTo>
                <a:lnTo>
                  <a:pt x="36096" y="210411"/>
                </a:lnTo>
                <a:lnTo>
                  <a:pt x="9684" y="171233"/>
                </a:lnTo>
                <a:lnTo>
                  <a:pt x="0" y="12325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96685" y="2537406"/>
            <a:ext cx="34290" cy="50800"/>
          </a:xfrm>
          <a:custGeom>
            <a:avLst/>
            <a:gdLst/>
            <a:ahLst/>
            <a:cxnLst/>
            <a:rect l="l" t="t" r="r" b="b"/>
            <a:pathLst>
              <a:path w="34290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446335" y="2604671"/>
            <a:ext cx="134620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4" y="0"/>
                </a:lnTo>
              </a:path>
            </a:pathLst>
          </a:custGeom>
          <a:ln w="338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496685" y="2621581"/>
            <a:ext cx="34290" cy="50800"/>
          </a:xfrm>
          <a:custGeom>
            <a:avLst/>
            <a:gdLst/>
            <a:ahLst/>
            <a:cxnLst/>
            <a:rect l="l" t="t" r="r" b="b"/>
            <a:pathLst>
              <a:path w="34290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11210" y="2785067"/>
            <a:ext cx="1905" cy="149225"/>
          </a:xfrm>
          <a:custGeom>
            <a:avLst/>
            <a:gdLst/>
            <a:ahLst/>
            <a:cxnLst/>
            <a:rect l="l" t="t" r="r" b="b"/>
            <a:pathLst>
              <a:path w="1904" h="149225">
                <a:moveTo>
                  <a:pt x="0" y="148654"/>
                </a:moveTo>
                <a:lnTo>
                  <a:pt x="17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497209" y="274184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407"/>
                </a:moveTo>
                <a:lnTo>
                  <a:pt x="0" y="43039"/>
                </a:lnTo>
                <a:lnTo>
                  <a:pt x="16249" y="0"/>
                </a:lnTo>
                <a:lnTo>
                  <a:pt x="31474" y="43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497209" y="274184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407"/>
                </a:moveTo>
                <a:lnTo>
                  <a:pt x="16249" y="0"/>
                </a:lnTo>
                <a:lnTo>
                  <a:pt x="0" y="43039"/>
                </a:lnTo>
                <a:lnTo>
                  <a:pt x="31474" y="4340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442211" y="3802357"/>
            <a:ext cx="142349" cy="3610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513384" y="2322545"/>
            <a:ext cx="0" cy="149225"/>
          </a:xfrm>
          <a:custGeom>
            <a:avLst/>
            <a:gdLst/>
            <a:ahLst/>
            <a:cxnLst/>
            <a:rect l="l" t="t" r="r" b="b"/>
            <a:pathLst>
              <a:path h="149225">
                <a:moveTo>
                  <a:pt x="0" y="148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497660" y="227932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97660" y="227932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575034" y="2609213"/>
            <a:ext cx="1228090" cy="1483360"/>
          </a:xfrm>
          <a:custGeom>
            <a:avLst/>
            <a:gdLst/>
            <a:ahLst/>
            <a:cxnLst/>
            <a:rect l="l" t="t" r="r" b="b"/>
            <a:pathLst>
              <a:path w="1228090" h="1483360">
                <a:moveTo>
                  <a:pt x="0" y="1483029"/>
                </a:moveTo>
                <a:lnTo>
                  <a:pt x="55782" y="1482015"/>
                </a:lnTo>
                <a:lnTo>
                  <a:pt x="111424" y="1479013"/>
                </a:lnTo>
                <a:lnTo>
                  <a:pt x="166826" y="1474087"/>
                </a:lnTo>
                <a:lnTo>
                  <a:pt x="221889" y="1467298"/>
                </a:lnTo>
                <a:lnTo>
                  <a:pt x="276516" y="1458708"/>
                </a:lnTo>
                <a:lnTo>
                  <a:pt x="330606" y="1448379"/>
                </a:lnTo>
                <a:lnTo>
                  <a:pt x="384063" y="1436374"/>
                </a:lnTo>
                <a:lnTo>
                  <a:pt x="436786" y="1422754"/>
                </a:lnTo>
                <a:lnTo>
                  <a:pt x="488678" y="1407582"/>
                </a:lnTo>
                <a:lnTo>
                  <a:pt x="539639" y="1390920"/>
                </a:lnTo>
                <a:lnTo>
                  <a:pt x="589571" y="1372829"/>
                </a:lnTo>
                <a:lnTo>
                  <a:pt x="638376" y="1353372"/>
                </a:lnTo>
                <a:lnTo>
                  <a:pt x="685955" y="1332611"/>
                </a:lnTo>
                <a:lnTo>
                  <a:pt x="732208" y="1310609"/>
                </a:lnTo>
                <a:lnTo>
                  <a:pt x="777038" y="1287426"/>
                </a:lnTo>
                <a:lnTo>
                  <a:pt x="820346" y="1263126"/>
                </a:lnTo>
                <a:lnTo>
                  <a:pt x="862032" y="1237770"/>
                </a:lnTo>
                <a:lnTo>
                  <a:pt x="902000" y="1211420"/>
                </a:lnTo>
                <a:lnTo>
                  <a:pt x="940148" y="1184139"/>
                </a:lnTo>
                <a:lnTo>
                  <a:pt x="976380" y="1155989"/>
                </a:lnTo>
                <a:lnTo>
                  <a:pt x="1010597" y="1127031"/>
                </a:lnTo>
                <a:lnTo>
                  <a:pt x="1042699" y="1097328"/>
                </a:lnTo>
                <a:lnTo>
                  <a:pt x="1072589" y="1066942"/>
                </a:lnTo>
                <a:lnTo>
                  <a:pt x="1100167" y="1035936"/>
                </a:lnTo>
                <a:lnTo>
                  <a:pt x="1125334" y="1004370"/>
                </a:lnTo>
                <a:lnTo>
                  <a:pt x="1147993" y="972307"/>
                </a:lnTo>
                <a:lnTo>
                  <a:pt x="1168045" y="939810"/>
                </a:lnTo>
                <a:lnTo>
                  <a:pt x="1199931" y="873760"/>
                </a:lnTo>
                <a:lnTo>
                  <a:pt x="1220203" y="806716"/>
                </a:lnTo>
                <a:lnTo>
                  <a:pt x="1228072" y="739176"/>
                </a:lnTo>
                <a:lnTo>
                  <a:pt x="1226339" y="696282"/>
                </a:lnTo>
                <a:lnTo>
                  <a:pt x="1219501" y="653516"/>
                </a:lnTo>
                <a:lnTo>
                  <a:pt x="1207764" y="611004"/>
                </a:lnTo>
                <a:lnTo>
                  <a:pt x="1191336" y="568872"/>
                </a:lnTo>
                <a:lnTo>
                  <a:pt x="1170423" y="527249"/>
                </a:lnTo>
                <a:lnTo>
                  <a:pt x="1145232" y="486260"/>
                </a:lnTo>
                <a:lnTo>
                  <a:pt x="1115971" y="446033"/>
                </a:lnTo>
                <a:lnTo>
                  <a:pt x="1082845" y="406695"/>
                </a:lnTo>
                <a:lnTo>
                  <a:pt x="1046062" y="368373"/>
                </a:lnTo>
                <a:lnTo>
                  <a:pt x="1005829" y="331193"/>
                </a:lnTo>
                <a:lnTo>
                  <a:pt x="962353" y="295283"/>
                </a:lnTo>
                <a:lnTo>
                  <a:pt x="915840" y="260769"/>
                </a:lnTo>
                <a:lnTo>
                  <a:pt x="866498" y="227779"/>
                </a:lnTo>
                <a:lnTo>
                  <a:pt x="824467" y="202185"/>
                </a:lnTo>
                <a:lnTo>
                  <a:pt x="780817" y="177748"/>
                </a:lnTo>
                <a:lnTo>
                  <a:pt x="735660" y="154536"/>
                </a:lnTo>
                <a:lnTo>
                  <a:pt x="689104" y="132619"/>
                </a:lnTo>
                <a:lnTo>
                  <a:pt x="641262" y="112064"/>
                </a:lnTo>
                <a:lnTo>
                  <a:pt x="592244" y="92939"/>
                </a:lnTo>
                <a:lnTo>
                  <a:pt x="542161" y="75312"/>
                </a:lnTo>
                <a:lnTo>
                  <a:pt x="491124" y="59252"/>
                </a:lnTo>
                <a:lnTo>
                  <a:pt x="439237" y="44825"/>
                </a:lnTo>
                <a:lnTo>
                  <a:pt x="386624" y="32101"/>
                </a:lnTo>
                <a:lnTo>
                  <a:pt x="333392" y="21148"/>
                </a:lnTo>
                <a:lnTo>
                  <a:pt x="279649" y="12034"/>
                </a:lnTo>
                <a:lnTo>
                  <a:pt x="239065" y="6446"/>
                </a:lnTo>
                <a:lnTo>
                  <a:pt x="198324" y="1959"/>
                </a:lnTo>
                <a:lnTo>
                  <a:pt x="184699" y="714"/>
                </a:lnTo>
                <a:lnTo>
                  <a:pt x="1759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655135" y="2568250"/>
            <a:ext cx="106699" cy="81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148</a:t>
            </a:fld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97422967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8150" y="2167039"/>
            <a:ext cx="12592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[Xie et al.</a:t>
            </a:r>
            <a:r>
              <a:rPr sz="1400" i="1" spc="-8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2016]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2424" y="2501507"/>
            <a:ext cx="2563495" cy="27857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16865" marR="133350" indent="-304165">
              <a:lnSpc>
                <a:spcPct val="100699"/>
              </a:lnSpc>
              <a:spcBef>
                <a:spcPts val="8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Also from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creators</a:t>
            </a:r>
            <a:r>
              <a:rPr sz="18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of  ResNet</a:t>
            </a:r>
            <a:endParaRPr sz="1800">
              <a:latin typeface="Arial"/>
              <a:cs typeface="Arial"/>
            </a:endParaRPr>
          </a:p>
          <a:p>
            <a:pPr marL="316865" marR="5080" indent="-304165">
              <a:lnSpc>
                <a:spcPct val="100699"/>
              </a:lnSpc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Increases width of 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residual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block</a:t>
            </a:r>
            <a:r>
              <a:rPr sz="18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through 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multiple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parallel  pathways 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(“cardinality”)</a:t>
            </a:r>
            <a:endParaRPr sz="1800">
              <a:latin typeface="Arial"/>
              <a:cs typeface="Arial"/>
            </a:endParaRPr>
          </a:p>
          <a:p>
            <a:pPr marL="316865" marR="450850" indent="-304165">
              <a:lnSpc>
                <a:spcPct val="100699"/>
              </a:lnSpc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Parallel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pathways 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similar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in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spirit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to  Inception</a:t>
            </a:r>
            <a:r>
              <a:rPr sz="180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5424" y="893237"/>
            <a:ext cx="8018780" cy="805815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lnSpc>
                <a:spcPts val="2710"/>
              </a:lnSpc>
              <a:spcBef>
                <a:spcPts val="100"/>
              </a:spcBef>
            </a:pPr>
            <a:r>
              <a:rPr sz="2400" spc="-5" dirty="0">
                <a:solidFill>
                  <a:srgbClr val="000000"/>
                </a:solidFill>
              </a:rPr>
              <a:t>Improving</a:t>
            </a:r>
            <a:r>
              <a:rPr sz="2400" spc="-15" dirty="0">
                <a:solidFill>
                  <a:srgbClr val="000000"/>
                </a:solidFill>
              </a:rPr>
              <a:t> </a:t>
            </a:r>
            <a:r>
              <a:rPr sz="2400" spc="-5" dirty="0">
                <a:solidFill>
                  <a:srgbClr val="000000"/>
                </a:solidFill>
              </a:rPr>
              <a:t>ResNets...</a:t>
            </a:r>
            <a:endParaRPr sz="2400"/>
          </a:p>
          <a:p>
            <a:pPr marL="43180">
              <a:lnSpc>
                <a:spcPts val="3429"/>
              </a:lnSpc>
            </a:pPr>
            <a:r>
              <a:rPr sz="3000" spc="-10" dirty="0">
                <a:solidFill>
                  <a:srgbClr val="000000"/>
                </a:solidFill>
              </a:rPr>
              <a:t>Aggregated </a:t>
            </a:r>
            <a:r>
              <a:rPr sz="3000" spc="-5" dirty="0">
                <a:solidFill>
                  <a:srgbClr val="000000"/>
                </a:solidFill>
              </a:rPr>
              <a:t>Residual Transformations for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Deep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256149" y="1673062"/>
            <a:ext cx="4723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Neural Networks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(ResNeXt)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29894" y="3180061"/>
            <a:ext cx="1214755" cy="288925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609"/>
                </a:lnTo>
                <a:lnTo>
                  <a:pt x="0" y="28860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29894" y="3180060"/>
            <a:ext cx="1214755" cy="201978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294005">
              <a:spcBef>
                <a:spcPts val="615"/>
              </a:spcBef>
            </a:pPr>
            <a:r>
              <a:rPr sz="800" spc="-10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800" spc="-1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9900"/>
                </a:solidFill>
                <a:latin typeface="Arial"/>
                <a:cs typeface="Arial"/>
              </a:rPr>
              <a:t>256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40818" y="2812701"/>
            <a:ext cx="192405" cy="174625"/>
          </a:xfrm>
          <a:custGeom>
            <a:avLst/>
            <a:gdLst/>
            <a:ahLst/>
            <a:cxnLst/>
            <a:rect l="l" t="t" r="r" b="b"/>
            <a:pathLst>
              <a:path w="192404" h="174625">
                <a:moveTo>
                  <a:pt x="0" y="87179"/>
                </a:moveTo>
                <a:lnTo>
                  <a:pt x="7538" y="53245"/>
                </a:lnTo>
                <a:lnTo>
                  <a:pt x="28093" y="25534"/>
                </a:lnTo>
                <a:lnTo>
                  <a:pt x="58577" y="6851"/>
                </a:lnTo>
                <a:lnTo>
                  <a:pt x="95899" y="0"/>
                </a:lnTo>
                <a:lnTo>
                  <a:pt x="133232" y="6851"/>
                </a:lnTo>
                <a:lnTo>
                  <a:pt x="163715" y="25534"/>
                </a:lnTo>
                <a:lnTo>
                  <a:pt x="184264" y="53245"/>
                </a:lnTo>
                <a:lnTo>
                  <a:pt x="191799" y="87179"/>
                </a:lnTo>
                <a:lnTo>
                  <a:pt x="184264" y="121115"/>
                </a:lnTo>
                <a:lnTo>
                  <a:pt x="163715" y="148828"/>
                </a:lnTo>
                <a:lnTo>
                  <a:pt x="133232" y="167513"/>
                </a:lnTo>
                <a:lnTo>
                  <a:pt x="95899" y="174364"/>
                </a:lnTo>
                <a:lnTo>
                  <a:pt x="58577" y="167513"/>
                </a:lnTo>
                <a:lnTo>
                  <a:pt x="28093" y="148828"/>
                </a:lnTo>
                <a:lnTo>
                  <a:pt x="7538" y="121115"/>
                </a:lnTo>
                <a:lnTo>
                  <a:pt x="0" y="8717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20018" y="2852304"/>
            <a:ext cx="33655" cy="36195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84393" y="2899882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674" y="0"/>
                </a:lnTo>
              </a:path>
            </a:pathLst>
          </a:custGeom>
          <a:ln w="239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20018" y="2911844"/>
            <a:ext cx="33655" cy="36195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36893" y="3044310"/>
            <a:ext cx="635" cy="135890"/>
          </a:xfrm>
          <a:custGeom>
            <a:avLst/>
            <a:gdLst/>
            <a:ahLst/>
            <a:cxnLst/>
            <a:rect l="l" t="t" r="r" b="b"/>
            <a:pathLst>
              <a:path w="635" h="135889">
                <a:moveTo>
                  <a:pt x="199" y="1357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21142" y="300108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249"/>
                </a:moveTo>
                <a:lnTo>
                  <a:pt x="15674" y="0"/>
                </a:lnTo>
                <a:lnTo>
                  <a:pt x="31474" y="43202"/>
                </a:lnTo>
                <a:lnTo>
                  <a:pt x="0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21142" y="300108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02"/>
                </a:moveTo>
                <a:lnTo>
                  <a:pt x="15674" y="0"/>
                </a:lnTo>
                <a:lnTo>
                  <a:pt x="0" y="43249"/>
                </a:lnTo>
                <a:lnTo>
                  <a:pt x="31474" y="4320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41018" y="4520256"/>
            <a:ext cx="191849" cy="4059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34217" y="2634344"/>
            <a:ext cx="2540" cy="178435"/>
          </a:xfrm>
          <a:custGeom>
            <a:avLst/>
            <a:gdLst/>
            <a:ahLst/>
            <a:cxnLst/>
            <a:rect l="l" t="t" r="r" b="b"/>
            <a:pathLst>
              <a:path w="2539" h="178435">
                <a:moveTo>
                  <a:pt x="2499" y="17835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18492" y="259112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442"/>
                </a:moveTo>
                <a:lnTo>
                  <a:pt x="15124" y="0"/>
                </a:lnTo>
                <a:lnTo>
                  <a:pt x="31474" y="42999"/>
                </a:lnTo>
                <a:lnTo>
                  <a:pt x="0" y="434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18492" y="259112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2999"/>
                </a:moveTo>
                <a:lnTo>
                  <a:pt x="15124" y="0"/>
                </a:lnTo>
                <a:lnTo>
                  <a:pt x="0" y="43442"/>
                </a:lnTo>
                <a:lnTo>
                  <a:pt x="31474" y="429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50245" y="2912723"/>
            <a:ext cx="800735" cy="1917700"/>
          </a:xfrm>
          <a:custGeom>
            <a:avLst/>
            <a:gdLst/>
            <a:ahLst/>
            <a:cxnLst/>
            <a:rect l="l" t="t" r="r" b="b"/>
            <a:pathLst>
              <a:path w="800735" h="1917700">
                <a:moveTo>
                  <a:pt x="800298" y="1917568"/>
                </a:moveTo>
                <a:lnTo>
                  <a:pt x="760302" y="1915977"/>
                </a:lnTo>
                <a:lnTo>
                  <a:pt x="720402" y="1911276"/>
                </a:lnTo>
                <a:lnTo>
                  <a:pt x="680686" y="1903572"/>
                </a:lnTo>
                <a:lnTo>
                  <a:pt x="641242" y="1892972"/>
                </a:lnTo>
                <a:lnTo>
                  <a:pt x="602159" y="1879584"/>
                </a:lnTo>
                <a:lnTo>
                  <a:pt x="563525" y="1863514"/>
                </a:lnTo>
                <a:lnTo>
                  <a:pt x="525427" y="1844871"/>
                </a:lnTo>
                <a:lnTo>
                  <a:pt x="487954" y="1823760"/>
                </a:lnTo>
                <a:lnTo>
                  <a:pt x="451194" y="1800290"/>
                </a:lnTo>
                <a:lnTo>
                  <a:pt x="415236" y="1774568"/>
                </a:lnTo>
                <a:lnTo>
                  <a:pt x="380166" y="1746701"/>
                </a:lnTo>
                <a:lnTo>
                  <a:pt x="346074" y="1716797"/>
                </a:lnTo>
                <a:lnTo>
                  <a:pt x="313047" y="1684961"/>
                </a:lnTo>
                <a:lnTo>
                  <a:pt x="281174" y="1651303"/>
                </a:lnTo>
                <a:lnTo>
                  <a:pt x="250543" y="1615928"/>
                </a:lnTo>
                <a:lnTo>
                  <a:pt x="221241" y="1578945"/>
                </a:lnTo>
                <a:lnTo>
                  <a:pt x="193358" y="1540460"/>
                </a:lnTo>
                <a:lnTo>
                  <a:pt x="166980" y="1500581"/>
                </a:lnTo>
                <a:lnTo>
                  <a:pt x="142197" y="1459415"/>
                </a:lnTo>
                <a:lnTo>
                  <a:pt x="119096" y="1417069"/>
                </a:lnTo>
                <a:lnTo>
                  <a:pt x="97765" y="1373651"/>
                </a:lnTo>
                <a:lnTo>
                  <a:pt x="78293" y="1329267"/>
                </a:lnTo>
                <a:lnTo>
                  <a:pt x="60768" y="1284026"/>
                </a:lnTo>
                <a:lnTo>
                  <a:pt x="45277" y="1238034"/>
                </a:lnTo>
                <a:lnTo>
                  <a:pt x="31909" y="1191398"/>
                </a:lnTo>
                <a:lnTo>
                  <a:pt x="20753" y="1144226"/>
                </a:lnTo>
                <a:lnTo>
                  <a:pt x="11895" y="1096625"/>
                </a:lnTo>
                <a:lnTo>
                  <a:pt x="5425" y="1048702"/>
                </a:lnTo>
                <a:lnTo>
                  <a:pt x="1431" y="1000565"/>
                </a:lnTo>
                <a:lnTo>
                  <a:pt x="0" y="952320"/>
                </a:lnTo>
                <a:lnTo>
                  <a:pt x="1375" y="900630"/>
                </a:lnTo>
                <a:lnTo>
                  <a:pt x="5684" y="849073"/>
                </a:lnTo>
                <a:lnTo>
                  <a:pt x="12820" y="797780"/>
                </a:lnTo>
                <a:lnTo>
                  <a:pt x="22672" y="746883"/>
                </a:lnTo>
                <a:lnTo>
                  <a:pt x="35132" y="696514"/>
                </a:lnTo>
                <a:lnTo>
                  <a:pt x="50091" y="646805"/>
                </a:lnTo>
                <a:lnTo>
                  <a:pt x="67440" y="597888"/>
                </a:lnTo>
                <a:lnTo>
                  <a:pt x="87070" y="549895"/>
                </a:lnTo>
                <a:lnTo>
                  <a:pt x="108872" y="502957"/>
                </a:lnTo>
                <a:lnTo>
                  <a:pt x="132737" y="457206"/>
                </a:lnTo>
                <a:lnTo>
                  <a:pt x="158556" y="412774"/>
                </a:lnTo>
                <a:lnTo>
                  <a:pt x="186220" y="369793"/>
                </a:lnTo>
                <a:lnTo>
                  <a:pt x="215621" y="328395"/>
                </a:lnTo>
                <a:lnTo>
                  <a:pt x="246649" y="288711"/>
                </a:lnTo>
                <a:lnTo>
                  <a:pt x="279190" y="250874"/>
                </a:lnTo>
                <a:lnTo>
                  <a:pt x="313140" y="215016"/>
                </a:lnTo>
                <a:lnTo>
                  <a:pt x="348389" y="181268"/>
                </a:lnTo>
                <a:lnTo>
                  <a:pt x="384829" y="149763"/>
                </a:lnTo>
                <a:lnTo>
                  <a:pt x="422351" y="120633"/>
                </a:lnTo>
                <a:lnTo>
                  <a:pt x="460843" y="94008"/>
                </a:lnTo>
                <a:lnTo>
                  <a:pt x="500198" y="70022"/>
                </a:lnTo>
                <a:lnTo>
                  <a:pt x="535254" y="51303"/>
                </a:lnTo>
                <a:lnTo>
                  <a:pt x="570811" y="34792"/>
                </a:lnTo>
                <a:lnTo>
                  <a:pt x="606799" y="20579"/>
                </a:lnTo>
                <a:lnTo>
                  <a:pt x="643148" y="8752"/>
                </a:lnTo>
                <a:lnTo>
                  <a:pt x="670623" y="1499"/>
                </a:lnTo>
                <a:lnTo>
                  <a:pt x="672148" y="1137"/>
                </a:lnTo>
                <a:lnTo>
                  <a:pt x="673673" y="779"/>
                </a:lnTo>
                <a:lnTo>
                  <a:pt x="675198" y="429"/>
                </a:lnTo>
                <a:lnTo>
                  <a:pt x="67712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14293" y="2871934"/>
            <a:ext cx="108499" cy="815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29894" y="3701345"/>
            <a:ext cx="1214755" cy="288925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229894" y="3701344"/>
            <a:ext cx="1214755" cy="201978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321945">
              <a:spcBef>
                <a:spcPts val="615"/>
              </a:spcBef>
            </a:pPr>
            <a:r>
              <a:rPr sz="800" spc="-10" dirty="0">
                <a:solidFill>
                  <a:srgbClr val="FF9900"/>
                </a:solidFill>
                <a:latin typeface="Arial"/>
                <a:cs typeface="Arial"/>
              </a:rPr>
              <a:t>3x3 conv,</a:t>
            </a:r>
            <a:r>
              <a:rPr sz="800" spc="-1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37092" y="3525695"/>
            <a:ext cx="0" cy="175895"/>
          </a:xfrm>
          <a:custGeom>
            <a:avLst/>
            <a:gdLst/>
            <a:ahLst/>
            <a:cxnLst/>
            <a:rect l="l" t="t" r="r" b="b"/>
            <a:pathLst>
              <a:path h="175894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21367" y="348247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21367" y="348247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29519" y="4222594"/>
            <a:ext cx="1214755" cy="288925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229519" y="4222593"/>
            <a:ext cx="1214755" cy="201978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321945">
              <a:spcBef>
                <a:spcPts val="615"/>
              </a:spcBef>
            </a:pPr>
            <a:r>
              <a:rPr sz="800" spc="-10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800" spc="-1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836718" y="4046944"/>
            <a:ext cx="635" cy="175895"/>
          </a:xfrm>
          <a:custGeom>
            <a:avLst/>
            <a:gdLst/>
            <a:ahLst/>
            <a:cxnLst/>
            <a:rect l="l" t="t" r="r" b="b"/>
            <a:pathLst>
              <a:path w="635" h="175895">
                <a:moveTo>
                  <a:pt x="0" y="175649"/>
                </a:moveTo>
                <a:lnTo>
                  <a:pt x="2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21217" y="400371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0" y="43199"/>
                </a:lnTo>
                <a:lnTo>
                  <a:pt x="15774" y="0"/>
                </a:lnTo>
                <a:lnTo>
                  <a:pt x="31449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21217" y="400371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15774" y="0"/>
                </a:lnTo>
                <a:lnTo>
                  <a:pt x="0" y="43199"/>
                </a:lnTo>
                <a:lnTo>
                  <a:pt x="31449" y="432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995916" y="2770524"/>
            <a:ext cx="62293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5" dirty="0">
                <a:latin typeface="Arial"/>
                <a:cs typeface="Arial"/>
              </a:rPr>
              <a:t>256-d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out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039090" y="4700913"/>
            <a:ext cx="53022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5" dirty="0">
                <a:latin typeface="Arial"/>
                <a:cs typeface="Arial"/>
              </a:rPr>
              <a:t>256-d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40" dirty="0">
                <a:latin typeface="Arial"/>
                <a:cs typeface="Arial"/>
              </a:rPr>
              <a:t>in</a:t>
            </a:r>
            <a:endParaRPr sz="11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573037" y="3274221"/>
            <a:ext cx="807085" cy="288925"/>
          </a:xfrm>
          <a:custGeom>
            <a:avLst/>
            <a:gdLst/>
            <a:ahLst/>
            <a:cxnLst/>
            <a:rect l="l" t="t" r="r" b="b"/>
            <a:pathLst>
              <a:path w="807084" h="288925">
                <a:moveTo>
                  <a:pt x="0" y="0"/>
                </a:moveTo>
                <a:lnTo>
                  <a:pt x="806998" y="0"/>
                </a:lnTo>
                <a:lnTo>
                  <a:pt x="806998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573037" y="3274220"/>
            <a:ext cx="807085" cy="201978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90170">
              <a:spcBef>
                <a:spcPts val="615"/>
              </a:spcBef>
            </a:pPr>
            <a:r>
              <a:rPr sz="800" spc="-10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800" spc="-3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9900"/>
                </a:solidFill>
                <a:latin typeface="Arial"/>
                <a:cs typeface="Arial"/>
              </a:rPr>
              <a:t>256</a:t>
            </a:r>
            <a:endParaRPr sz="8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885011" y="2906851"/>
            <a:ext cx="192405" cy="174625"/>
          </a:xfrm>
          <a:custGeom>
            <a:avLst/>
            <a:gdLst/>
            <a:ahLst/>
            <a:cxnLst/>
            <a:rect l="l" t="t" r="r" b="b"/>
            <a:pathLst>
              <a:path w="192404" h="174625">
                <a:moveTo>
                  <a:pt x="0" y="87182"/>
                </a:moveTo>
                <a:lnTo>
                  <a:pt x="7538" y="53246"/>
                </a:lnTo>
                <a:lnTo>
                  <a:pt x="28093" y="25534"/>
                </a:lnTo>
                <a:lnTo>
                  <a:pt x="58577" y="6851"/>
                </a:lnTo>
                <a:lnTo>
                  <a:pt x="95899" y="0"/>
                </a:lnTo>
                <a:lnTo>
                  <a:pt x="133232" y="6851"/>
                </a:lnTo>
                <a:lnTo>
                  <a:pt x="163715" y="25534"/>
                </a:lnTo>
                <a:lnTo>
                  <a:pt x="184264" y="53246"/>
                </a:lnTo>
                <a:lnTo>
                  <a:pt x="191799" y="87182"/>
                </a:lnTo>
                <a:lnTo>
                  <a:pt x="184264" y="121116"/>
                </a:lnTo>
                <a:lnTo>
                  <a:pt x="163715" y="148828"/>
                </a:lnTo>
                <a:lnTo>
                  <a:pt x="133232" y="167513"/>
                </a:lnTo>
                <a:lnTo>
                  <a:pt x="95899" y="174364"/>
                </a:lnTo>
                <a:lnTo>
                  <a:pt x="58577" y="167513"/>
                </a:lnTo>
                <a:lnTo>
                  <a:pt x="28093" y="148828"/>
                </a:lnTo>
                <a:lnTo>
                  <a:pt x="7538" y="121116"/>
                </a:lnTo>
                <a:lnTo>
                  <a:pt x="0" y="87182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64212" y="2946454"/>
            <a:ext cx="33655" cy="36195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8587" y="2994031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674" y="0"/>
                </a:lnTo>
              </a:path>
            </a:pathLst>
          </a:custGeom>
          <a:ln w="239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964212" y="3005994"/>
            <a:ext cx="33655" cy="36195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76537" y="3138455"/>
            <a:ext cx="3175" cy="135890"/>
          </a:xfrm>
          <a:custGeom>
            <a:avLst/>
            <a:gdLst/>
            <a:ahLst/>
            <a:cxnLst/>
            <a:rect l="l" t="t" r="r" b="b"/>
            <a:pathLst>
              <a:path w="3175" h="135889">
                <a:moveTo>
                  <a:pt x="0" y="135764"/>
                </a:moveTo>
                <a:lnTo>
                  <a:pt x="317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63986" y="309524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582"/>
                </a:moveTo>
                <a:lnTo>
                  <a:pt x="0" y="42847"/>
                </a:lnTo>
                <a:lnTo>
                  <a:pt x="16724" y="0"/>
                </a:lnTo>
                <a:lnTo>
                  <a:pt x="31449" y="435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63985" y="309524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582"/>
                </a:moveTo>
                <a:lnTo>
                  <a:pt x="16724" y="0"/>
                </a:lnTo>
                <a:lnTo>
                  <a:pt x="0" y="42847"/>
                </a:lnTo>
                <a:lnTo>
                  <a:pt x="31449" y="4358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5212" y="4614405"/>
            <a:ext cx="191849" cy="4059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80912" y="2824202"/>
            <a:ext cx="635" cy="83185"/>
          </a:xfrm>
          <a:custGeom>
            <a:avLst/>
            <a:gdLst/>
            <a:ahLst/>
            <a:cxnLst/>
            <a:rect l="l" t="t" r="r" b="b"/>
            <a:pathLst>
              <a:path w="634" h="83185">
                <a:moveTo>
                  <a:pt x="87" y="-4762"/>
                </a:moveTo>
                <a:lnTo>
                  <a:pt x="87" y="87412"/>
                </a:lnTo>
              </a:path>
            </a:pathLst>
          </a:custGeom>
          <a:ln w="9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965360" y="278097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59"/>
                </a:moveTo>
                <a:lnTo>
                  <a:pt x="0" y="43192"/>
                </a:lnTo>
                <a:lnTo>
                  <a:pt x="15824" y="0"/>
                </a:lnTo>
                <a:lnTo>
                  <a:pt x="31474" y="432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965360" y="278097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59"/>
                </a:moveTo>
                <a:lnTo>
                  <a:pt x="15824" y="0"/>
                </a:lnTo>
                <a:lnTo>
                  <a:pt x="0" y="43192"/>
                </a:lnTo>
                <a:lnTo>
                  <a:pt x="31474" y="4325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23965" y="2682126"/>
            <a:ext cx="2071370" cy="2242820"/>
          </a:xfrm>
          <a:custGeom>
            <a:avLst/>
            <a:gdLst/>
            <a:ahLst/>
            <a:cxnLst/>
            <a:rect l="l" t="t" r="r" b="b"/>
            <a:pathLst>
              <a:path w="2071370" h="2242820">
                <a:moveTo>
                  <a:pt x="2070770" y="2242315"/>
                </a:moveTo>
                <a:lnTo>
                  <a:pt x="2014301" y="2241762"/>
                </a:lnTo>
                <a:lnTo>
                  <a:pt x="1957872" y="2240116"/>
                </a:lnTo>
                <a:lnTo>
                  <a:pt x="1901520" y="2237397"/>
                </a:lnTo>
                <a:lnTo>
                  <a:pt x="1845282" y="2233627"/>
                </a:lnTo>
                <a:lnTo>
                  <a:pt x="1789195" y="2228824"/>
                </a:lnTo>
                <a:lnTo>
                  <a:pt x="1733296" y="2223009"/>
                </a:lnTo>
                <a:lnTo>
                  <a:pt x="1677623" y="2216203"/>
                </a:lnTo>
                <a:lnTo>
                  <a:pt x="1622213" y="2208425"/>
                </a:lnTo>
                <a:lnTo>
                  <a:pt x="1567103" y="2199696"/>
                </a:lnTo>
                <a:lnTo>
                  <a:pt x="1512331" y="2190037"/>
                </a:lnTo>
                <a:lnTo>
                  <a:pt x="1457933" y="2179466"/>
                </a:lnTo>
                <a:lnTo>
                  <a:pt x="1403946" y="2168006"/>
                </a:lnTo>
                <a:lnTo>
                  <a:pt x="1350409" y="2155675"/>
                </a:lnTo>
                <a:lnTo>
                  <a:pt x="1297357" y="2142494"/>
                </a:lnTo>
                <a:lnTo>
                  <a:pt x="1244829" y="2128483"/>
                </a:lnTo>
                <a:lnTo>
                  <a:pt x="1192862" y="2113663"/>
                </a:lnTo>
                <a:lnTo>
                  <a:pt x="1141492" y="2098054"/>
                </a:lnTo>
                <a:lnTo>
                  <a:pt x="1090758" y="2081675"/>
                </a:lnTo>
                <a:lnTo>
                  <a:pt x="1040695" y="2064548"/>
                </a:lnTo>
                <a:lnTo>
                  <a:pt x="991342" y="2046693"/>
                </a:lnTo>
                <a:lnTo>
                  <a:pt x="942735" y="2028129"/>
                </a:lnTo>
                <a:lnTo>
                  <a:pt x="894913" y="2008877"/>
                </a:lnTo>
                <a:lnTo>
                  <a:pt x="847911" y="1988957"/>
                </a:lnTo>
                <a:lnTo>
                  <a:pt x="801767" y="1968390"/>
                </a:lnTo>
                <a:lnTo>
                  <a:pt x="756519" y="1947195"/>
                </a:lnTo>
                <a:lnTo>
                  <a:pt x="712204" y="1925394"/>
                </a:lnTo>
                <a:lnTo>
                  <a:pt x="668858" y="1903005"/>
                </a:lnTo>
                <a:lnTo>
                  <a:pt x="626520" y="1880050"/>
                </a:lnTo>
                <a:lnTo>
                  <a:pt x="585225" y="1856548"/>
                </a:lnTo>
                <a:lnTo>
                  <a:pt x="545012" y="1832520"/>
                </a:lnTo>
                <a:lnTo>
                  <a:pt x="505918" y="1807987"/>
                </a:lnTo>
                <a:lnTo>
                  <a:pt x="467980" y="1782967"/>
                </a:lnTo>
                <a:lnTo>
                  <a:pt x="431235" y="1757482"/>
                </a:lnTo>
                <a:lnTo>
                  <a:pt x="395720" y="1731552"/>
                </a:lnTo>
                <a:lnTo>
                  <a:pt x="361472" y="1705197"/>
                </a:lnTo>
                <a:lnTo>
                  <a:pt x="328530" y="1678438"/>
                </a:lnTo>
                <a:lnTo>
                  <a:pt x="296929" y="1651293"/>
                </a:lnTo>
                <a:lnTo>
                  <a:pt x="266707" y="1623785"/>
                </a:lnTo>
                <a:lnTo>
                  <a:pt x="237902" y="1595932"/>
                </a:lnTo>
                <a:lnTo>
                  <a:pt x="210550" y="1567756"/>
                </a:lnTo>
                <a:lnTo>
                  <a:pt x="184689" y="1539276"/>
                </a:lnTo>
                <a:lnTo>
                  <a:pt x="137588" y="1481486"/>
                </a:lnTo>
                <a:lnTo>
                  <a:pt x="96896" y="1422726"/>
                </a:lnTo>
                <a:lnTo>
                  <a:pt x="62912" y="1363155"/>
                </a:lnTo>
                <a:lnTo>
                  <a:pt x="35932" y="1302937"/>
                </a:lnTo>
                <a:lnTo>
                  <a:pt x="16255" y="1242234"/>
                </a:lnTo>
                <a:lnTo>
                  <a:pt x="4179" y="1181207"/>
                </a:lnTo>
                <a:lnTo>
                  <a:pt x="0" y="1120017"/>
                </a:lnTo>
                <a:lnTo>
                  <a:pt x="1506" y="1081764"/>
                </a:lnTo>
                <a:lnTo>
                  <a:pt x="6142" y="1043550"/>
                </a:lnTo>
                <a:lnTo>
                  <a:pt x="13833" y="1005415"/>
                </a:lnTo>
                <a:lnTo>
                  <a:pt x="24507" y="967398"/>
                </a:lnTo>
                <a:lnTo>
                  <a:pt x="38091" y="929540"/>
                </a:lnTo>
                <a:lnTo>
                  <a:pt x="54512" y="891879"/>
                </a:lnTo>
                <a:lnTo>
                  <a:pt x="73698" y="854456"/>
                </a:lnTo>
                <a:lnTo>
                  <a:pt x="95575" y="817309"/>
                </a:lnTo>
                <a:lnTo>
                  <a:pt x="120071" y="780478"/>
                </a:lnTo>
                <a:lnTo>
                  <a:pt x="147113" y="744003"/>
                </a:lnTo>
                <a:lnTo>
                  <a:pt x="176627" y="707923"/>
                </a:lnTo>
                <a:lnTo>
                  <a:pt x="208542" y="672278"/>
                </a:lnTo>
                <a:lnTo>
                  <a:pt x="242784" y="637108"/>
                </a:lnTo>
                <a:lnTo>
                  <a:pt x="279281" y="602451"/>
                </a:lnTo>
                <a:lnTo>
                  <a:pt x="317959" y="568347"/>
                </a:lnTo>
                <a:lnTo>
                  <a:pt x="358746" y="534837"/>
                </a:lnTo>
                <a:lnTo>
                  <a:pt x="401569" y="501958"/>
                </a:lnTo>
                <a:lnTo>
                  <a:pt x="446355" y="469752"/>
                </a:lnTo>
                <a:lnTo>
                  <a:pt x="493031" y="438257"/>
                </a:lnTo>
                <a:lnTo>
                  <a:pt x="541525" y="407513"/>
                </a:lnTo>
                <a:lnTo>
                  <a:pt x="591763" y="377560"/>
                </a:lnTo>
                <a:lnTo>
                  <a:pt x="643673" y="348436"/>
                </a:lnTo>
                <a:lnTo>
                  <a:pt x="685582" y="326162"/>
                </a:lnTo>
                <a:lnTo>
                  <a:pt x="728443" y="304443"/>
                </a:lnTo>
                <a:lnTo>
                  <a:pt x="772221" y="283300"/>
                </a:lnTo>
                <a:lnTo>
                  <a:pt x="816879" y="262751"/>
                </a:lnTo>
                <a:lnTo>
                  <a:pt x="862384" y="242815"/>
                </a:lnTo>
                <a:lnTo>
                  <a:pt x="908698" y="223513"/>
                </a:lnTo>
                <a:lnTo>
                  <a:pt x="955788" y="204862"/>
                </a:lnTo>
                <a:lnTo>
                  <a:pt x="1003618" y="186882"/>
                </a:lnTo>
                <a:lnTo>
                  <a:pt x="1052151" y="169592"/>
                </a:lnTo>
                <a:lnTo>
                  <a:pt x="1101354" y="153011"/>
                </a:lnTo>
                <a:lnTo>
                  <a:pt x="1151190" y="137159"/>
                </a:lnTo>
                <a:lnTo>
                  <a:pt x="1201625" y="122055"/>
                </a:lnTo>
                <a:lnTo>
                  <a:pt x="1252622" y="107718"/>
                </a:lnTo>
                <a:lnTo>
                  <a:pt x="1304147" y="94167"/>
                </a:lnTo>
                <a:lnTo>
                  <a:pt x="1356169" y="81421"/>
                </a:lnTo>
                <a:lnTo>
                  <a:pt x="1408649" y="69499"/>
                </a:lnTo>
                <a:lnTo>
                  <a:pt x="1461549" y="58421"/>
                </a:lnTo>
                <a:lnTo>
                  <a:pt x="1514835" y="48205"/>
                </a:lnTo>
                <a:lnTo>
                  <a:pt x="1568471" y="38872"/>
                </a:lnTo>
                <a:lnTo>
                  <a:pt x="1622420" y="30439"/>
                </a:lnTo>
                <a:lnTo>
                  <a:pt x="1676646" y="22927"/>
                </a:lnTo>
                <a:lnTo>
                  <a:pt x="1724305" y="17124"/>
                </a:lnTo>
                <a:lnTo>
                  <a:pt x="1772127" y="12052"/>
                </a:lnTo>
                <a:lnTo>
                  <a:pt x="1820090" y="7726"/>
                </a:lnTo>
                <a:lnTo>
                  <a:pt x="1868171" y="4157"/>
                </a:lnTo>
                <a:lnTo>
                  <a:pt x="1916346" y="1359"/>
                </a:lnTo>
                <a:lnTo>
                  <a:pt x="1940446" y="254"/>
                </a:lnTo>
                <a:lnTo>
                  <a:pt x="19468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60686" y="2641142"/>
            <a:ext cx="106124" cy="819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73037" y="3795495"/>
            <a:ext cx="807085" cy="288925"/>
          </a:xfrm>
          <a:custGeom>
            <a:avLst/>
            <a:gdLst/>
            <a:ahLst/>
            <a:cxnLst/>
            <a:rect l="l" t="t" r="r" b="b"/>
            <a:pathLst>
              <a:path w="807084" h="288925">
                <a:moveTo>
                  <a:pt x="0" y="0"/>
                </a:moveTo>
                <a:lnTo>
                  <a:pt x="806998" y="0"/>
                </a:lnTo>
                <a:lnTo>
                  <a:pt x="806998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573037" y="3795494"/>
            <a:ext cx="807085" cy="201978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146685">
              <a:spcBef>
                <a:spcPts val="615"/>
              </a:spcBef>
            </a:pPr>
            <a:r>
              <a:rPr sz="800" spc="-10" dirty="0">
                <a:solidFill>
                  <a:srgbClr val="FF9900"/>
                </a:solidFill>
                <a:latin typeface="Arial"/>
                <a:cs typeface="Arial"/>
              </a:rPr>
              <a:t>3x3 conv,</a:t>
            </a:r>
            <a:r>
              <a:rPr sz="800" spc="-3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9900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976536" y="3619845"/>
            <a:ext cx="0" cy="175895"/>
          </a:xfrm>
          <a:custGeom>
            <a:avLst/>
            <a:gdLst/>
            <a:ahLst/>
            <a:cxnLst/>
            <a:rect l="l" t="t" r="r" b="b"/>
            <a:pathLst>
              <a:path h="175894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60811" y="357662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960810" y="357662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73037" y="4316744"/>
            <a:ext cx="807085" cy="288925"/>
          </a:xfrm>
          <a:custGeom>
            <a:avLst/>
            <a:gdLst/>
            <a:ahLst/>
            <a:cxnLst/>
            <a:rect l="l" t="t" r="r" b="b"/>
            <a:pathLst>
              <a:path w="807084" h="288925">
                <a:moveTo>
                  <a:pt x="0" y="0"/>
                </a:moveTo>
                <a:lnTo>
                  <a:pt x="806998" y="0"/>
                </a:lnTo>
                <a:lnTo>
                  <a:pt x="806998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573037" y="4316743"/>
            <a:ext cx="807085" cy="201978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146685">
              <a:spcBef>
                <a:spcPts val="615"/>
              </a:spcBef>
            </a:pPr>
            <a:r>
              <a:rPr sz="800" spc="-10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800" spc="-3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9900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976536" y="4141094"/>
            <a:ext cx="0" cy="175895"/>
          </a:xfrm>
          <a:custGeom>
            <a:avLst/>
            <a:gdLst/>
            <a:ahLst/>
            <a:cxnLst/>
            <a:rect l="l" t="t" r="r" b="b"/>
            <a:pathLst>
              <a:path h="175895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960811" y="409786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60810" y="409786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6669711" y="2126921"/>
            <a:ext cx="62293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5" dirty="0">
                <a:latin typeface="Arial"/>
                <a:cs typeface="Arial"/>
              </a:rPr>
              <a:t>256-d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out</a:t>
            </a:r>
            <a:endParaRPr sz="11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716267" y="5078265"/>
            <a:ext cx="53022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5" dirty="0">
                <a:latin typeface="Arial"/>
                <a:cs typeface="Arial"/>
              </a:rPr>
              <a:t>256-d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40" dirty="0">
                <a:latin typeface="Arial"/>
                <a:cs typeface="Arial"/>
              </a:rPr>
              <a:t>in</a:t>
            </a:r>
            <a:endParaRPr sz="11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523839" y="3274220"/>
            <a:ext cx="807085" cy="201978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90170">
              <a:spcBef>
                <a:spcPts val="615"/>
              </a:spcBef>
            </a:pPr>
            <a:r>
              <a:rPr sz="800" spc="-10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800" spc="-3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9900"/>
                </a:solidFill>
                <a:latin typeface="Arial"/>
                <a:cs typeface="Arial"/>
              </a:rPr>
              <a:t>256</a:t>
            </a:r>
            <a:endParaRPr sz="8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927339" y="3010070"/>
            <a:ext cx="902969" cy="264160"/>
          </a:xfrm>
          <a:custGeom>
            <a:avLst/>
            <a:gdLst/>
            <a:ahLst/>
            <a:cxnLst/>
            <a:rect l="l" t="t" r="r" b="b"/>
            <a:pathLst>
              <a:path w="902970" h="264160">
                <a:moveTo>
                  <a:pt x="0" y="264149"/>
                </a:moveTo>
                <a:lnTo>
                  <a:pt x="902748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825662" y="2994970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4" h="30480">
                <a:moveTo>
                  <a:pt x="8849" y="30199"/>
                </a:moveTo>
                <a:lnTo>
                  <a:pt x="0" y="0"/>
                </a:lnTo>
                <a:lnTo>
                  <a:pt x="45899" y="2959"/>
                </a:lnTo>
                <a:lnTo>
                  <a:pt x="8849" y="3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825661" y="2994970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4" h="30480">
                <a:moveTo>
                  <a:pt x="8849" y="30199"/>
                </a:moveTo>
                <a:lnTo>
                  <a:pt x="45899" y="2959"/>
                </a:lnTo>
                <a:lnTo>
                  <a:pt x="0" y="0"/>
                </a:lnTo>
                <a:lnTo>
                  <a:pt x="8849" y="30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981513" y="4623143"/>
            <a:ext cx="913765" cy="301625"/>
          </a:xfrm>
          <a:custGeom>
            <a:avLst/>
            <a:gdLst/>
            <a:ahLst/>
            <a:cxnLst/>
            <a:rect l="l" t="t" r="r" b="b"/>
            <a:pathLst>
              <a:path w="913765" h="301625">
                <a:moveTo>
                  <a:pt x="913223" y="301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940464" y="4608217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4" h="30479">
                <a:moveTo>
                  <a:pt x="36099" y="29874"/>
                </a:moveTo>
                <a:lnTo>
                  <a:pt x="0" y="1374"/>
                </a:lnTo>
                <a:lnTo>
                  <a:pt x="45974" y="0"/>
                </a:lnTo>
                <a:lnTo>
                  <a:pt x="36099" y="298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940463" y="4608217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4" h="30479">
                <a:moveTo>
                  <a:pt x="45974" y="0"/>
                </a:moveTo>
                <a:lnTo>
                  <a:pt x="0" y="1374"/>
                </a:lnTo>
                <a:lnTo>
                  <a:pt x="36099" y="29874"/>
                </a:lnTo>
                <a:lnTo>
                  <a:pt x="45974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5523839" y="3795494"/>
            <a:ext cx="807085" cy="201978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146685">
              <a:spcBef>
                <a:spcPts val="615"/>
              </a:spcBef>
            </a:pPr>
            <a:r>
              <a:rPr sz="800" spc="-10" dirty="0">
                <a:solidFill>
                  <a:srgbClr val="FF9900"/>
                </a:solidFill>
                <a:latin typeface="Arial"/>
                <a:cs typeface="Arial"/>
              </a:rPr>
              <a:t>3x3 conv,</a:t>
            </a:r>
            <a:r>
              <a:rPr sz="800" spc="-3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9900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927338" y="3619845"/>
            <a:ext cx="0" cy="175895"/>
          </a:xfrm>
          <a:custGeom>
            <a:avLst/>
            <a:gdLst/>
            <a:ahLst/>
            <a:cxnLst/>
            <a:rect l="l" t="t" r="r" b="b"/>
            <a:pathLst>
              <a:path h="175894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11613" y="357662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911613" y="357662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5523839" y="4316743"/>
            <a:ext cx="807085" cy="201978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146685">
              <a:spcBef>
                <a:spcPts val="615"/>
              </a:spcBef>
            </a:pPr>
            <a:r>
              <a:rPr sz="800" spc="-10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800" spc="-3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9900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927338" y="4141094"/>
            <a:ext cx="0" cy="175895"/>
          </a:xfrm>
          <a:custGeom>
            <a:avLst/>
            <a:gdLst/>
            <a:ahLst/>
            <a:cxnLst/>
            <a:rect l="l" t="t" r="r" b="b"/>
            <a:pathLst>
              <a:path h="175895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911613" y="409786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11613" y="409786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8032285" y="3274232"/>
            <a:ext cx="807085" cy="201978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90170">
              <a:spcBef>
                <a:spcPts val="615"/>
              </a:spcBef>
            </a:pPr>
            <a:r>
              <a:rPr sz="800" spc="-10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800" spc="-3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9900"/>
                </a:solidFill>
                <a:latin typeface="Arial"/>
                <a:cs typeface="Arial"/>
              </a:rPr>
              <a:t>256</a:t>
            </a:r>
            <a:endParaRPr sz="8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132760" y="3005573"/>
            <a:ext cx="1303020" cy="269240"/>
          </a:xfrm>
          <a:custGeom>
            <a:avLst/>
            <a:gdLst/>
            <a:ahLst/>
            <a:cxnLst/>
            <a:rect l="l" t="t" r="r" b="b"/>
            <a:pathLst>
              <a:path w="1303020" h="269239">
                <a:moveTo>
                  <a:pt x="1303022" y="26865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090410" y="2990166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39174" y="30817"/>
                </a:moveTo>
                <a:lnTo>
                  <a:pt x="0" y="6679"/>
                </a:lnTo>
                <a:lnTo>
                  <a:pt x="45524" y="0"/>
                </a:lnTo>
                <a:lnTo>
                  <a:pt x="39174" y="308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090410" y="2990166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45524" y="0"/>
                </a:moveTo>
                <a:lnTo>
                  <a:pt x="0" y="6679"/>
                </a:lnTo>
                <a:lnTo>
                  <a:pt x="39174" y="30817"/>
                </a:lnTo>
                <a:lnTo>
                  <a:pt x="45524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067536" y="4618218"/>
            <a:ext cx="1313180" cy="306705"/>
          </a:xfrm>
          <a:custGeom>
            <a:avLst/>
            <a:gdLst/>
            <a:ahLst/>
            <a:cxnLst/>
            <a:rect l="l" t="t" r="r" b="b"/>
            <a:pathLst>
              <a:path w="1313179" h="306704">
                <a:moveTo>
                  <a:pt x="0" y="306224"/>
                </a:moveTo>
                <a:lnTo>
                  <a:pt x="1312622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376583" y="4602893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7149" y="30649"/>
                </a:moveTo>
                <a:lnTo>
                  <a:pt x="0" y="0"/>
                </a:lnTo>
                <a:lnTo>
                  <a:pt x="45674" y="5499"/>
                </a:lnTo>
                <a:lnTo>
                  <a:pt x="7149" y="306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376583" y="4602893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7149" y="30649"/>
                </a:moveTo>
                <a:lnTo>
                  <a:pt x="45674" y="5499"/>
                </a:lnTo>
                <a:lnTo>
                  <a:pt x="0" y="0"/>
                </a:lnTo>
                <a:lnTo>
                  <a:pt x="7149" y="306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8032285" y="3795519"/>
            <a:ext cx="807085" cy="201978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146685">
              <a:spcBef>
                <a:spcPts val="615"/>
              </a:spcBef>
            </a:pPr>
            <a:r>
              <a:rPr sz="800" spc="-10" dirty="0">
                <a:solidFill>
                  <a:srgbClr val="FF9900"/>
                </a:solidFill>
                <a:latin typeface="Arial"/>
                <a:cs typeface="Arial"/>
              </a:rPr>
              <a:t>3x3 conv,</a:t>
            </a:r>
            <a:r>
              <a:rPr sz="800" spc="-3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9900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435782" y="3619870"/>
            <a:ext cx="0" cy="175895"/>
          </a:xfrm>
          <a:custGeom>
            <a:avLst/>
            <a:gdLst/>
            <a:ahLst/>
            <a:cxnLst/>
            <a:rect l="l" t="t" r="r" b="b"/>
            <a:pathLst>
              <a:path h="175894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420058" y="357662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0" y="43249"/>
                </a:lnTo>
                <a:lnTo>
                  <a:pt x="15724" y="0"/>
                </a:lnTo>
                <a:lnTo>
                  <a:pt x="31449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420058" y="357662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15724" y="0"/>
                </a:lnTo>
                <a:lnTo>
                  <a:pt x="0" y="43249"/>
                </a:lnTo>
                <a:lnTo>
                  <a:pt x="31449" y="432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8032285" y="4316743"/>
            <a:ext cx="807085" cy="201978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146685">
              <a:spcBef>
                <a:spcPts val="615"/>
              </a:spcBef>
            </a:pPr>
            <a:r>
              <a:rPr sz="800" spc="-10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800" spc="-3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9900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8435782" y="4141094"/>
            <a:ext cx="0" cy="175895"/>
          </a:xfrm>
          <a:custGeom>
            <a:avLst/>
            <a:gdLst/>
            <a:ahLst/>
            <a:cxnLst/>
            <a:rect l="l" t="t" r="r" b="b"/>
            <a:pathLst>
              <a:path h="175895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420058" y="409786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420058" y="409786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7635267" y="3810423"/>
            <a:ext cx="14160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875712" y="2353849"/>
            <a:ext cx="210849" cy="422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7615806" y="3525759"/>
            <a:ext cx="18097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32</a:t>
            </a:r>
            <a:endParaRPr sz="1100">
              <a:latin typeface="Arial"/>
              <a:cs typeface="Arial"/>
            </a:endParaRPr>
          </a:p>
        </p:txBody>
      </p:sp>
      <p:sp>
        <p:nvSpPr>
          <p:cNvPr id="94" name="object 94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149</a:t>
            </a:fld>
            <a:endParaRPr/>
          </a:p>
        </p:txBody>
      </p:sp>
      <p:sp>
        <p:nvSpPr>
          <p:cNvPr id="95" name="object 95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7525419" y="3697209"/>
            <a:ext cx="36195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15" dirty="0">
                <a:latin typeface="Arial"/>
                <a:cs typeface="Arial"/>
              </a:rPr>
              <a:t>paths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344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7504" y="914203"/>
            <a:ext cx="7518400" cy="576263"/>
          </a:xfrm>
          <a:prstGeom prst="rect">
            <a:avLst/>
          </a:prstGeom>
        </p:spPr>
        <p:txBody>
          <a:bodyPr vert="horz" wrap="square" lIns="0" tIns="10795" rIns="0" bIns="0" rtlCol="0" anchor="b" anchorCtr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/>
              <a:t>Preview: </a:t>
            </a:r>
            <a:r>
              <a:rPr sz="1800" spc="-5" dirty="0"/>
              <a:t>ConvNet is </a:t>
            </a:r>
            <a:r>
              <a:rPr sz="1800" dirty="0"/>
              <a:t>a sequence </a:t>
            </a:r>
            <a:r>
              <a:rPr sz="1800" spc="-5" dirty="0"/>
              <a:t>of Convolution Layers, interspersed with  activation</a:t>
            </a:r>
            <a:r>
              <a:rPr sz="1800" spc="-10" dirty="0"/>
              <a:t> </a:t>
            </a:r>
            <a:r>
              <a:rPr sz="1800" spc="-5" dirty="0"/>
              <a:t>functions</a:t>
            </a:r>
            <a:endParaRPr sz="1800" dirty="0"/>
          </a:p>
        </p:txBody>
      </p:sp>
      <p:sp>
        <p:nvSpPr>
          <p:cNvPr id="3" name="object 3"/>
          <p:cNvSpPr/>
          <p:nvPr/>
        </p:nvSpPr>
        <p:spPr>
          <a:xfrm>
            <a:off x="1981205" y="2314605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94379" y="1571377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1205" y="157137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1205" y="157137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1205" y="157137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94377" y="2314605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666855" y="3935258"/>
            <a:ext cx="36430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31156" y="1862079"/>
            <a:ext cx="3671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96245" y="4326887"/>
            <a:ext cx="1530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86003" y="2850025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16453" y="28342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16453" y="28342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95800" y="2314605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4" y="0"/>
                </a:lnTo>
                <a:lnTo>
                  <a:pt x="213174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08977" y="1571377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3" y="0"/>
                </a:lnTo>
                <a:lnTo>
                  <a:pt x="743223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95800" y="157137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213174" y="743226"/>
                </a:moveTo>
                <a:lnTo>
                  <a:pt x="0" y="743226"/>
                </a:lnTo>
                <a:lnTo>
                  <a:pt x="743223" y="0"/>
                </a:lnTo>
                <a:lnTo>
                  <a:pt x="956398" y="0"/>
                </a:lnTo>
                <a:lnTo>
                  <a:pt x="213174" y="743226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95800" y="157137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6"/>
                </a:moveTo>
                <a:lnTo>
                  <a:pt x="743223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4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95800" y="157137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6"/>
                </a:moveTo>
                <a:lnTo>
                  <a:pt x="213174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08975" y="2314605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181450" y="3935258"/>
            <a:ext cx="36430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45750" y="1862079"/>
            <a:ext cx="3978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10843" y="4326887"/>
            <a:ext cx="1530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6</a:t>
            </a:r>
            <a:endParaRPr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98352" y="2928153"/>
            <a:ext cx="818100" cy="1471878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2000" spc="-5" dirty="0">
                <a:latin typeface="Arial"/>
                <a:cs typeface="Arial"/>
              </a:rPr>
              <a:t>CO</a:t>
            </a:r>
            <a:r>
              <a:rPr lang="de-DE" sz="2000" spc="-5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V,  ReLU</a:t>
            </a:r>
            <a:endParaRPr sz="2000" dirty="0">
              <a:latin typeface="Arial"/>
              <a:cs typeface="Arial"/>
            </a:endParaRPr>
          </a:p>
          <a:p>
            <a:pPr marL="12700" marR="118745" algn="just">
              <a:lnSpc>
                <a:spcPct val="100699"/>
              </a:lnSpc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e.g.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6 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5x5x3  filters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01169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8149" y="1786037"/>
            <a:ext cx="5054600" cy="2367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[Huang et al.</a:t>
            </a:r>
            <a:r>
              <a:rPr sz="1400" i="1" spc="-1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2016]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381635" marR="320040" indent="-304800" algn="just">
              <a:lnSpc>
                <a:spcPct val="100699"/>
              </a:lnSpc>
              <a:buChar char="-"/>
              <a:tabLst>
                <a:tab pos="382270" algn="l"/>
              </a:tabLst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Motivation: reduce vanishing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gradients</a:t>
            </a:r>
            <a:r>
              <a:rPr sz="1800" spc="-11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and  training time through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short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networks during  training</a:t>
            </a:r>
            <a:endParaRPr sz="1800">
              <a:latin typeface="Arial"/>
              <a:cs typeface="Arial"/>
            </a:endParaRPr>
          </a:p>
          <a:p>
            <a:pPr marL="381635" marR="5080" indent="-304800">
              <a:lnSpc>
                <a:spcPct val="100699"/>
              </a:lnSpc>
              <a:buChar char="-"/>
              <a:tabLst>
                <a:tab pos="381635" algn="l"/>
                <a:tab pos="38227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Randomly drop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a subset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of layers during each  training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pass</a:t>
            </a:r>
            <a:endParaRPr sz="1800">
              <a:latin typeface="Arial"/>
              <a:cs typeface="Arial"/>
            </a:endParaRPr>
          </a:p>
          <a:p>
            <a:pPr marL="381635" indent="-304800">
              <a:spcBef>
                <a:spcPts val="15"/>
              </a:spcBef>
              <a:buChar char="-"/>
              <a:tabLst>
                <a:tab pos="381635" algn="l"/>
                <a:tab pos="38227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Bypass with identity</a:t>
            </a:r>
            <a:r>
              <a:rPr sz="18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function</a:t>
            </a:r>
            <a:endParaRPr sz="1800">
              <a:latin typeface="Arial"/>
              <a:cs typeface="Arial"/>
            </a:endParaRPr>
          </a:p>
          <a:p>
            <a:pPr marL="381635" indent="-304800">
              <a:spcBef>
                <a:spcPts val="15"/>
              </a:spcBef>
              <a:buChar char="-"/>
              <a:tabLst>
                <a:tab pos="381635" algn="l"/>
                <a:tab pos="38227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Use full deep network at test</a:t>
            </a:r>
            <a:r>
              <a:rPr sz="18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5425" y="866783"/>
            <a:ext cx="6419215" cy="908050"/>
          </a:xfrm>
          <a:prstGeom prst="rect">
            <a:avLst/>
          </a:prstGeom>
        </p:spPr>
        <p:txBody>
          <a:bodyPr vert="horz" wrap="square" lIns="0" tIns="38735" rIns="0" bIns="0" rtlCol="0" anchor="b" anchorCtr="0">
            <a:spAutoFit/>
          </a:bodyPr>
          <a:lstStyle/>
          <a:p>
            <a:pPr marL="12700">
              <a:spcBef>
                <a:spcPts val="305"/>
              </a:spcBef>
            </a:pPr>
            <a:r>
              <a:rPr sz="2400" spc="-5" dirty="0">
                <a:solidFill>
                  <a:srgbClr val="000000"/>
                </a:solidFill>
              </a:rPr>
              <a:t>Improving</a:t>
            </a:r>
            <a:r>
              <a:rPr sz="2400" spc="-15" dirty="0">
                <a:solidFill>
                  <a:srgbClr val="000000"/>
                </a:solidFill>
              </a:rPr>
              <a:t> </a:t>
            </a:r>
            <a:r>
              <a:rPr sz="2400" spc="-5" dirty="0">
                <a:solidFill>
                  <a:srgbClr val="000000"/>
                </a:solidFill>
              </a:rPr>
              <a:t>ResNets...</a:t>
            </a:r>
            <a:endParaRPr sz="2400"/>
          </a:p>
          <a:p>
            <a:pPr marL="43180">
              <a:spcBef>
                <a:spcPts val="260"/>
              </a:spcBef>
            </a:pPr>
            <a:r>
              <a:rPr sz="3000" spc="-5" dirty="0">
                <a:solidFill>
                  <a:srgbClr val="000000"/>
                </a:solidFill>
              </a:rPr>
              <a:t>Deep Networks with </a:t>
            </a:r>
            <a:r>
              <a:rPr sz="3000" spc="-10" dirty="0">
                <a:solidFill>
                  <a:srgbClr val="000000"/>
                </a:solidFill>
              </a:rPr>
              <a:t>Stochastic</a:t>
            </a:r>
            <a:r>
              <a:rPr sz="3000" spc="-85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Depth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7190260" y="3204393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90260" y="3204393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90285" y="2942261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90285" y="2942261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97209" y="3148086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81460" y="310486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81460" y="310486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38335" y="2726003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07"/>
                </a:moveTo>
                <a:lnTo>
                  <a:pt x="4629" y="35978"/>
                </a:lnTo>
                <a:lnTo>
                  <a:pt x="17253" y="17254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54"/>
                </a:lnTo>
                <a:lnTo>
                  <a:pt x="117799" y="58907"/>
                </a:lnTo>
                <a:lnTo>
                  <a:pt x="113170" y="81837"/>
                </a:lnTo>
                <a:lnTo>
                  <a:pt x="100546" y="100562"/>
                </a:lnTo>
                <a:lnTo>
                  <a:pt x="81824" y="113187"/>
                </a:lnTo>
                <a:lnTo>
                  <a:pt x="58899" y="117817"/>
                </a:lnTo>
                <a:lnTo>
                  <a:pt x="35975" y="113187"/>
                </a:lnTo>
                <a:lnTo>
                  <a:pt x="17253" y="100562"/>
                </a:lnTo>
                <a:lnTo>
                  <a:pt x="4629" y="81837"/>
                </a:lnTo>
                <a:lnTo>
                  <a:pt x="0" y="5890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65086" y="2752764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67"/>
                </a:moveTo>
                <a:lnTo>
                  <a:pt x="24074" y="24067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67"/>
                </a:lnTo>
                <a:close/>
              </a:path>
              <a:path w="64770" h="64769">
                <a:moveTo>
                  <a:pt x="64299" y="40229"/>
                </a:moveTo>
                <a:lnTo>
                  <a:pt x="0" y="40229"/>
                </a:lnTo>
                <a:lnTo>
                  <a:pt x="0" y="24067"/>
                </a:lnTo>
                <a:lnTo>
                  <a:pt x="64299" y="24067"/>
                </a:lnTo>
                <a:lnTo>
                  <a:pt x="64299" y="40229"/>
                </a:lnTo>
                <a:close/>
              </a:path>
              <a:path w="64770" h="64769">
                <a:moveTo>
                  <a:pt x="40224" y="64297"/>
                </a:moveTo>
                <a:lnTo>
                  <a:pt x="24074" y="64297"/>
                </a:lnTo>
                <a:lnTo>
                  <a:pt x="24074" y="40229"/>
                </a:lnTo>
                <a:lnTo>
                  <a:pt x="40224" y="40229"/>
                </a:lnTo>
                <a:lnTo>
                  <a:pt x="40224" y="6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97235" y="2901006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81510" y="285778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81509" y="285778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58236" y="3362182"/>
            <a:ext cx="77999" cy="172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97235" y="2679934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81510" y="26367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81509" y="263670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00210" y="2828932"/>
            <a:ext cx="267970" cy="667385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63"/>
                </a:moveTo>
                <a:lnTo>
                  <a:pt x="227650" y="661908"/>
                </a:lnTo>
                <a:lnTo>
                  <a:pt x="188707" y="647155"/>
                </a:lnTo>
                <a:lnTo>
                  <a:pt x="151458" y="623870"/>
                </a:lnTo>
                <a:lnTo>
                  <a:pt x="116639" y="593119"/>
                </a:lnTo>
                <a:lnTo>
                  <a:pt x="84987" y="555969"/>
                </a:lnTo>
                <a:lnTo>
                  <a:pt x="57237" y="513487"/>
                </a:lnTo>
                <a:lnTo>
                  <a:pt x="34127" y="466738"/>
                </a:lnTo>
                <a:lnTo>
                  <a:pt x="16393" y="416790"/>
                </a:lnTo>
                <a:lnTo>
                  <a:pt x="4772" y="364709"/>
                </a:lnTo>
                <a:lnTo>
                  <a:pt x="0" y="311561"/>
                </a:lnTo>
                <a:lnTo>
                  <a:pt x="2552" y="258414"/>
                </a:lnTo>
                <a:lnTo>
                  <a:pt x="11909" y="206333"/>
                </a:lnTo>
                <a:lnTo>
                  <a:pt x="27293" y="156384"/>
                </a:lnTo>
                <a:lnTo>
                  <a:pt x="47924" y="109635"/>
                </a:lnTo>
                <a:lnTo>
                  <a:pt x="73024" y="67152"/>
                </a:lnTo>
                <a:lnTo>
                  <a:pt x="99891" y="32148"/>
                </a:lnTo>
                <a:lnTo>
                  <a:pt x="129374" y="2709"/>
                </a:lnTo>
                <a:lnTo>
                  <a:pt x="131924" y="534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11161" y="2786171"/>
            <a:ext cx="110949" cy="81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90260" y="4107069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90260" y="4107069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90285" y="3844944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90285" y="3844944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97209" y="4050769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81460" y="400754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81460" y="400754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38335" y="3628669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24"/>
                </a:moveTo>
                <a:lnTo>
                  <a:pt x="4629" y="35985"/>
                </a:lnTo>
                <a:lnTo>
                  <a:pt x="17253" y="17256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49"/>
                </a:lnTo>
                <a:lnTo>
                  <a:pt x="117799" y="58924"/>
                </a:lnTo>
                <a:lnTo>
                  <a:pt x="113170" y="81849"/>
                </a:lnTo>
                <a:lnTo>
                  <a:pt x="100546" y="100571"/>
                </a:lnTo>
                <a:lnTo>
                  <a:pt x="81824" y="113195"/>
                </a:lnTo>
                <a:lnTo>
                  <a:pt x="58899" y="117824"/>
                </a:lnTo>
                <a:lnTo>
                  <a:pt x="35975" y="113195"/>
                </a:lnTo>
                <a:lnTo>
                  <a:pt x="17253" y="100571"/>
                </a:lnTo>
                <a:lnTo>
                  <a:pt x="4629" y="81849"/>
                </a:lnTo>
                <a:lnTo>
                  <a:pt x="0" y="589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65086" y="3655445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49"/>
                </a:moveTo>
                <a:lnTo>
                  <a:pt x="24074" y="24049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49"/>
                </a:lnTo>
                <a:close/>
              </a:path>
              <a:path w="64770" h="64769">
                <a:moveTo>
                  <a:pt x="64299" y="40224"/>
                </a:moveTo>
                <a:lnTo>
                  <a:pt x="0" y="40224"/>
                </a:lnTo>
                <a:lnTo>
                  <a:pt x="0" y="24049"/>
                </a:lnTo>
                <a:lnTo>
                  <a:pt x="64299" y="24049"/>
                </a:lnTo>
                <a:lnTo>
                  <a:pt x="64299" y="40224"/>
                </a:lnTo>
                <a:close/>
              </a:path>
              <a:path w="64770" h="64769">
                <a:moveTo>
                  <a:pt x="40224" y="64299"/>
                </a:moveTo>
                <a:lnTo>
                  <a:pt x="24074" y="64299"/>
                </a:lnTo>
                <a:lnTo>
                  <a:pt x="24074" y="40224"/>
                </a:lnTo>
                <a:lnTo>
                  <a:pt x="40224" y="40224"/>
                </a:lnTo>
                <a:lnTo>
                  <a:pt x="40224" y="6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97235" y="3803669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381510" y="37604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81509" y="37604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58236" y="4264855"/>
            <a:ext cx="77999" cy="172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97235" y="3582620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381510" y="353937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0" y="43249"/>
                </a:lnTo>
                <a:lnTo>
                  <a:pt x="15724" y="0"/>
                </a:lnTo>
                <a:lnTo>
                  <a:pt x="31449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381509" y="353937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15724" y="0"/>
                </a:lnTo>
                <a:lnTo>
                  <a:pt x="0" y="43249"/>
                </a:lnTo>
                <a:lnTo>
                  <a:pt x="31449" y="432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00210" y="3731595"/>
            <a:ext cx="267970" cy="667385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73"/>
                </a:moveTo>
                <a:lnTo>
                  <a:pt x="227650" y="661918"/>
                </a:lnTo>
                <a:lnTo>
                  <a:pt x="188707" y="647165"/>
                </a:lnTo>
                <a:lnTo>
                  <a:pt x="151458" y="623880"/>
                </a:lnTo>
                <a:lnTo>
                  <a:pt x="116639" y="593129"/>
                </a:lnTo>
                <a:lnTo>
                  <a:pt x="84987" y="555980"/>
                </a:lnTo>
                <a:lnTo>
                  <a:pt x="57237" y="513497"/>
                </a:lnTo>
                <a:lnTo>
                  <a:pt x="34127" y="466749"/>
                </a:lnTo>
                <a:lnTo>
                  <a:pt x="16393" y="416802"/>
                </a:lnTo>
                <a:lnTo>
                  <a:pt x="4772" y="364721"/>
                </a:lnTo>
                <a:lnTo>
                  <a:pt x="0" y="311574"/>
                </a:lnTo>
                <a:lnTo>
                  <a:pt x="2552" y="258427"/>
                </a:lnTo>
                <a:lnTo>
                  <a:pt x="11909" y="206346"/>
                </a:lnTo>
                <a:lnTo>
                  <a:pt x="27293" y="156400"/>
                </a:lnTo>
                <a:lnTo>
                  <a:pt x="47924" y="109653"/>
                </a:lnTo>
                <a:lnTo>
                  <a:pt x="73024" y="67174"/>
                </a:lnTo>
                <a:lnTo>
                  <a:pt x="99891" y="32155"/>
                </a:lnTo>
                <a:lnTo>
                  <a:pt x="129374" y="2724"/>
                </a:lnTo>
                <a:lnTo>
                  <a:pt x="131924" y="549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211161" y="3688844"/>
            <a:ext cx="110949" cy="81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90260" y="2301720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90260" y="2301720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90285" y="2039588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90285" y="2039588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97209" y="2245413"/>
            <a:ext cx="0" cy="56515"/>
          </a:xfrm>
          <a:custGeom>
            <a:avLst/>
            <a:gdLst/>
            <a:ahLst/>
            <a:cxnLst/>
            <a:rect l="l" t="t" r="r" b="b"/>
            <a:pathLst>
              <a:path h="56515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81460" y="220218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381460" y="220218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338335" y="1823330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09">
                <a:moveTo>
                  <a:pt x="0" y="58907"/>
                </a:moveTo>
                <a:lnTo>
                  <a:pt x="4629" y="35978"/>
                </a:lnTo>
                <a:lnTo>
                  <a:pt x="17253" y="17254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54"/>
                </a:lnTo>
                <a:lnTo>
                  <a:pt x="117799" y="58907"/>
                </a:lnTo>
                <a:lnTo>
                  <a:pt x="113170" y="81837"/>
                </a:lnTo>
                <a:lnTo>
                  <a:pt x="100546" y="100562"/>
                </a:lnTo>
                <a:lnTo>
                  <a:pt x="81824" y="113187"/>
                </a:lnTo>
                <a:lnTo>
                  <a:pt x="58899" y="117817"/>
                </a:lnTo>
                <a:lnTo>
                  <a:pt x="35975" y="113187"/>
                </a:lnTo>
                <a:lnTo>
                  <a:pt x="17253" y="100562"/>
                </a:lnTo>
                <a:lnTo>
                  <a:pt x="4629" y="81837"/>
                </a:lnTo>
                <a:lnTo>
                  <a:pt x="0" y="5890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65086" y="1850091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67"/>
                </a:moveTo>
                <a:lnTo>
                  <a:pt x="24074" y="24067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67"/>
                </a:lnTo>
                <a:close/>
              </a:path>
              <a:path w="64770" h="64769">
                <a:moveTo>
                  <a:pt x="64299" y="40229"/>
                </a:moveTo>
                <a:lnTo>
                  <a:pt x="0" y="40229"/>
                </a:lnTo>
                <a:lnTo>
                  <a:pt x="0" y="24067"/>
                </a:lnTo>
                <a:lnTo>
                  <a:pt x="64299" y="24067"/>
                </a:lnTo>
                <a:lnTo>
                  <a:pt x="64299" y="40229"/>
                </a:lnTo>
                <a:close/>
              </a:path>
              <a:path w="64770" h="64769">
                <a:moveTo>
                  <a:pt x="40224" y="64297"/>
                </a:moveTo>
                <a:lnTo>
                  <a:pt x="24074" y="64297"/>
                </a:lnTo>
                <a:lnTo>
                  <a:pt x="24074" y="40229"/>
                </a:lnTo>
                <a:lnTo>
                  <a:pt x="40224" y="40229"/>
                </a:lnTo>
                <a:lnTo>
                  <a:pt x="40224" y="6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397235" y="1998333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381510" y="195510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381509" y="195510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358236" y="2459517"/>
            <a:ext cx="77999" cy="1728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97235" y="1777261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381510" y="173403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381509" y="173403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100210" y="1926258"/>
            <a:ext cx="267970" cy="667385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66"/>
                </a:moveTo>
                <a:lnTo>
                  <a:pt x="227650" y="661911"/>
                </a:lnTo>
                <a:lnTo>
                  <a:pt x="188707" y="647157"/>
                </a:lnTo>
                <a:lnTo>
                  <a:pt x="151458" y="623872"/>
                </a:lnTo>
                <a:lnTo>
                  <a:pt x="116639" y="593121"/>
                </a:lnTo>
                <a:lnTo>
                  <a:pt x="84987" y="555971"/>
                </a:lnTo>
                <a:lnTo>
                  <a:pt x="57237" y="513488"/>
                </a:lnTo>
                <a:lnTo>
                  <a:pt x="34127" y="466739"/>
                </a:lnTo>
                <a:lnTo>
                  <a:pt x="16393" y="416791"/>
                </a:lnTo>
                <a:lnTo>
                  <a:pt x="4772" y="364709"/>
                </a:lnTo>
                <a:lnTo>
                  <a:pt x="0" y="311561"/>
                </a:lnTo>
                <a:lnTo>
                  <a:pt x="2552" y="258414"/>
                </a:lnTo>
                <a:lnTo>
                  <a:pt x="11909" y="206333"/>
                </a:lnTo>
                <a:lnTo>
                  <a:pt x="27293" y="156384"/>
                </a:lnTo>
                <a:lnTo>
                  <a:pt x="47924" y="109635"/>
                </a:lnTo>
                <a:lnTo>
                  <a:pt x="73024" y="67152"/>
                </a:lnTo>
                <a:lnTo>
                  <a:pt x="99891" y="32148"/>
                </a:lnTo>
                <a:lnTo>
                  <a:pt x="129374" y="2709"/>
                </a:lnTo>
                <a:lnTo>
                  <a:pt x="131924" y="534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211161" y="1883497"/>
            <a:ext cx="110949" cy="81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190260" y="5009742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190260" y="5009742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90285" y="4747618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90285" y="4747618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397209" y="4953442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381460" y="491021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381460" y="491021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338335" y="4531342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24"/>
                </a:moveTo>
                <a:lnTo>
                  <a:pt x="4629" y="35985"/>
                </a:lnTo>
                <a:lnTo>
                  <a:pt x="17253" y="17256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49"/>
                </a:lnTo>
                <a:lnTo>
                  <a:pt x="117799" y="58924"/>
                </a:lnTo>
                <a:lnTo>
                  <a:pt x="113170" y="81849"/>
                </a:lnTo>
                <a:lnTo>
                  <a:pt x="100546" y="100571"/>
                </a:lnTo>
                <a:lnTo>
                  <a:pt x="81824" y="113195"/>
                </a:lnTo>
                <a:lnTo>
                  <a:pt x="58899" y="117824"/>
                </a:lnTo>
                <a:lnTo>
                  <a:pt x="35975" y="113195"/>
                </a:lnTo>
                <a:lnTo>
                  <a:pt x="17253" y="100571"/>
                </a:lnTo>
                <a:lnTo>
                  <a:pt x="4629" y="81849"/>
                </a:lnTo>
                <a:lnTo>
                  <a:pt x="0" y="589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365086" y="4558118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70">
                <a:moveTo>
                  <a:pt x="40224" y="24049"/>
                </a:moveTo>
                <a:lnTo>
                  <a:pt x="24074" y="24049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49"/>
                </a:lnTo>
                <a:close/>
              </a:path>
              <a:path w="64770" h="64770">
                <a:moveTo>
                  <a:pt x="64299" y="40224"/>
                </a:moveTo>
                <a:lnTo>
                  <a:pt x="0" y="40224"/>
                </a:lnTo>
                <a:lnTo>
                  <a:pt x="0" y="24049"/>
                </a:lnTo>
                <a:lnTo>
                  <a:pt x="64299" y="24049"/>
                </a:lnTo>
                <a:lnTo>
                  <a:pt x="64299" y="40224"/>
                </a:lnTo>
                <a:close/>
              </a:path>
              <a:path w="64770" h="64770">
                <a:moveTo>
                  <a:pt x="40224" y="64299"/>
                </a:moveTo>
                <a:lnTo>
                  <a:pt x="24074" y="64299"/>
                </a:lnTo>
                <a:lnTo>
                  <a:pt x="24074" y="40224"/>
                </a:lnTo>
                <a:lnTo>
                  <a:pt x="40224" y="40224"/>
                </a:lnTo>
                <a:lnTo>
                  <a:pt x="40224" y="6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397235" y="4706343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381510" y="466311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381509" y="466311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358236" y="5167528"/>
            <a:ext cx="77999" cy="172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397235" y="4485268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381510" y="444204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381509" y="444204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100210" y="4634268"/>
            <a:ext cx="267970" cy="667385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73"/>
                </a:moveTo>
                <a:lnTo>
                  <a:pt x="227650" y="661918"/>
                </a:lnTo>
                <a:lnTo>
                  <a:pt x="188707" y="647165"/>
                </a:lnTo>
                <a:lnTo>
                  <a:pt x="151458" y="623880"/>
                </a:lnTo>
                <a:lnTo>
                  <a:pt x="116639" y="593129"/>
                </a:lnTo>
                <a:lnTo>
                  <a:pt x="84987" y="555980"/>
                </a:lnTo>
                <a:lnTo>
                  <a:pt x="57237" y="513497"/>
                </a:lnTo>
                <a:lnTo>
                  <a:pt x="34127" y="466749"/>
                </a:lnTo>
                <a:lnTo>
                  <a:pt x="16393" y="416802"/>
                </a:lnTo>
                <a:lnTo>
                  <a:pt x="4772" y="364721"/>
                </a:lnTo>
                <a:lnTo>
                  <a:pt x="0" y="311574"/>
                </a:lnTo>
                <a:lnTo>
                  <a:pt x="2552" y="258427"/>
                </a:lnTo>
                <a:lnTo>
                  <a:pt x="11909" y="206346"/>
                </a:lnTo>
                <a:lnTo>
                  <a:pt x="27293" y="156400"/>
                </a:lnTo>
                <a:lnTo>
                  <a:pt x="47924" y="109653"/>
                </a:lnTo>
                <a:lnTo>
                  <a:pt x="73024" y="67174"/>
                </a:lnTo>
                <a:lnTo>
                  <a:pt x="99891" y="32155"/>
                </a:lnTo>
                <a:lnTo>
                  <a:pt x="129374" y="2724"/>
                </a:lnTo>
                <a:lnTo>
                  <a:pt x="131924" y="549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211161" y="4591517"/>
            <a:ext cx="110949" cy="81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073359" y="3204393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073358" y="3204393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073383" y="2942261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073383" y="2942261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280308" y="3148086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264558" y="310486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264558" y="310486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221433" y="2726003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07"/>
                </a:moveTo>
                <a:lnTo>
                  <a:pt x="4629" y="35978"/>
                </a:lnTo>
                <a:lnTo>
                  <a:pt x="17253" y="17254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54"/>
                </a:lnTo>
                <a:lnTo>
                  <a:pt x="117799" y="58907"/>
                </a:lnTo>
                <a:lnTo>
                  <a:pt x="113170" y="81837"/>
                </a:lnTo>
                <a:lnTo>
                  <a:pt x="100546" y="100562"/>
                </a:lnTo>
                <a:lnTo>
                  <a:pt x="81824" y="113187"/>
                </a:lnTo>
                <a:lnTo>
                  <a:pt x="58899" y="117817"/>
                </a:lnTo>
                <a:lnTo>
                  <a:pt x="35975" y="113187"/>
                </a:lnTo>
                <a:lnTo>
                  <a:pt x="17253" y="100562"/>
                </a:lnTo>
                <a:lnTo>
                  <a:pt x="4629" y="81837"/>
                </a:lnTo>
                <a:lnTo>
                  <a:pt x="0" y="5890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248184" y="2752764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67"/>
                </a:moveTo>
                <a:lnTo>
                  <a:pt x="24074" y="24067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67"/>
                </a:lnTo>
                <a:close/>
              </a:path>
              <a:path w="64770" h="64769">
                <a:moveTo>
                  <a:pt x="64299" y="40229"/>
                </a:moveTo>
                <a:lnTo>
                  <a:pt x="0" y="40229"/>
                </a:lnTo>
                <a:lnTo>
                  <a:pt x="0" y="24067"/>
                </a:lnTo>
                <a:lnTo>
                  <a:pt x="64299" y="24067"/>
                </a:lnTo>
                <a:lnTo>
                  <a:pt x="64299" y="40229"/>
                </a:lnTo>
                <a:close/>
              </a:path>
              <a:path w="64770" h="64769">
                <a:moveTo>
                  <a:pt x="40224" y="64297"/>
                </a:moveTo>
                <a:lnTo>
                  <a:pt x="24074" y="64297"/>
                </a:lnTo>
                <a:lnTo>
                  <a:pt x="24074" y="40229"/>
                </a:lnTo>
                <a:lnTo>
                  <a:pt x="40224" y="40229"/>
                </a:lnTo>
                <a:lnTo>
                  <a:pt x="40224" y="6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280333" y="2901006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264608" y="285778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264608" y="285778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241334" y="3362182"/>
            <a:ext cx="77999" cy="1728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280333" y="2679934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264608" y="26367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264608" y="263670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983308" y="2828932"/>
            <a:ext cx="267970" cy="667385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63"/>
                </a:moveTo>
                <a:lnTo>
                  <a:pt x="227650" y="661908"/>
                </a:lnTo>
                <a:lnTo>
                  <a:pt x="188707" y="647155"/>
                </a:lnTo>
                <a:lnTo>
                  <a:pt x="151458" y="623870"/>
                </a:lnTo>
                <a:lnTo>
                  <a:pt x="116639" y="593119"/>
                </a:lnTo>
                <a:lnTo>
                  <a:pt x="84987" y="555969"/>
                </a:lnTo>
                <a:lnTo>
                  <a:pt x="57237" y="513487"/>
                </a:lnTo>
                <a:lnTo>
                  <a:pt x="34127" y="466738"/>
                </a:lnTo>
                <a:lnTo>
                  <a:pt x="16393" y="416790"/>
                </a:lnTo>
                <a:lnTo>
                  <a:pt x="4772" y="364709"/>
                </a:lnTo>
                <a:lnTo>
                  <a:pt x="0" y="311561"/>
                </a:lnTo>
                <a:lnTo>
                  <a:pt x="2552" y="258414"/>
                </a:lnTo>
                <a:lnTo>
                  <a:pt x="11909" y="206333"/>
                </a:lnTo>
                <a:lnTo>
                  <a:pt x="27293" y="156384"/>
                </a:lnTo>
                <a:lnTo>
                  <a:pt x="47924" y="109635"/>
                </a:lnTo>
                <a:lnTo>
                  <a:pt x="73024" y="67152"/>
                </a:lnTo>
                <a:lnTo>
                  <a:pt x="99891" y="32148"/>
                </a:lnTo>
                <a:lnTo>
                  <a:pt x="129374" y="2709"/>
                </a:lnTo>
                <a:lnTo>
                  <a:pt x="131924" y="534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094259" y="2786171"/>
            <a:ext cx="110949" cy="81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73359" y="4107069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073358" y="4107069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073383" y="3844944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073383" y="3844944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280308" y="4050769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264558" y="400754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264558" y="400754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221433" y="3628669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24"/>
                </a:moveTo>
                <a:lnTo>
                  <a:pt x="4629" y="35985"/>
                </a:lnTo>
                <a:lnTo>
                  <a:pt x="17253" y="17256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49"/>
                </a:lnTo>
                <a:lnTo>
                  <a:pt x="117799" y="58924"/>
                </a:lnTo>
                <a:lnTo>
                  <a:pt x="113170" y="81849"/>
                </a:lnTo>
                <a:lnTo>
                  <a:pt x="100546" y="100571"/>
                </a:lnTo>
                <a:lnTo>
                  <a:pt x="81824" y="113195"/>
                </a:lnTo>
                <a:lnTo>
                  <a:pt x="58899" y="117824"/>
                </a:lnTo>
                <a:lnTo>
                  <a:pt x="35975" y="113195"/>
                </a:lnTo>
                <a:lnTo>
                  <a:pt x="17253" y="100571"/>
                </a:lnTo>
                <a:lnTo>
                  <a:pt x="4629" y="81849"/>
                </a:lnTo>
                <a:lnTo>
                  <a:pt x="0" y="589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248184" y="3655445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49"/>
                </a:moveTo>
                <a:lnTo>
                  <a:pt x="24074" y="24049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49"/>
                </a:lnTo>
                <a:close/>
              </a:path>
              <a:path w="64770" h="64769">
                <a:moveTo>
                  <a:pt x="64299" y="40224"/>
                </a:moveTo>
                <a:lnTo>
                  <a:pt x="0" y="40224"/>
                </a:lnTo>
                <a:lnTo>
                  <a:pt x="0" y="24049"/>
                </a:lnTo>
                <a:lnTo>
                  <a:pt x="64299" y="24049"/>
                </a:lnTo>
                <a:lnTo>
                  <a:pt x="64299" y="40224"/>
                </a:lnTo>
                <a:close/>
              </a:path>
              <a:path w="64770" h="64769">
                <a:moveTo>
                  <a:pt x="40224" y="64299"/>
                </a:moveTo>
                <a:lnTo>
                  <a:pt x="24074" y="64299"/>
                </a:lnTo>
                <a:lnTo>
                  <a:pt x="24074" y="40224"/>
                </a:lnTo>
                <a:lnTo>
                  <a:pt x="40224" y="40224"/>
                </a:lnTo>
                <a:lnTo>
                  <a:pt x="40224" y="6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280333" y="3803669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264608" y="37604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264608" y="37604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241334" y="4264855"/>
            <a:ext cx="77999" cy="1728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280333" y="3582620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264608" y="353937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0" y="43249"/>
                </a:lnTo>
                <a:lnTo>
                  <a:pt x="15724" y="0"/>
                </a:lnTo>
                <a:lnTo>
                  <a:pt x="31449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264608" y="353937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15724" y="0"/>
                </a:lnTo>
                <a:lnTo>
                  <a:pt x="0" y="43249"/>
                </a:lnTo>
                <a:lnTo>
                  <a:pt x="31449" y="432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983308" y="3731595"/>
            <a:ext cx="267970" cy="667385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73"/>
                </a:moveTo>
                <a:lnTo>
                  <a:pt x="227650" y="661918"/>
                </a:lnTo>
                <a:lnTo>
                  <a:pt x="188707" y="647165"/>
                </a:lnTo>
                <a:lnTo>
                  <a:pt x="151458" y="623880"/>
                </a:lnTo>
                <a:lnTo>
                  <a:pt x="116639" y="593129"/>
                </a:lnTo>
                <a:lnTo>
                  <a:pt x="84987" y="555980"/>
                </a:lnTo>
                <a:lnTo>
                  <a:pt x="57237" y="513497"/>
                </a:lnTo>
                <a:lnTo>
                  <a:pt x="34127" y="466749"/>
                </a:lnTo>
                <a:lnTo>
                  <a:pt x="16393" y="416802"/>
                </a:lnTo>
                <a:lnTo>
                  <a:pt x="4772" y="364721"/>
                </a:lnTo>
                <a:lnTo>
                  <a:pt x="0" y="311574"/>
                </a:lnTo>
                <a:lnTo>
                  <a:pt x="2552" y="258427"/>
                </a:lnTo>
                <a:lnTo>
                  <a:pt x="11909" y="206346"/>
                </a:lnTo>
                <a:lnTo>
                  <a:pt x="27293" y="156400"/>
                </a:lnTo>
                <a:lnTo>
                  <a:pt x="47924" y="109653"/>
                </a:lnTo>
                <a:lnTo>
                  <a:pt x="73024" y="67174"/>
                </a:lnTo>
                <a:lnTo>
                  <a:pt x="99891" y="32155"/>
                </a:lnTo>
                <a:lnTo>
                  <a:pt x="129374" y="2724"/>
                </a:lnTo>
                <a:lnTo>
                  <a:pt x="131924" y="549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094259" y="3688844"/>
            <a:ext cx="110949" cy="81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073359" y="2301720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073358" y="2301720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073383" y="2039588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073383" y="2039588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280308" y="2245413"/>
            <a:ext cx="0" cy="56515"/>
          </a:xfrm>
          <a:custGeom>
            <a:avLst/>
            <a:gdLst/>
            <a:ahLst/>
            <a:cxnLst/>
            <a:rect l="l" t="t" r="r" b="b"/>
            <a:pathLst>
              <a:path h="56515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264558" y="220218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8264558" y="220218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8221433" y="1823330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09">
                <a:moveTo>
                  <a:pt x="0" y="58907"/>
                </a:moveTo>
                <a:lnTo>
                  <a:pt x="4629" y="35978"/>
                </a:lnTo>
                <a:lnTo>
                  <a:pt x="17253" y="17254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54"/>
                </a:lnTo>
                <a:lnTo>
                  <a:pt x="117799" y="58907"/>
                </a:lnTo>
                <a:lnTo>
                  <a:pt x="113170" y="81837"/>
                </a:lnTo>
                <a:lnTo>
                  <a:pt x="100546" y="100562"/>
                </a:lnTo>
                <a:lnTo>
                  <a:pt x="81824" y="113187"/>
                </a:lnTo>
                <a:lnTo>
                  <a:pt x="58899" y="117817"/>
                </a:lnTo>
                <a:lnTo>
                  <a:pt x="35975" y="113187"/>
                </a:lnTo>
                <a:lnTo>
                  <a:pt x="17253" y="100562"/>
                </a:lnTo>
                <a:lnTo>
                  <a:pt x="4629" y="81837"/>
                </a:lnTo>
                <a:lnTo>
                  <a:pt x="0" y="5890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248184" y="1850091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67"/>
                </a:moveTo>
                <a:lnTo>
                  <a:pt x="24074" y="24067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67"/>
                </a:lnTo>
                <a:close/>
              </a:path>
              <a:path w="64770" h="64769">
                <a:moveTo>
                  <a:pt x="64299" y="40229"/>
                </a:moveTo>
                <a:lnTo>
                  <a:pt x="0" y="40229"/>
                </a:lnTo>
                <a:lnTo>
                  <a:pt x="0" y="24067"/>
                </a:lnTo>
                <a:lnTo>
                  <a:pt x="64299" y="24067"/>
                </a:lnTo>
                <a:lnTo>
                  <a:pt x="64299" y="40229"/>
                </a:lnTo>
                <a:close/>
              </a:path>
              <a:path w="64770" h="64769">
                <a:moveTo>
                  <a:pt x="40224" y="64297"/>
                </a:moveTo>
                <a:lnTo>
                  <a:pt x="24074" y="64297"/>
                </a:lnTo>
                <a:lnTo>
                  <a:pt x="24074" y="40229"/>
                </a:lnTo>
                <a:lnTo>
                  <a:pt x="40224" y="40229"/>
                </a:lnTo>
                <a:lnTo>
                  <a:pt x="40224" y="6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280333" y="1998333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264608" y="195510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8264608" y="195510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241334" y="2459517"/>
            <a:ext cx="77999" cy="1728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280333" y="1777261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264608" y="173403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264608" y="173403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983308" y="1926258"/>
            <a:ext cx="267970" cy="667385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66"/>
                </a:moveTo>
                <a:lnTo>
                  <a:pt x="227650" y="661911"/>
                </a:lnTo>
                <a:lnTo>
                  <a:pt x="188707" y="647157"/>
                </a:lnTo>
                <a:lnTo>
                  <a:pt x="151458" y="623872"/>
                </a:lnTo>
                <a:lnTo>
                  <a:pt x="116639" y="593121"/>
                </a:lnTo>
                <a:lnTo>
                  <a:pt x="84987" y="555971"/>
                </a:lnTo>
                <a:lnTo>
                  <a:pt x="57237" y="513488"/>
                </a:lnTo>
                <a:lnTo>
                  <a:pt x="34127" y="466739"/>
                </a:lnTo>
                <a:lnTo>
                  <a:pt x="16393" y="416791"/>
                </a:lnTo>
                <a:lnTo>
                  <a:pt x="4772" y="364709"/>
                </a:lnTo>
                <a:lnTo>
                  <a:pt x="0" y="311561"/>
                </a:lnTo>
                <a:lnTo>
                  <a:pt x="2552" y="258414"/>
                </a:lnTo>
                <a:lnTo>
                  <a:pt x="11909" y="206333"/>
                </a:lnTo>
                <a:lnTo>
                  <a:pt x="27293" y="156384"/>
                </a:lnTo>
                <a:lnTo>
                  <a:pt x="47924" y="109635"/>
                </a:lnTo>
                <a:lnTo>
                  <a:pt x="73024" y="67152"/>
                </a:lnTo>
                <a:lnTo>
                  <a:pt x="99891" y="32148"/>
                </a:lnTo>
                <a:lnTo>
                  <a:pt x="129374" y="2709"/>
                </a:lnTo>
                <a:lnTo>
                  <a:pt x="131924" y="534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094259" y="1883497"/>
            <a:ext cx="110949" cy="81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073359" y="5009742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073358" y="5009742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8073383" y="4747618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8073383" y="4747618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8280308" y="4953442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264558" y="491021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264558" y="491021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8221433" y="4531342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24"/>
                </a:moveTo>
                <a:lnTo>
                  <a:pt x="4629" y="35985"/>
                </a:lnTo>
                <a:lnTo>
                  <a:pt x="17253" y="17256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49"/>
                </a:lnTo>
                <a:lnTo>
                  <a:pt x="117799" y="58924"/>
                </a:lnTo>
                <a:lnTo>
                  <a:pt x="113170" y="81849"/>
                </a:lnTo>
                <a:lnTo>
                  <a:pt x="100546" y="100571"/>
                </a:lnTo>
                <a:lnTo>
                  <a:pt x="81824" y="113195"/>
                </a:lnTo>
                <a:lnTo>
                  <a:pt x="58899" y="117824"/>
                </a:lnTo>
                <a:lnTo>
                  <a:pt x="35975" y="113195"/>
                </a:lnTo>
                <a:lnTo>
                  <a:pt x="17253" y="100571"/>
                </a:lnTo>
                <a:lnTo>
                  <a:pt x="4629" y="81849"/>
                </a:lnTo>
                <a:lnTo>
                  <a:pt x="0" y="589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8248184" y="4558118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70">
                <a:moveTo>
                  <a:pt x="40224" y="24049"/>
                </a:moveTo>
                <a:lnTo>
                  <a:pt x="24074" y="24049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49"/>
                </a:lnTo>
                <a:close/>
              </a:path>
              <a:path w="64770" h="64770">
                <a:moveTo>
                  <a:pt x="64299" y="40224"/>
                </a:moveTo>
                <a:lnTo>
                  <a:pt x="0" y="40224"/>
                </a:lnTo>
                <a:lnTo>
                  <a:pt x="0" y="24049"/>
                </a:lnTo>
                <a:lnTo>
                  <a:pt x="64299" y="24049"/>
                </a:lnTo>
                <a:lnTo>
                  <a:pt x="64299" y="40224"/>
                </a:lnTo>
                <a:close/>
              </a:path>
              <a:path w="64770" h="64770">
                <a:moveTo>
                  <a:pt x="40224" y="64299"/>
                </a:moveTo>
                <a:lnTo>
                  <a:pt x="24074" y="64299"/>
                </a:lnTo>
                <a:lnTo>
                  <a:pt x="24074" y="40224"/>
                </a:lnTo>
                <a:lnTo>
                  <a:pt x="40224" y="40224"/>
                </a:lnTo>
                <a:lnTo>
                  <a:pt x="40224" y="6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8280333" y="4706343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8264608" y="466311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8264608" y="466311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8241334" y="5167528"/>
            <a:ext cx="77999" cy="1728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8280333" y="4485268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8264608" y="444204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8264608" y="444204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983308" y="4634268"/>
            <a:ext cx="267970" cy="667385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73"/>
                </a:moveTo>
                <a:lnTo>
                  <a:pt x="227650" y="661918"/>
                </a:lnTo>
                <a:lnTo>
                  <a:pt x="188707" y="647165"/>
                </a:lnTo>
                <a:lnTo>
                  <a:pt x="151458" y="623880"/>
                </a:lnTo>
                <a:lnTo>
                  <a:pt x="116639" y="593129"/>
                </a:lnTo>
                <a:lnTo>
                  <a:pt x="84987" y="555980"/>
                </a:lnTo>
                <a:lnTo>
                  <a:pt x="57237" y="513497"/>
                </a:lnTo>
                <a:lnTo>
                  <a:pt x="34127" y="466749"/>
                </a:lnTo>
                <a:lnTo>
                  <a:pt x="16393" y="416802"/>
                </a:lnTo>
                <a:lnTo>
                  <a:pt x="4772" y="364721"/>
                </a:lnTo>
                <a:lnTo>
                  <a:pt x="0" y="311574"/>
                </a:lnTo>
                <a:lnTo>
                  <a:pt x="2552" y="258427"/>
                </a:lnTo>
                <a:lnTo>
                  <a:pt x="11909" y="206346"/>
                </a:lnTo>
                <a:lnTo>
                  <a:pt x="27293" y="156400"/>
                </a:lnTo>
                <a:lnTo>
                  <a:pt x="47924" y="109653"/>
                </a:lnTo>
                <a:lnTo>
                  <a:pt x="73024" y="67174"/>
                </a:lnTo>
                <a:lnTo>
                  <a:pt x="99891" y="32155"/>
                </a:lnTo>
                <a:lnTo>
                  <a:pt x="129374" y="2724"/>
                </a:lnTo>
                <a:lnTo>
                  <a:pt x="131924" y="549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8094259" y="4591517"/>
            <a:ext cx="110949" cy="81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150</a:t>
            </a:fld>
            <a:endParaRPr/>
          </a:p>
        </p:txBody>
      </p:sp>
      <p:sp>
        <p:nvSpPr>
          <p:cNvPr id="149" name="object 149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94848017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424" y="893236"/>
            <a:ext cx="2562860" cy="39116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000000"/>
                </a:solidFill>
              </a:rPr>
              <a:t>Beyond</a:t>
            </a:r>
            <a:r>
              <a:rPr sz="2400" spc="-90" dirty="0">
                <a:solidFill>
                  <a:srgbClr val="000000"/>
                </a:solidFill>
              </a:rPr>
              <a:t> </a:t>
            </a:r>
            <a:r>
              <a:rPr sz="2400" spc="-5" dirty="0">
                <a:solidFill>
                  <a:srgbClr val="000000"/>
                </a:solidFill>
              </a:rPr>
              <a:t>ResNets...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256149" y="1209809"/>
            <a:ext cx="7875270" cy="3496945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12700">
              <a:spcBef>
                <a:spcPts val="1145"/>
              </a:spcBef>
            </a:pPr>
            <a:r>
              <a:rPr spc="-5" dirty="0">
                <a:latin typeface="Arial"/>
                <a:cs typeface="Arial"/>
              </a:rPr>
              <a:t>FractalNet: Ultra-Deep Neural Networks without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Residuals</a:t>
            </a:r>
            <a:endParaRPr>
              <a:latin typeface="Arial"/>
              <a:cs typeface="Arial"/>
            </a:endParaRPr>
          </a:p>
          <a:p>
            <a:pPr marL="24130">
              <a:spcBef>
                <a:spcPts val="610"/>
              </a:spcBef>
            </a:pPr>
            <a:r>
              <a:rPr sz="1400" i="1" spc="-5" dirty="0">
                <a:latin typeface="Arial"/>
                <a:cs typeface="Arial"/>
              </a:rPr>
              <a:t>[Larsson et al.</a:t>
            </a:r>
            <a:r>
              <a:rPr sz="1400" i="1" spc="-1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2017]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300">
              <a:latin typeface="Times New Roman"/>
              <a:cs typeface="Times New Roman"/>
            </a:endParaRPr>
          </a:p>
          <a:p>
            <a:pPr marL="393700" marR="4195445" indent="-304800">
              <a:lnSpc>
                <a:spcPct val="100699"/>
              </a:lnSpc>
              <a:buChar char="-"/>
              <a:tabLst>
                <a:tab pos="393065" algn="l"/>
                <a:tab pos="3937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Argues that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key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is transitioning  effectively from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shallow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to deep  and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residual representations</a:t>
            </a:r>
            <a:r>
              <a:rPr sz="18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are  not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necessary</a:t>
            </a:r>
            <a:endParaRPr sz="1800">
              <a:latin typeface="Arial"/>
              <a:cs typeface="Arial"/>
            </a:endParaRPr>
          </a:p>
          <a:p>
            <a:pPr marL="393700" marR="4120515" indent="-304800">
              <a:lnSpc>
                <a:spcPct val="100699"/>
              </a:lnSpc>
              <a:buChar char="-"/>
              <a:tabLst>
                <a:tab pos="393065" algn="l"/>
                <a:tab pos="3937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Fractal architecture with both 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shallow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and deep paths to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endParaRPr sz="1800">
              <a:latin typeface="Arial"/>
              <a:cs typeface="Arial"/>
            </a:endParaRPr>
          </a:p>
          <a:p>
            <a:pPr marL="393700" marR="4897755" indent="-304800">
              <a:lnSpc>
                <a:spcPct val="100699"/>
              </a:lnSpc>
              <a:buChar char="-"/>
              <a:tabLst>
                <a:tab pos="393065" algn="l"/>
                <a:tab pos="3937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Trained with dropping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out 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sub-paths</a:t>
            </a:r>
            <a:endParaRPr sz="1800">
              <a:latin typeface="Arial"/>
              <a:cs typeface="Arial"/>
            </a:endParaRPr>
          </a:p>
          <a:p>
            <a:pPr marL="393700" indent="-304800">
              <a:spcBef>
                <a:spcPts val="15"/>
              </a:spcBef>
              <a:buChar char="-"/>
              <a:tabLst>
                <a:tab pos="393065" algn="l"/>
                <a:tab pos="3937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Full network at test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48357" y="2140922"/>
            <a:ext cx="4503338" cy="30181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02691" y="5210824"/>
            <a:ext cx="308927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Figures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Larsson et al., 2017. Reproduced with</a:t>
            </a:r>
            <a:r>
              <a:rPr sz="800" spc="-6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151</a:t>
            </a:fld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22110302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84634" y="3769795"/>
            <a:ext cx="1121410" cy="148117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900" spc="-25" dirty="0">
                <a:solidFill>
                  <a:srgbClr val="4985E8"/>
                </a:solidFill>
                <a:latin typeface="Arial"/>
                <a:cs typeface="Arial"/>
              </a:rPr>
              <a:t>Pool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84634" y="4006194"/>
            <a:ext cx="1121410" cy="1481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900" spc="-25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84634" y="4242619"/>
            <a:ext cx="1121410" cy="148117"/>
          </a:xfrm>
          <a:prstGeom prst="rect">
            <a:avLst/>
          </a:prstGeom>
          <a:solidFill>
            <a:srgbClr val="D8D1E8"/>
          </a:solidFill>
          <a:ln w="19049">
            <a:solidFill>
              <a:srgbClr val="9900FF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201295">
              <a:spcBef>
                <a:spcPts val="75"/>
              </a:spcBef>
            </a:pPr>
            <a:r>
              <a:rPr sz="900" spc="-35" dirty="0">
                <a:solidFill>
                  <a:srgbClr val="9900FF"/>
                </a:solidFill>
                <a:latin typeface="Arial"/>
                <a:cs typeface="Arial"/>
              </a:rPr>
              <a:t>Dense </a:t>
            </a:r>
            <a:r>
              <a:rPr sz="900" spc="-10" dirty="0">
                <a:solidFill>
                  <a:srgbClr val="9900FF"/>
                </a:solidFill>
                <a:latin typeface="Arial"/>
                <a:cs typeface="Arial"/>
              </a:rPr>
              <a:t>Block</a:t>
            </a:r>
            <a:r>
              <a:rPr sz="900" spc="5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9900FF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84634" y="4479018"/>
            <a:ext cx="1121410" cy="1481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900" spc="-25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84634" y="4715418"/>
            <a:ext cx="1121410" cy="148117"/>
          </a:xfrm>
          <a:prstGeom prst="rect">
            <a:avLst/>
          </a:prstGeom>
          <a:solidFill>
            <a:srgbClr val="D8D8D8"/>
          </a:solidFill>
          <a:ln w="19049">
            <a:solidFill>
              <a:srgbClr val="424242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900" spc="-20" dirty="0">
                <a:solidFill>
                  <a:srgbClr val="424242"/>
                </a:solidFill>
                <a:latin typeface="Arial"/>
                <a:cs typeface="Arial"/>
              </a:rPr>
              <a:t>Input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80033" y="3531520"/>
            <a:ext cx="1121410" cy="1481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900" spc="-25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80033" y="3295118"/>
            <a:ext cx="1121410" cy="148117"/>
          </a:xfrm>
          <a:prstGeom prst="rect">
            <a:avLst/>
          </a:prstGeom>
          <a:solidFill>
            <a:srgbClr val="D8D1E8"/>
          </a:solidFill>
          <a:ln w="19049">
            <a:solidFill>
              <a:srgbClr val="9900FF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201295">
              <a:spcBef>
                <a:spcPts val="75"/>
              </a:spcBef>
            </a:pPr>
            <a:r>
              <a:rPr sz="900" spc="-35" dirty="0">
                <a:solidFill>
                  <a:srgbClr val="9900FF"/>
                </a:solidFill>
                <a:latin typeface="Arial"/>
                <a:cs typeface="Arial"/>
              </a:rPr>
              <a:t>Dense </a:t>
            </a:r>
            <a:r>
              <a:rPr sz="900" spc="-10" dirty="0">
                <a:solidFill>
                  <a:srgbClr val="9900FF"/>
                </a:solidFill>
                <a:latin typeface="Arial"/>
                <a:cs typeface="Arial"/>
              </a:rPr>
              <a:t>Block</a:t>
            </a:r>
            <a:r>
              <a:rPr sz="900" spc="5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9900FF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80033" y="3058714"/>
            <a:ext cx="1121410" cy="1481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900" spc="-25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80033" y="2822307"/>
            <a:ext cx="1121410" cy="148117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900" spc="-25" dirty="0">
                <a:solidFill>
                  <a:srgbClr val="4985E8"/>
                </a:solidFill>
                <a:latin typeface="Arial"/>
                <a:cs typeface="Arial"/>
              </a:rPr>
              <a:t>Pool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80033" y="2585899"/>
            <a:ext cx="1121410" cy="1481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900" spc="-25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80033" y="2349495"/>
            <a:ext cx="1121410" cy="148117"/>
          </a:xfrm>
          <a:prstGeom prst="rect">
            <a:avLst/>
          </a:prstGeom>
          <a:solidFill>
            <a:srgbClr val="D8D1E8"/>
          </a:solidFill>
          <a:ln w="19049">
            <a:solidFill>
              <a:srgbClr val="9900FF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201295">
              <a:spcBef>
                <a:spcPts val="75"/>
              </a:spcBef>
            </a:pPr>
            <a:r>
              <a:rPr sz="900" spc="-35" dirty="0">
                <a:solidFill>
                  <a:srgbClr val="9900FF"/>
                </a:solidFill>
                <a:latin typeface="Arial"/>
                <a:cs typeface="Arial"/>
              </a:rPr>
              <a:t>Dense </a:t>
            </a:r>
            <a:r>
              <a:rPr sz="900" spc="-10" dirty="0">
                <a:solidFill>
                  <a:srgbClr val="9900FF"/>
                </a:solidFill>
                <a:latin typeface="Arial"/>
                <a:cs typeface="Arial"/>
              </a:rPr>
              <a:t>Block</a:t>
            </a:r>
            <a:r>
              <a:rPr sz="900" spc="5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9900FF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84634" y="1640276"/>
            <a:ext cx="1121410" cy="148117"/>
          </a:xfrm>
          <a:prstGeom prst="rect">
            <a:avLst/>
          </a:prstGeom>
          <a:solidFill>
            <a:srgbClr val="F4CCCC"/>
          </a:solidFill>
          <a:ln w="19049">
            <a:solidFill>
              <a:srgbClr val="FF0000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356235">
              <a:spcBef>
                <a:spcPts val="75"/>
              </a:spcBef>
            </a:pPr>
            <a:r>
              <a:rPr sz="900" spc="-20" dirty="0">
                <a:solidFill>
                  <a:srgbClr val="FF0000"/>
                </a:solidFill>
                <a:latin typeface="Arial"/>
                <a:cs typeface="Arial"/>
              </a:rPr>
              <a:t>Softmax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84634" y="1876683"/>
            <a:ext cx="1121410" cy="148117"/>
          </a:xfrm>
          <a:prstGeom prst="rect">
            <a:avLst/>
          </a:prstGeom>
          <a:solidFill>
            <a:srgbClr val="D8E9D3"/>
          </a:solidFill>
          <a:ln w="19049">
            <a:solidFill>
              <a:srgbClr val="38751C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900" spc="-50" dirty="0">
                <a:solidFill>
                  <a:srgbClr val="38751C"/>
                </a:solidFill>
                <a:latin typeface="Arial"/>
                <a:cs typeface="Arial"/>
              </a:rPr>
              <a:t>FC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80033" y="2113088"/>
            <a:ext cx="1121410" cy="148117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900" spc="-25" dirty="0">
                <a:solidFill>
                  <a:srgbClr val="4985E8"/>
                </a:solidFill>
                <a:latin typeface="Arial"/>
                <a:cs typeface="Arial"/>
              </a:rPr>
              <a:t>Pool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42549" y="929336"/>
            <a:ext cx="2562860" cy="39116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000000"/>
                </a:solidFill>
              </a:rPr>
              <a:t>Beyond</a:t>
            </a:r>
            <a:r>
              <a:rPr sz="2400" spc="-90" dirty="0">
                <a:solidFill>
                  <a:srgbClr val="000000"/>
                </a:solidFill>
              </a:rPr>
              <a:t> </a:t>
            </a:r>
            <a:r>
              <a:rPr sz="2400" spc="-5" dirty="0">
                <a:solidFill>
                  <a:srgbClr val="000000"/>
                </a:solidFill>
              </a:rPr>
              <a:t>ResNets...</a:t>
            </a:r>
            <a:endParaRPr sz="2400"/>
          </a:p>
        </p:txBody>
      </p:sp>
      <p:sp>
        <p:nvSpPr>
          <p:cNvPr id="17" name="object 17"/>
          <p:cNvSpPr txBox="1"/>
          <p:nvPr/>
        </p:nvSpPr>
        <p:spPr>
          <a:xfrm>
            <a:off x="285275" y="1822136"/>
            <a:ext cx="15259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[Huang et al.</a:t>
            </a:r>
            <a:r>
              <a:rPr sz="1400" i="1" spc="-8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2017]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9549" y="2232807"/>
            <a:ext cx="3732529" cy="1680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16865" marR="5080" indent="-304165">
              <a:lnSpc>
                <a:spcPct val="100699"/>
              </a:lnSpc>
              <a:spcBef>
                <a:spcPts val="8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Dense blocks where each layer is 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connected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to every other layer in  feedforward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fashion</a:t>
            </a:r>
            <a:endParaRPr sz="1800">
              <a:latin typeface="Arial"/>
              <a:cs typeface="Arial"/>
            </a:endParaRPr>
          </a:p>
          <a:p>
            <a:pPr marL="316865" marR="106680" indent="-304165">
              <a:lnSpc>
                <a:spcPct val="100699"/>
              </a:lnSpc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Alleviates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vanishing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gradient, 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strengthens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feature</a:t>
            </a:r>
            <a:r>
              <a:rPr sz="18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propagation,  encourages feature</a:t>
            </a:r>
            <a:r>
              <a:rPr sz="18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reuse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3275" y="1378835"/>
            <a:ext cx="5968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Densely Connected Convolutional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Networks</a:t>
            </a:r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265613" y="4657493"/>
            <a:ext cx="1905" cy="97155"/>
          </a:xfrm>
          <a:custGeom>
            <a:avLst/>
            <a:gdLst/>
            <a:ahLst/>
            <a:cxnLst/>
            <a:rect l="l" t="t" r="r" b="b"/>
            <a:pathLst>
              <a:path w="1904" h="97154">
                <a:moveTo>
                  <a:pt x="0" y="96774"/>
                </a:moveTo>
                <a:lnTo>
                  <a:pt x="13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51212" y="461426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449"/>
                </a:moveTo>
                <a:lnTo>
                  <a:pt x="0" y="43024"/>
                </a:lnTo>
                <a:lnTo>
                  <a:pt x="16299" y="0"/>
                </a:lnTo>
                <a:lnTo>
                  <a:pt x="31449" y="434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51212" y="461426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449"/>
                </a:moveTo>
                <a:lnTo>
                  <a:pt x="16299" y="0"/>
                </a:lnTo>
                <a:lnTo>
                  <a:pt x="0" y="43024"/>
                </a:lnTo>
                <a:lnTo>
                  <a:pt x="31449" y="43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81970" y="3307381"/>
            <a:ext cx="1186180" cy="1004569"/>
          </a:xfrm>
          <a:custGeom>
            <a:avLst/>
            <a:gdLst/>
            <a:ahLst/>
            <a:cxnLst/>
            <a:rect l="l" t="t" r="r" b="b"/>
            <a:pathLst>
              <a:path w="1186179" h="1004570">
                <a:moveTo>
                  <a:pt x="1185791" y="1004387"/>
                </a:moveTo>
                <a:lnTo>
                  <a:pt x="1169024" y="966336"/>
                </a:lnTo>
                <a:lnTo>
                  <a:pt x="1121852" y="935659"/>
                </a:lnTo>
                <a:lnTo>
                  <a:pt x="1048971" y="909867"/>
                </a:lnTo>
                <a:lnTo>
                  <a:pt x="1004357" y="898025"/>
                </a:lnTo>
                <a:lnTo>
                  <a:pt x="955077" y="886471"/>
                </a:lnTo>
                <a:lnTo>
                  <a:pt x="901717" y="874893"/>
                </a:lnTo>
                <a:lnTo>
                  <a:pt x="844864" y="862981"/>
                </a:lnTo>
                <a:lnTo>
                  <a:pt x="785106" y="850423"/>
                </a:lnTo>
                <a:lnTo>
                  <a:pt x="723029" y="836908"/>
                </a:lnTo>
                <a:lnTo>
                  <a:pt x="659221" y="822125"/>
                </a:lnTo>
                <a:lnTo>
                  <a:pt x="594267" y="805763"/>
                </a:lnTo>
                <a:lnTo>
                  <a:pt x="540358" y="790912"/>
                </a:lnTo>
                <a:lnTo>
                  <a:pt x="486533" y="774804"/>
                </a:lnTo>
                <a:lnTo>
                  <a:pt x="433252" y="757468"/>
                </a:lnTo>
                <a:lnTo>
                  <a:pt x="380976" y="738928"/>
                </a:lnTo>
                <a:lnTo>
                  <a:pt x="330168" y="719210"/>
                </a:lnTo>
                <a:lnTo>
                  <a:pt x="281288" y="698342"/>
                </a:lnTo>
                <a:lnTo>
                  <a:pt x="234797" y="676349"/>
                </a:lnTo>
                <a:lnTo>
                  <a:pt x="191157" y="653257"/>
                </a:lnTo>
                <a:lnTo>
                  <a:pt x="150828" y="629092"/>
                </a:lnTo>
                <a:lnTo>
                  <a:pt x="114273" y="603882"/>
                </a:lnTo>
                <a:lnTo>
                  <a:pt x="81951" y="577651"/>
                </a:lnTo>
                <a:lnTo>
                  <a:pt x="54325" y="550427"/>
                </a:lnTo>
                <a:lnTo>
                  <a:pt x="15004" y="493101"/>
                </a:lnTo>
                <a:lnTo>
                  <a:pt x="0" y="432114"/>
                </a:lnTo>
                <a:lnTo>
                  <a:pt x="2769" y="400314"/>
                </a:lnTo>
                <a:lnTo>
                  <a:pt x="32635" y="330479"/>
                </a:lnTo>
                <a:lnTo>
                  <a:pt x="59020" y="295106"/>
                </a:lnTo>
                <a:lnTo>
                  <a:pt x="92409" y="259945"/>
                </a:lnTo>
                <a:lnTo>
                  <a:pt x="132329" y="225382"/>
                </a:lnTo>
                <a:lnTo>
                  <a:pt x="178307" y="191802"/>
                </a:lnTo>
                <a:lnTo>
                  <a:pt x="229869" y="159593"/>
                </a:lnTo>
                <a:lnTo>
                  <a:pt x="286543" y="129139"/>
                </a:lnTo>
                <a:lnTo>
                  <a:pt x="326936" y="109998"/>
                </a:lnTo>
                <a:lnTo>
                  <a:pt x="369248" y="91924"/>
                </a:lnTo>
                <a:lnTo>
                  <a:pt x="413340" y="75030"/>
                </a:lnTo>
                <a:lnTo>
                  <a:pt x="459070" y="59431"/>
                </a:lnTo>
                <a:lnTo>
                  <a:pt x="506301" y="45239"/>
                </a:lnTo>
                <a:lnTo>
                  <a:pt x="554892" y="32567"/>
                </a:lnTo>
                <a:lnTo>
                  <a:pt x="592158" y="24131"/>
                </a:lnTo>
                <a:lnTo>
                  <a:pt x="630042" y="16662"/>
                </a:lnTo>
                <a:lnTo>
                  <a:pt x="668489" y="10211"/>
                </a:lnTo>
                <a:lnTo>
                  <a:pt x="707442" y="4824"/>
                </a:lnTo>
                <a:lnTo>
                  <a:pt x="746867" y="552"/>
                </a:lnTo>
                <a:lnTo>
                  <a:pt x="75301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4038" y="3266423"/>
            <a:ext cx="106824" cy="819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67150" y="3883606"/>
            <a:ext cx="0" cy="93980"/>
          </a:xfrm>
          <a:custGeom>
            <a:avLst/>
            <a:gdLst/>
            <a:ahLst/>
            <a:cxnLst/>
            <a:rect l="l" t="t" r="r" b="b"/>
            <a:pathLst>
              <a:path h="93980">
                <a:moveTo>
                  <a:pt x="0" y="0"/>
                </a:moveTo>
                <a:lnTo>
                  <a:pt x="0" y="93862"/>
                </a:lnTo>
              </a:path>
            </a:pathLst>
          </a:custGeom>
          <a:ln w="10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51687" y="384514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324"/>
                </a:moveTo>
                <a:lnTo>
                  <a:pt x="0" y="43124"/>
                </a:lnTo>
                <a:lnTo>
                  <a:pt x="15999" y="0"/>
                </a:lnTo>
                <a:lnTo>
                  <a:pt x="31474" y="43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51687" y="384514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324"/>
                </a:moveTo>
                <a:lnTo>
                  <a:pt x="15999" y="0"/>
                </a:lnTo>
                <a:lnTo>
                  <a:pt x="0" y="43124"/>
                </a:lnTo>
                <a:lnTo>
                  <a:pt x="31474" y="433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67474" y="4210255"/>
            <a:ext cx="0" cy="101600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0" y="101512"/>
                </a:lnTo>
              </a:path>
            </a:pathLst>
          </a:custGeom>
          <a:ln w="10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51462" y="417179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324"/>
                </a:moveTo>
                <a:lnTo>
                  <a:pt x="15474" y="0"/>
                </a:lnTo>
                <a:lnTo>
                  <a:pt x="31474" y="43124"/>
                </a:lnTo>
                <a:lnTo>
                  <a:pt x="0" y="43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51462" y="417179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124"/>
                </a:moveTo>
                <a:lnTo>
                  <a:pt x="15474" y="0"/>
                </a:lnTo>
                <a:lnTo>
                  <a:pt x="0" y="43324"/>
                </a:lnTo>
                <a:lnTo>
                  <a:pt x="31474" y="431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60564" y="4311769"/>
            <a:ext cx="1214755" cy="288925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60564" y="4311769"/>
            <a:ext cx="1214755" cy="288925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140353" y="4377393"/>
            <a:ext cx="25527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20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8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66712" y="3114460"/>
            <a:ext cx="0" cy="93980"/>
          </a:xfrm>
          <a:custGeom>
            <a:avLst/>
            <a:gdLst/>
            <a:ahLst/>
            <a:cxnLst/>
            <a:rect l="l" t="t" r="r" b="b"/>
            <a:pathLst>
              <a:path h="93980">
                <a:moveTo>
                  <a:pt x="0" y="0"/>
                </a:moveTo>
                <a:lnTo>
                  <a:pt x="0" y="93847"/>
                </a:lnTo>
              </a:path>
            </a:pathLst>
          </a:custGeom>
          <a:ln w="9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50887" y="30759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257"/>
                </a:moveTo>
                <a:lnTo>
                  <a:pt x="15649" y="0"/>
                </a:lnTo>
                <a:lnTo>
                  <a:pt x="31474" y="43194"/>
                </a:lnTo>
                <a:lnTo>
                  <a:pt x="0" y="432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250887" y="30759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194"/>
                </a:moveTo>
                <a:lnTo>
                  <a:pt x="15649" y="0"/>
                </a:lnTo>
                <a:lnTo>
                  <a:pt x="0" y="43257"/>
                </a:lnTo>
                <a:lnTo>
                  <a:pt x="31474" y="4319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266487" y="3453670"/>
            <a:ext cx="1270" cy="89535"/>
          </a:xfrm>
          <a:custGeom>
            <a:avLst/>
            <a:gdLst/>
            <a:ahLst/>
            <a:cxnLst/>
            <a:rect l="l" t="t" r="r" b="b"/>
            <a:pathLst>
              <a:path w="1270" h="89535">
                <a:moveTo>
                  <a:pt x="1274" y="889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50762" y="34104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449"/>
                </a:moveTo>
                <a:lnTo>
                  <a:pt x="15099" y="0"/>
                </a:lnTo>
                <a:lnTo>
                  <a:pt x="31449" y="42999"/>
                </a:lnTo>
                <a:lnTo>
                  <a:pt x="0" y="434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50762" y="341044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2999"/>
                </a:moveTo>
                <a:lnTo>
                  <a:pt x="15099" y="0"/>
                </a:lnTo>
                <a:lnTo>
                  <a:pt x="0" y="43449"/>
                </a:lnTo>
                <a:lnTo>
                  <a:pt x="31449" y="429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60564" y="3542620"/>
            <a:ext cx="1214755" cy="288925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660564" y="3542620"/>
            <a:ext cx="1214755" cy="288925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140353" y="3608242"/>
            <a:ext cx="25527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20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8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265899" y="2345311"/>
            <a:ext cx="0" cy="86360"/>
          </a:xfrm>
          <a:custGeom>
            <a:avLst/>
            <a:gdLst/>
            <a:ahLst/>
            <a:cxnLst/>
            <a:rect l="l" t="t" r="r" b="b"/>
            <a:pathLst>
              <a:path h="86359">
                <a:moveTo>
                  <a:pt x="0" y="0"/>
                </a:moveTo>
                <a:lnTo>
                  <a:pt x="0" y="86172"/>
                </a:lnTo>
              </a:path>
            </a:pathLst>
          </a:custGeom>
          <a:ln w="10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50437" y="230685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317"/>
                </a:moveTo>
                <a:lnTo>
                  <a:pt x="0" y="43132"/>
                </a:lnTo>
                <a:lnTo>
                  <a:pt x="15999" y="0"/>
                </a:lnTo>
                <a:lnTo>
                  <a:pt x="31474" y="433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250437" y="230685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317"/>
                </a:moveTo>
                <a:lnTo>
                  <a:pt x="15999" y="0"/>
                </a:lnTo>
                <a:lnTo>
                  <a:pt x="0" y="43132"/>
                </a:lnTo>
                <a:lnTo>
                  <a:pt x="31474" y="4331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266224" y="2671961"/>
            <a:ext cx="0" cy="101600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0" y="101512"/>
                </a:lnTo>
              </a:path>
            </a:pathLst>
          </a:custGeom>
          <a:ln w="10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250212" y="26334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317"/>
                </a:moveTo>
                <a:lnTo>
                  <a:pt x="15474" y="0"/>
                </a:lnTo>
                <a:lnTo>
                  <a:pt x="31474" y="43132"/>
                </a:lnTo>
                <a:lnTo>
                  <a:pt x="0" y="433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250212" y="26334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132"/>
                </a:moveTo>
                <a:lnTo>
                  <a:pt x="15474" y="0"/>
                </a:lnTo>
                <a:lnTo>
                  <a:pt x="0" y="43317"/>
                </a:lnTo>
                <a:lnTo>
                  <a:pt x="31474" y="4313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659314" y="2773474"/>
            <a:ext cx="1214755" cy="288925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659314" y="2773474"/>
            <a:ext cx="1214755" cy="288925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968889" y="2839099"/>
            <a:ext cx="59563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10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800" spc="-7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8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266224" y="1902812"/>
            <a:ext cx="0" cy="101600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0" y="101512"/>
                </a:lnTo>
              </a:path>
            </a:pathLst>
          </a:custGeom>
          <a:ln w="10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50212" y="186435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43317"/>
                </a:moveTo>
                <a:lnTo>
                  <a:pt x="15474" y="0"/>
                </a:lnTo>
                <a:lnTo>
                  <a:pt x="31474" y="43132"/>
                </a:lnTo>
                <a:lnTo>
                  <a:pt x="0" y="433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50212" y="186435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132"/>
                </a:moveTo>
                <a:lnTo>
                  <a:pt x="15474" y="0"/>
                </a:lnTo>
                <a:lnTo>
                  <a:pt x="0" y="43317"/>
                </a:lnTo>
                <a:lnTo>
                  <a:pt x="31474" y="4313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659314" y="2004326"/>
            <a:ext cx="1214755" cy="288925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659314" y="2004326"/>
            <a:ext cx="1214755" cy="288925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968889" y="2069948"/>
            <a:ext cx="59563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10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800" spc="-7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8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267763" y="2538422"/>
            <a:ext cx="1078865" cy="1773555"/>
          </a:xfrm>
          <a:custGeom>
            <a:avLst/>
            <a:gdLst/>
            <a:ahLst/>
            <a:cxnLst/>
            <a:rect l="l" t="t" r="r" b="b"/>
            <a:pathLst>
              <a:path w="1078865" h="1773554">
                <a:moveTo>
                  <a:pt x="0" y="1773346"/>
                </a:moveTo>
                <a:lnTo>
                  <a:pt x="38769" y="1738358"/>
                </a:lnTo>
                <a:lnTo>
                  <a:pt x="102079" y="1726566"/>
                </a:lnTo>
                <a:lnTo>
                  <a:pt x="142951" y="1721572"/>
                </a:lnTo>
                <a:lnTo>
                  <a:pt x="189069" y="1716042"/>
                </a:lnTo>
                <a:lnTo>
                  <a:pt x="239760" y="1709121"/>
                </a:lnTo>
                <a:lnTo>
                  <a:pt x="294350" y="1699958"/>
                </a:lnTo>
                <a:lnTo>
                  <a:pt x="352165" y="1687700"/>
                </a:lnTo>
                <a:lnTo>
                  <a:pt x="412532" y="1671493"/>
                </a:lnTo>
                <a:lnTo>
                  <a:pt x="474776" y="1650485"/>
                </a:lnTo>
                <a:lnTo>
                  <a:pt x="538223" y="1623821"/>
                </a:lnTo>
                <a:lnTo>
                  <a:pt x="576002" y="1605098"/>
                </a:lnTo>
                <a:lnTo>
                  <a:pt x="613776" y="1584169"/>
                </a:lnTo>
                <a:lnTo>
                  <a:pt x="651356" y="1561101"/>
                </a:lnTo>
                <a:lnTo>
                  <a:pt x="688552" y="1535961"/>
                </a:lnTo>
                <a:lnTo>
                  <a:pt x="725175" y="1508816"/>
                </a:lnTo>
                <a:lnTo>
                  <a:pt x="761036" y="1479733"/>
                </a:lnTo>
                <a:lnTo>
                  <a:pt x="795944" y="1448779"/>
                </a:lnTo>
                <a:lnTo>
                  <a:pt x="829711" y="1416021"/>
                </a:lnTo>
                <a:lnTo>
                  <a:pt x="862146" y="1381526"/>
                </a:lnTo>
                <a:lnTo>
                  <a:pt x="893061" y="1345360"/>
                </a:lnTo>
                <a:lnTo>
                  <a:pt x="922266" y="1307592"/>
                </a:lnTo>
                <a:lnTo>
                  <a:pt x="949572" y="1268287"/>
                </a:lnTo>
                <a:lnTo>
                  <a:pt x="974789" y="1227513"/>
                </a:lnTo>
                <a:lnTo>
                  <a:pt x="997727" y="1185336"/>
                </a:lnTo>
                <a:lnTo>
                  <a:pt x="1018197" y="1141824"/>
                </a:lnTo>
                <a:lnTo>
                  <a:pt x="1036010" y="1097044"/>
                </a:lnTo>
                <a:lnTo>
                  <a:pt x="1050976" y="1051063"/>
                </a:lnTo>
                <a:lnTo>
                  <a:pt x="1062906" y="1003947"/>
                </a:lnTo>
                <a:lnTo>
                  <a:pt x="1071610" y="955764"/>
                </a:lnTo>
                <a:lnTo>
                  <a:pt x="1076899" y="906581"/>
                </a:lnTo>
                <a:lnTo>
                  <a:pt x="1078583" y="856464"/>
                </a:lnTo>
                <a:lnTo>
                  <a:pt x="1076472" y="805480"/>
                </a:lnTo>
                <a:lnTo>
                  <a:pt x="1071089" y="758068"/>
                </a:lnTo>
                <a:lnTo>
                  <a:pt x="1062485" y="710204"/>
                </a:lnTo>
                <a:lnTo>
                  <a:pt x="1050786" y="662107"/>
                </a:lnTo>
                <a:lnTo>
                  <a:pt x="1036121" y="613996"/>
                </a:lnTo>
                <a:lnTo>
                  <a:pt x="1018613" y="566091"/>
                </a:lnTo>
                <a:lnTo>
                  <a:pt x="998391" y="518612"/>
                </a:lnTo>
                <a:lnTo>
                  <a:pt x="975581" y="471779"/>
                </a:lnTo>
                <a:lnTo>
                  <a:pt x="950308" y="425810"/>
                </a:lnTo>
                <a:lnTo>
                  <a:pt x="922699" y="380927"/>
                </a:lnTo>
                <a:lnTo>
                  <a:pt x="892881" y="337347"/>
                </a:lnTo>
                <a:lnTo>
                  <a:pt x="860980" y="295291"/>
                </a:lnTo>
                <a:lnTo>
                  <a:pt x="827123" y="254979"/>
                </a:lnTo>
                <a:lnTo>
                  <a:pt x="791442" y="216630"/>
                </a:lnTo>
                <a:lnTo>
                  <a:pt x="754058" y="180463"/>
                </a:lnTo>
                <a:lnTo>
                  <a:pt x="715098" y="146698"/>
                </a:lnTo>
                <a:lnTo>
                  <a:pt x="674688" y="115556"/>
                </a:lnTo>
                <a:lnTo>
                  <a:pt x="632954" y="87254"/>
                </a:lnTo>
                <a:lnTo>
                  <a:pt x="590023" y="62014"/>
                </a:lnTo>
                <a:lnTo>
                  <a:pt x="523667" y="30374"/>
                </a:lnTo>
                <a:lnTo>
                  <a:pt x="455324" y="6857"/>
                </a:lnTo>
                <a:lnTo>
                  <a:pt x="429274" y="282"/>
                </a:lnTo>
                <a:lnTo>
                  <a:pt x="4279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600311" y="2497631"/>
            <a:ext cx="108474" cy="815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265613" y="2534649"/>
            <a:ext cx="1349375" cy="2219960"/>
          </a:xfrm>
          <a:custGeom>
            <a:avLst/>
            <a:gdLst/>
            <a:ahLst/>
            <a:cxnLst/>
            <a:rect l="l" t="t" r="r" b="b"/>
            <a:pathLst>
              <a:path w="1349375" h="2219960">
                <a:moveTo>
                  <a:pt x="0" y="2219618"/>
                </a:moveTo>
                <a:lnTo>
                  <a:pt x="36528" y="2194513"/>
                </a:lnTo>
                <a:lnTo>
                  <a:pt x="97011" y="2189200"/>
                </a:lnTo>
                <a:lnTo>
                  <a:pt x="136489" y="2187810"/>
                </a:lnTo>
                <a:lnTo>
                  <a:pt x="181411" y="2186304"/>
                </a:lnTo>
                <a:lnTo>
                  <a:pt x="231242" y="2183963"/>
                </a:lnTo>
                <a:lnTo>
                  <a:pt x="285448" y="2180066"/>
                </a:lnTo>
                <a:lnTo>
                  <a:pt x="343495" y="2173894"/>
                </a:lnTo>
                <a:lnTo>
                  <a:pt x="404848" y="2164725"/>
                </a:lnTo>
                <a:lnTo>
                  <a:pt x="468971" y="2151841"/>
                </a:lnTo>
                <a:lnTo>
                  <a:pt x="535332" y="2134521"/>
                </a:lnTo>
                <a:lnTo>
                  <a:pt x="603394" y="2112045"/>
                </a:lnTo>
                <a:lnTo>
                  <a:pt x="672623" y="2083693"/>
                </a:lnTo>
                <a:lnTo>
                  <a:pt x="710001" y="2065866"/>
                </a:lnTo>
                <a:lnTo>
                  <a:pt x="747439" y="2046192"/>
                </a:lnTo>
                <a:lnTo>
                  <a:pt x="784816" y="2024717"/>
                </a:lnTo>
                <a:lnTo>
                  <a:pt x="822012" y="2001487"/>
                </a:lnTo>
                <a:lnTo>
                  <a:pt x="858905" y="1976548"/>
                </a:lnTo>
                <a:lnTo>
                  <a:pt x="895374" y="1949947"/>
                </a:lnTo>
                <a:lnTo>
                  <a:pt x="931297" y="1921729"/>
                </a:lnTo>
                <a:lnTo>
                  <a:pt x="966555" y="1891941"/>
                </a:lnTo>
                <a:lnTo>
                  <a:pt x="1001025" y="1860628"/>
                </a:lnTo>
                <a:lnTo>
                  <a:pt x="1034586" y="1827837"/>
                </a:lnTo>
                <a:lnTo>
                  <a:pt x="1067118" y="1793614"/>
                </a:lnTo>
                <a:lnTo>
                  <a:pt x="1098499" y="1758004"/>
                </a:lnTo>
                <a:lnTo>
                  <a:pt x="1128609" y="1721054"/>
                </a:lnTo>
                <a:lnTo>
                  <a:pt x="1157325" y="1682809"/>
                </a:lnTo>
                <a:lnTo>
                  <a:pt x="1184528" y="1643317"/>
                </a:lnTo>
                <a:lnTo>
                  <a:pt x="1210095" y="1602622"/>
                </a:lnTo>
                <a:lnTo>
                  <a:pt x="1233906" y="1560772"/>
                </a:lnTo>
                <a:lnTo>
                  <a:pt x="1255839" y="1517811"/>
                </a:lnTo>
                <a:lnTo>
                  <a:pt x="1275774" y="1473787"/>
                </a:lnTo>
                <a:lnTo>
                  <a:pt x="1293590" y="1428745"/>
                </a:lnTo>
                <a:lnTo>
                  <a:pt x="1309164" y="1382731"/>
                </a:lnTo>
                <a:lnTo>
                  <a:pt x="1322377" y="1335792"/>
                </a:lnTo>
                <a:lnTo>
                  <a:pt x="1333107" y="1287973"/>
                </a:lnTo>
                <a:lnTo>
                  <a:pt x="1341233" y="1239320"/>
                </a:lnTo>
                <a:lnTo>
                  <a:pt x="1346633" y="1189880"/>
                </a:lnTo>
                <a:lnTo>
                  <a:pt x="1349187" y="1139698"/>
                </a:lnTo>
                <a:lnTo>
                  <a:pt x="1348774" y="1088821"/>
                </a:lnTo>
                <a:lnTo>
                  <a:pt x="1345272" y="1037295"/>
                </a:lnTo>
                <a:lnTo>
                  <a:pt x="1339601" y="991730"/>
                </a:lnTo>
                <a:lnTo>
                  <a:pt x="1331542" y="945821"/>
                </a:lnTo>
                <a:lnTo>
                  <a:pt x="1321161" y="899684"/>
                </a:lnTo>
                <a:lnTo>
                  <a:pt x="1308527" y="853438"/>
                </a:lnTo>
                <a:lnTo>
                  <a:pt x="1293708" y="807200"/>
                </a:lnTo>
                <a:lnTo>
                  <a:pt x="1276772" y="761086"/>
                </a:lnTo>
                <a:lnTo>
                  <a:pt x="1257787" y="715216"/>
                </a:lnTo>
                <a:lnTo>
                  <a:pt x="1236822" y="669706"/>
                </a:lnTo>
                <a:lnTo>
                  <a:pt x="1213944" y="624673"/>
                </a:lnTo>
                <a:lnTo>
                  <a:pt x="1189222" y="580236"/>
                </a:lnTo>
                <a:lnTo>
                  <a:pt x="1162724" y="536511"/>
                </a:lnTo>
                <a:lnTo>
                  <a:pt x="1134518" y="493616"/>
                </a:lnTo>
                <a:lnTo>
                  <a:pt x="1104671" y="451669"/>
                </a:lnTo>
                <a:lnTo>
                  <a:pt x="1073253" y="410786"/>
                </a:lnTo>
                <a:lnTo>
                  <a:pt x="1040330" y="371086"/>
                </a:lnTo>
                <a:lnTo>
                  <a:pt x="1005972" y="332686"/>
                </a:lnTo>
                <a:lnTo>
                  <a:pt x="970246" y="295704"/>
                </a:lnTo>
                <a:lnTo>
                  <a:pt x="933220" y="260256"/>
                </a:lnTo>
                <a:lnTo>
                  <a:pt x="894961" y="226460"/>
                </a:lnTo>
                <a:lnTo>
                  <a:pt x="855538" y="194434"/>
                </a:lnTo>
                <a:lnTo>
                  <a:pt x="815020" y="164295"/>
                </a:lnTo>
                <a:lnTo>
                  <a:pt x="773474" y="136161"/>
                </a:lnTo>
                <a:lnTo>
                  <a:pt x="730969" y="110149"/>
                </a:lnTo>
                <a:lnTo>
                  <a:pt x="687573" y="86377"/>
                </a:lnTo>
                <a:lnTo>
                  <a:pt x="643354" y="64961"/>
                </a:lnTo>
                <a:lnTo>
                  <a:pt x="598380" y="46019"/>
                </a:lnTo>
                <a:lnTo>
                  <a:pt x="552721" y="29669"/>
                </a:lnTo>
                <a:lnTo>
                  <a:pt x="506448" y="16029"/>
                </a:lnTo>
                <a:lnTo>
                  <a:pt x="459599" y="5214"/>
                </a:lnTo>
                <a:lnTo>
                  <a:pt x="435999" y="904"/>
                </a:lnTo>
                <a:lnTo>
                  <a:pt x="430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00337" y="2493759"/>
            <a:ext cx="107749" cy="817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607590" y="3306057"/>
            <a:ext cx="1304290" cy="1525270"/>
          </a:xfrm>
          <a:custGeom>
            <a:avLst/>
            <a:gdLst/>
            <a:ahLst/>
            <a:cxnLst/>
            <a:rect l="l" t="t" r="r" b="b"/>
            <a:pathLst>
              <a:path w="1304289" h="1525270">
                <a:moveTo>
                  <a:pt x="1303722" y="1525159"/>
                </a:moveTo>
                <a:lnTo>
                  <a:pt x="1247851" y="1524232"/>
                </a:lnTo>
                <a:lnTo>
                  <a:pt x="1192050" y="1521486"/>
                </a:lnTo>
                <a:lnTo>
                  <a:pt x="1136413" y="1516975"/>
                </a:lnTo>
                <a:lnTo>
                  <a:pt x="1081032" y="1510753"/>
                </a:lnTo>
                <a:lnTo>
                  <a:pt x="1026001" y="1502872"/>
                </a:lnTo>
                <a:lnTo>
                  <a:pt x="971413" y="1493387"/>
                </a:lnTo>
                <a:lnTo>
                  <a:pt x="917362" y="1482350"/>
                </a:lnTo>
                <a:lnTo>
                  <a:pt x="863939" y="1469816"/>
                </a:lnTo>
                <a:lnTo>
                  <a:pt x="811239" y="1455838"/>
                </a:lnTo>
                <a:lnTo>
                  <a:pt x="759355" y="1440469"/>
                </a:lnTo>
                <a:lnTo>
                  <a:pt x="708380" y="1423763"/>
                </a:lnTo>
                <a:lnTo>
                  <a:pt x="658408" y="1405773"/>
                </a:lnTo>
                <a:lnTo>
                  <a:pt x="609530" y="1386553"/>
                </a:lnTo>
                <a:lnTo>
                  <a:pt x="561841" y="1366157"/>
                </a:lnTo>
                <a:lnTo>
                  <a:pt x="515434" y="1344637"/>
                </a:lnTo>
                <a:lnTo>
                  <a:pt x="470402" y="1322048"/>
                </a:lnTo>
                <a:lnTo>
                  <a:pt x="426838" y="1298442"/>
                </a:lnTo>
                <a:lnTo>
                  <a:pt x="384836" y="1273874"/>
                </a:lnTo>
                <a:lnTo>
                  <a:pt x="344488" y="1248396"/>
                </a:lnTo>
                <a:lnTo>
                  <a:pt x="305888" y="1222063"/>
                </a:lnTo>
                <a:lnTo>
                  <a:pt x="269129" y="1194928"/>
                </a:lnTo>
                <a:lnTo>
                  <a:pt x="234304" y="1167044"/>
                </a:lnTo>
                <a:lnTo>
                  <a:pt x="201507" y="1138465"/>
                </a:lnTo>
                <a:lnTo>
                  <a:pt x="170830" y="1109244"/>
                </a:lnTo>
                <a:lnTo>
                  <a:pt x="142367" y="1079435"/>
                </a:lnTo>
                <a:lnTo>
                  <a:pt x="116211" y="1049091"/>
                </a:lnTo>
                <a:lnTo>
                  <a:pt x="92455" y="1018266"/>
                </a:lnTo>
                <a:lnTo>
                  <a:pt x="52517" y="955386"/>
                </a:lnTo>
                <a:lnTo>
                  <a:pt x="23297" y="891223"/>
                </a:lnTo>
                <a:lnTo>
                  <a:pt x="5543" y="826205"/>
                </a:lnTo>
                <a:lnTo>
                  <a:pt x="0" y="760760"/>
                </a:lnTo>
                <a:lnTo>
                  <a:pt x="3004" y="719823"/>
                </a:lnTo>
                <a:lnTo>
                  <a:pt x="10891" y="678992"/>
                </a:lnTo>
                <a:lnTo>
                  <a:pt x="23480" y="638371"/>
                </a:lnTo>
                <a:lnTo>
                  <a:pt x="40593" y="598064"/>
                </a:lnTo>
                <a:lnTo>
                  <a:pt x="62049" y="558176"/>
                </a:lnTo>
                <a:lnTo>
                  <a:pt x="87669" y="518811"/>
                </a:lnTo>
                <a:lnTo>
                  <a:pt x="117274" y="480074"/>
                </a:lnTo>
                <a:lnTo>
                  <a:pt x="150684" y="442068"/>
                </a:lnTo>
                <a:lnTo>
                  <a:pt x="187720" y="404897"/>
                </a:lnTo>
                <a:lnTo>
                  <a:pt x="228202" y="368668"/>
                </a:lnTo>
                <a:lnTo>
                  <a:pt x="271950" y="333482"/>
                </a:lnTo>
                <a:lnTo>
                  <a:pt x="318785" y="299446"/>
                </a:lnTo>
                <a:lnTo>
                  <a:pt x="368528" y="266662"/>
                </a:lnTo>
                <a:lnTo>
                  <a:pt x="420999" y="235237"/>
                </a:lnTo>
                <a:lnTo>
                  <a:pt x="463580" y="211796"/>
                </a:lnTo>
                <a:lnTo>
                  <a:pt x="507618" y="189289"/>
                </a:lnTo>
                <a:lnTo>
                  <a:pt x="553028" y="167766"/>
                </a:lnTo>
                <a:lnTo>
                  <a:pt x="599727" y="147276"/>
                </a:lnTo>
                <a:lnTo>
                  <a:pt x="647629" y="127868"/>
                </a:lnTo>
                <a:lnTo>
                  <a:pt x="696652" y="109590"/>
                </a:lnTo>
                <a:lnTo>
                  <a:pt x="746710" y="92493"/>
                </a:lnTo>
                <a:lnTo>
                  <a:pt x="797720" y="76626"/>
                </a:lnTo>
                <a:lnTo>
                  <a:pt x="849598" y="62037"/>
                </a:lnTo>
                <a:lnTo>
                  <a:pt x="896958" y="50041"/>
                </a:lnTo>
                <a:lnTo>
                  <a:pt x="944888" y="39156"/>
                </a:lnTo>
                <a:lnTo>
                  <a:pt x="993327" y="29416"/>
                </a:lnTo>
                <a:lnTo>
                  <a:pt x="1042217" y="20859"/>
                </a:lnTo>
                <a:lnTo>
                  <a:pt x="1091497" y="13519"/>
                </a:lnTo>
                <a:lnTo>
                  <a:pt x="1153538" y="6112"/>
                </a:lnTo>
                <a:lnTo>
                  <a:pt x="1215972" y="734"/>
                </a:lnTo>
                <a:lnTo>
                  <a:pt x="1227272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824338" y="3265083"/>
            <a:ext cx="106474" cy="819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6664" y="4075668"/>
            <a:ext cx="854710" cy="755650"/>
          </a:xfrm>
          <a:custGeom>
            <a:avLst/>
            <a:gdLst/>
            <a:ahLst/>
            <a:cxnLst/>
            <a:rect l="l" t="t" r="r" b="b"/>
            <a:pathLst>
              <a:path w="854710" h="755650">
                <a:moveTo>
                  <a:pt x="854648" y="755548"/>
                </a:moveTo>
                <a:lnTo>
                  <a:pt x="793617" y="754277"/>
                </a:lnTo>
                <a:lnTo>
                  <a:pt x="732808" y="750545"/>
                </a:lnTo>
                <a:lnTo>
                  <a:pt x="672507" y="744475"/>
                </a:lnTo>
                <a:lnTo>
                  <a:pt x="612999" y="736191"/>
                </a:lnTo>
                <a:lnTo>
                  <a:pt x="554572" y="725815"/>
                </a:lnTo>
                <a:lnTo>
                  <a:pt x="497510" y="713471"/>
                </a:lnTo>
                <a:lnTo>
                  <a:pt x="442100" y="699280"/>
                </a:lnTo>
                <a:lnTo>
                  <a:pt x="388629" y="683368"/>
                </a:lnTo>
                <a:lnTo>
                  <a:pt x="337381" y="665856"/>
                </a:lnTo>
                <a:lnTo>
                  <a:pt x="288643" y="646867"/>
                </a:lnTo>
                <a:lnTo>
                  <a:pt x="242702" y="626525"/>
                </a:lnTo>
                <a:lnTo>
                  <a:pt x="199842" y="604952"/>
                </a:lnTo>
                <a:lnTo>
                  <a:pt x="160351" y="582272"/>
                </a:lnTo>
                <a:lnTo>
                  <a:pt x="124514" y="558608"/>
                </a:lnTo>
                <a:lnTo>
                  <a:pt x="92617" y="534082"/>
                </a:lnTo>
                <a:lnTo>
                  <a:pt x="41788" y="482937"/>
                </a:lnTo>
                <a:lnTo>
                  <a:pt x="10153" y="429823"/>
                </a:lnTo>
                <a:lnTo>
                  <a:pt x="0" y="375724"/>
                </a:lnTo>
                <a:lnTo>
                  <a:pt x="5895" y="340171"/>
                </a:lnTo>
                <a:lnTo>
                  <a:pt x="21397" y="304893"/>
                </a:lnTo>
                <a:lnTo>
                  <a:pt x="45871" y="270169"/>
                </a:lnTo>
                <a:lnTo>
                  <a:pt x="78684" y="236277"/>
                </a:lnTo>
                <a:lnTo>
                  <a:pt x="119202" y="203498"/>
                </a:lnTo>
                <a:lnTo>
                  <a:pt x="166791" y="172110"/>
                </a:lnTo>
                <a:lnTo>
                  <a:pt x="220818" y="142392"/>
                </a:lnTo>
                <a:lnTo>
                  <a:pt x="280649" y="114624"/>
                </a:lnTo>
                <a:lnTo>
                  <a:pt x="323455" y="97332"/>
                </a:lnTo>
                <a:lnTo>
                  <a:pt x="368374" y="81110"/>
                </a:lnTo>
                <a:lnTo>
                  <a:pt x="415217" y="66040"/>
                </a:lnTo>
                <a:lnTo>
                  <a:pt x="463799" y="52206"/>
                </a:lnTo>
                <a:lnTo>
                  <a:pt x="513930" y="39690"/>
                </a:lnTo>
                <a:lnTo>
                  <a:pt x="565423" y="28574"/>
                </a:lnTo>
                <a:lnTo>
                  <a:pt x="604817" y="21212"/>
                </a:lnTo>
                <a:lnTo>
                  <a:pt x="644795" y="14715"/>
                </a:lnTo>
                <a:lnTo>
                  <a:pt x="685274" y="9123"/>
                </a:lnTo>
                <a:lnTo>
                  <a:pt x="726173" y="4474"/>
                </a:lnTo>
                <a:lnTo>
                  <a:pt x="767423" y="799"/>
                </a:lnTo>
                <a:lnTo>
                  <a:pt x="770873" y="524"/>
                </a:lnTo>
                <a:lnTo>
                  <a:pt x="774323" y="274"/>
                </a:lnTo>
                <a:lnTo>
                  <a:pt x="777773" y="24"/>
                </a:lnTo>
                <a:lnTo>
                  <a:pt x="77822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824238" y="4034694"/>
            <a:ext cx="106574" cy="819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267763" y="2544952"/>
            <a:ext cx="753745" cy="998219"/>
          </a:xfrm>
          <a:custGeom>
            <a:avLst/>
            <a:gdLst/>
            <a:ahLst/>
            <a:cxnLst/>
            <a:rect l="l" t="t" r="r" b="b"/>
            <a:pathLst>
              <a:path w="753745" h="998219">
                <a:moveTo>
                  <a:pt x="0" y="997667"/>
                </a:moveTo>
                <a:lnTo>
                  <a:pt x="20904" y="951960"/>
                </a:lnTo>
                <a:lnTo>
                  <a:pt x="77787" y="918240"/>
                </a:lnTo>
                <a:lnTo>
                  <a:pt x="116987" y="903636"/>
                </a:lnTo>
                <a:lnTo>
                  <a:pt x="161902" y="889344"/>
                </a:lnTo>
                <a:lnTo>
                  <a:pt x="211439" y="874466"/>
                </a:lnTo>
                <a:lnTo>
                  <a:pt x="264505" y="858108"/>
                </a:lnTo>
                <a:lnTo>
                  <a:pt x="320006" y="839374"/>
                </a:lnTo>
                <a:lnTo>
                  <a:pt x="376849" y="817368"/>
                </a:lnTo>
                <a:lnTo>
                  <a:pt x="420790" y="797725"/>
                </a:lnTo>
                <a:lnTo>
                  <a:pt x="464312" y="775697"/>
                </a:lnTo>
                <a:lnTo>
                  <a:pt x="506851" y="751363"/>
                </a:lnTo>
                <a:lnTo>
                  <a:pt x="547840" y="724806"/>
                </a:lnTo>
                <a:lnTo>
                  <a:pt x="586713" y="696105"/>
                </a:lnTo>
                <a:lnTo>
                  <a:pt x="622906" y="665341"/>
                </a:lnTo>
                <a:lnTo>
                  <a:pt x="655852" y="632595"/>
                </a:lnTo>
                <a:lnTo>
                  <a:pt x="684986" y="597947"/>
                </a:lnTo>
                <a:lnTo>
                  <a:pt x="709742" y="561479"/>
                </a:lnTo>
                <a:lnTo>
                  <a:pt x="729554" y="523271"/>
                </a:lnTo>
                <a:lnTo>
                  <a:pt x="743857" y="483405"/>
                </a:lnTo>
                <a:lnTo>
                  <a:pt x="752085" y="441959"/>
                </a:lnTo>
                <a:lnTo>
                  <a:pt x="753673" y="399016"/>
                </a:lnTo>
                <a:lnTo>
                  <a:pt x="747480" y="351036"/>
                </a:lnTo>
                <a:lnTo>
                  <a:pt x="733501" y="302327"/>
                </a:lnTo>
                <a:lnTo>
                  <a:pt x="712414" y="253823"/>
                </a:lnTo>
                <a:lnTo>
                  <a:pt x="684895" y="206460"/>
                </a:lnTo>
                <a:lnTo>
                  <a:pt x="651623" y="161169"/>
                </a:lnTo>
                <a:lnTo>
                  <a:pt x="613273" y="118887"/>
                </a:lnTo>
                <a:lnTo>
                  <a:pt x="581592" y="89712"/>
                </a:lnTo>
                <a:lnTo>
                  <a:pt x="547714" y="63148"/>
                </a:lnTo>
                <a:lnTo>
                  <a:pt x="511929" y="39589"/>
                </a:lnTo>
                <a:lnTo>
                  <a:pt x="474524" y="19429"/>
                </a:lnTo>
                <a:lnTo>
                  <a:pt x="435774" y="3064"/>
                </a:lnTo>
                <a:lnTo>
                  <a:pt x="432499" y="1882"/>
                </a:lnTo>
                <a:lnTo>
                  <a:pt x="430874" y="1304"/>
                </a:lnTo>
                <a:lnTo>
                  <a:pt x="4270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600087" y="2504414"/>
            <a:ext cx="109574" cy="810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5911313" y="4754267"/>
            <a:ext cx="708660" cy="14427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 marL="229870">
              <a:spcBef>
                <a:spcPts val="45"/>
              </a:spcBef>
            </a:pPr>
            <a:r>
              <a:rPr sz="900" spc="-20" dirty="0">
                <a:latin typeface="Arial"/>
                <a:cs typeface="Arial"/>
              </a:rPr>
              <a:t>Input</a:t>
            </a:r>
            <a:endParaRPr sz="9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5949114" y="2431485"/>
            <a:ext cx="633095" cy="188595"/>
          </a:xfrm>
          <a:custGeom>
            <a:avLst/>
            <a:gdLst/>
            <a:ahLst/>
            <a:cxnLst/>
            <a:rect l="l" t="t" r="r" b="b"/>
            <a:pathLst>
              <a:path w="633095" h="188594">
                <a:moveTo>
                  <a:pt x="0" y="0"/>
                </a:moveTo>
                <a:lnTo>
                  <a:pt x="632998" y="0"/>
                </a:lnTo>
                <a:lnTo>
                  <a:pt x="632998" y="188099"/>
                </a:lnTo>
                <a:lnTo>
                  <a:pt x="0" y="188099"/>
                </a:lnTo>
                <a:lnTo>
                  <a:pt x="0" y="0"/>
                </a:lnTo>
                <a:close/>
              </a:path>
            </a:pathLst>
          </a:custGeom>
          <a:solidFill>
            <a:srgbClr val="CF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949113" y="2431485"/>
            <a:ext cx="633095" cy="188595"/>
          </a:xfrm>
          <a:custGeom>
            <a:avLst/>
            <a:gdLst/>
            <a:ahLst/>
            <a:cxnLst/>
            <a:rect l="l" t="t" r="r" b="b"/>
            <a:pathLst>
              <a:path w="633095" h="188594">
                <a:moveTo>
                  <a:pt x="0" y="0"/>
                </a:moveTo>
                <a:lnTo>
                  <a:pt x="632998" y="0"/>
                </a:lnTo>
                <a:lnTo>
                  <a:pt x="632998" y="188099"/>
                </a:lnTo>
                <a:lnTo>
                  <a:pt x="0" y="1880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6093995" y="2446855"/>
            <a:ext cx="34353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10" dirty="0">
                <a:solidFill>
                  <a:srgbClr val="44808E"/>
                </a:solidFill>
                <a:latin typeface="Arial"/>
                <a:cs typeface="Arial"/>
              </a:rPr>
              <a:t>Concat</a:t>
            </a:r>
            <a:endParaRPr sz="80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949114" y="3208308"/>
            <a:ext cx="633095" cy="188595"/>
          </a:xfrm>
          <a:custGeom>
            <a:avLst/>
            <a:gdLst/>
            <a:ahLst/>
            <a:cxnLst/>
            <a:rect l="l" t="t" r="r" b="b"/>
            <a:pathLst>
              <a:path w="633095" h="188594">
                <a:moveTo>
                  <a:pt x="0" y="0"/>
                </a:moveTo>
                <a:lnTo>
                  <a:pt x="632998" y="0"/>
                </a:lnTo>
                <a:lnTo>
                  <a:pt x="632998" y="188112"/>
                </a:lnTo>
                <a:lnTo>
                  <a:pt x="0" y="188112"/>
                </a:lnTo>
                <a:lnTo>
                  <a:pt x="0" y="0"/>
                </a:lnTo>
                <a:close/>
              </a:path>
            </a:pathLst>
          </a:custGeom>
          <a:solidFill>
            <a:srgbClr val="CF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949113" y="3208308"/>
            <a:ext cx="633095" cy="188595"/>
          </a:xfrm>
          <a:custGeom>
            <a:avLst/>
            <a:gdLst/>
            <a:ahLst/>
            <a:cxnLst/>
            <a:rect l="l" t="t" r="r" b="b"/>
            <a:pathLst>
              <a:path w="633095" h="188594">
                <a:moveTo>
                  <a:pt x="0" y="0"/>
                </a:moveTo>
                <a:lnTo>
                  <a:pt x="632998" y="0"/>
                </a:lnTo>
                <a:lnTo>
                  <a:pt x="632998" y="188112"/>
                </a:lnTo>
                <a:lnTo>
                  <a:pt x="0" y="18811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6093995" y="3223684"/>
            <a:ext cx="34353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10" dirty="0">
                <a:solidFill>
                  <a:srgbClr val="44808E"/>
                </a:solidFill>
                <a:latin typeface="Arial"/>
                <a:cs typeface="Arial"/>
              </a:rPr>
              <a:t>Concat</a:t>
            </a:r>
            <a:endParaRPr sz="80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5949114" y="3977469"/>
            <a:ext cx="633095" cy="188595"/>
          </a:xfrm>
          <a:custGeom>
            <a:avLst/>
            <a:gdLst/>
            <a:ahLst/>
            <a:cxnLst/>
            <a:rect l="l" t="t" r="r" b="b"/>
            <a:pathLst>
              <a:path w="633095" h="188595">
                <a:moveTo>
                  <a:pt x="0" y="0"/>
                </a:moveTo>
                <a:lnTo>
                  <a:pt x="632998" y="0"/>
                </a:lnTo>
                <a:lnTo>
                  <a:pt x="632998" y="188099"/>
                </a:lnTo>
                <a:lnTo>
                  <a:pt x="0" y="188099"/>
                </a:lnTo>
                <a:lnTo>
                  <a:pt x="0" y="0"/>
                </a:lnTo>
                <a:close/>
              </a:path>
            </a:pathLst>
          </a:custGeom>
          <a:solidFill>
            <a:srgbClr val="CF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949113" y="3977469"/>
            <a:ext cx="633095" cy="188595"/>
          </a:xfrm>
          <a:custGeom>
            <a:avLst/>
            <a:gdLst/>
            <a:ahLst/>
            <a:cxnLst/>
            <a:rect l="l" t="t" r="r" b="b"/>
            <a:pathLst>
              <a:path w="633095" h="188595">
                <a:moveTo>
                  <a:pt x="0" y="0"/>
                </a:moveTo>
                <a:lnTo>
                  <a:pt x="632998" y="0"/>
                </a:lnTo>
                <a:lnTo>
                  <a:pt x="632998" y="188099"/>
                </a:lnTo>
                <a:lnTo>
                  <a:pt x="0" y="1880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6093995" y="3992826"/>
            <a:ext cx="34353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10" dirty="0">
                <a:solidFill>
                  <a:srgbClr val="44808E"/>
                </a:solidFill>
                <a:latin typeface="Arial"/>
                <a:cs typeface="Arial"/>
              </a:rPr>
              <a:t>Concat</a:t>
            </a:r>
            <a:endParaRPr sz="8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81" name="object 81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5771149" y="4985061"/>
            <a:ext cx="9931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0" dirty="0">
                <a:latin typeface="Arial"/>
                <a:cs typeface="Arial"/>
              </a:rPr>
              <a:t>Dense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Block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522052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549" y="929336"/>
            <a:ext cx="2661920" cy="39116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000000"/>
                </a:solidFill>
              </a:rPr>
              <a:t>Efficient</a:t>
            </a:r>
            <a:r>
              <a:rPr sz="2400" spc="-90" dirty="0">
                <a:solidFill>
                  <a:srgbClr val="000000"/>
                </a:solidFill>
              </a:rPr>
              <a:t> </a:t>
            </a:r>
            <a:r>
              <a:rPr sz="2400" spc="-5" dirty="0">
                <a:solidFill>
                  <a:srgbClr val="000000"/>
                </a:solidFill>
              </a:rPr>
              <a:t>networks...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242549" y="1369161"/>
            <a:ext cx="7182484" cy="3807901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SqueezeNet: AlexNet-level Accuracy With 50x</a:t>
            </a:r>
            <a:r>
              <a:rPr spc="-10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Fewer  Parameters and &lt;0.5Mb </a:t>
            </a:r>
            <a:r>
              <a:rPr dirty="0">
                <a:latin typeface="Arial"/>
                <a:cs typeface="Arial"/>
              </a:rPr>
              <a:t>Model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Size</a:t>
            </a:r>
            <a:endParaRPr>
              <a:latin typeface="Arial"/>
              <a:cs typeface="Arial"/>
            </a:endParaRPr>
          </a:p>
          <a:p>
            <a:pPr marL="55244">
              <a:spcBef>
                <a:spcPts val="520"/>
              </a:spcBef>
            </a:pPr>
            <a:r>
              <a:rPr sz="1400" i="1" spc="-5" dirty="0">
                <a:latin typeface="Arial"/>
                <a:cs typeface="Arial"/>
              </a:rPr>
              <a:t>[Iandola et al.</a:t>
            </a:r>
            <a:r>
              <a:rPr sz="1400" i="1" spc="-1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2017]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1550">
              <a:latin typeface="Times New Roman"/>
              <a:cs typeface="Times New Roman"/>
            </a:endParaRPr>
          </a:p>
          <a:p>
            <a:pPr marL="469900" marR="3265804" indent="-304800">
              <a:lnSpc>
                <a:spcPct val="100699"/>
              </a:lnSpc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Fire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modules consisting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of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a 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‘squeeze’ layer with 1x1 filters  feeding an ‘expand’ layer with 1x1  and 3x3</a:t>
            </a:r>
            <a:r>
              <a:rPr sz="18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filters</a:t>
            </a:r>
            <a:endParaRPr sz="1800">
              <a:latin typeface="Arial"/>
              <a:cs typeface="Arial"/>
            </a:endParaRPr>
          </a:p>
          <a:p>
            <a:pPr marL="469900" marR="4079240" indent="-304800">
              <a:lnSpc>
                <a:spcPct val="100699"/>
              </a:lnSpc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AlexNet level accuracy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on  ImageNet with 50x fewer  parameters</a:t>
            </a:r>
            <a:endParaRPr sz="1800">
              <a:latin typeface="Arial"/>
              <a:cs typeface="Arial"/>
            </a:endParaRPr>
          </a:p>
          <a:p>
            <a:pPr marL="469900" marR="3619500" indent="-304800">
              <a:lnSpc>
                <a:spcPct val="100699"/>
              </a:lnSpc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Can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compress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to 510x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smaller 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than AlexNet</a:t>
            </a:r>
            <a:r>
              <a:rPr sz="18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(0.5Mb)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33446" y="2363043"/>
            <a:ext cx="4249182" cy="2676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66841" y="5038650"/>
            <a:ext cx="459232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Figure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5" dirty="0">
                <a:latin typeface="Arial"/>
                <a:cs typeface="Arial"/>
              </a:rPr>
              <a:t>Iandola, Han, </a:t>
            </a:r>
            <a:r>
              <a:rPr sz="800" dirty="0">
                <a:latin typeface="Arial"/>
                <a:cs typeface="Arial"/>
              </a:rPr>
              <a:t>Moskewicz, </a:t>
            </a:r>
            <a:r>
              <a:rPr sz="800" spc="-5" dirty="0">
                <a:latin typeface="Arial"/>
                <a:cs typeface="Arial"/>
              </a:rPr>
              <a:t>Ashraf, Dally, Keutzer, 2017. Reproduced with</a:t>
            </a:r>
            <a:r>
              <a:rPr sz="800" spc="-6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16525576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74738" y="1248736"/>
            <a:ext cx="2034691" cy="813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3474737" y="1248736"/>
            <a:ext cx="2035076" cy="813495"/>
          </a:xfrm>
          <a:custGeom>
            <a:avLst/>
            <a:gdLst/>
            <a:ahLst/>
            <a:cxnLst/>
            <a:rect l="l" t="t" r="r" b="b"/>
            <a:pathLst>
              <a:path w="2894329" h="1156970">
                <a:moveTo>
                  <a:pt x="283365" y="0"/>
                </a:moveTo>
                <a:lnTo>
                  <a:pt x="2610416" y="0"/>
                </a:lnTo>
                <a:lnTo>
                  <a:pt x="2664513" y="217"/>
                </a:lnTo>
                <a:lnTo>
                  <a:pt x="2707603" y="1737"/>
                </a:lnTo>
                <a:lnTo>
                  <a:pt x="2776722" y="13899"/>
                </a:lnTo>
                <a:lnTo>
                  <a:pt x="2839751" y="54086"/>
                </a:lnTo>
                <a:lnTo>
                  <a:pt x="2879900" y="117168"/>
                </a:lnTo>
                <a:lnTo>
                  <a:pt x="2892035" y="186509"/>
                </a:lnTo>
                <a:lnTo>
                  <a:pt x="2893552" y="230015"/>
                </a:lnTo>
                <a:lnTo>
                  <a:pt x="2893769" y="284892"/>
                </a:lnTo>
                <a:lnTo>
                  <a:pt x="2893769" y="873295"/>
                </a:lnTo>
                <a:lnTo>
                  <a:pt x="2893552" y="927442"/>
                </a:lnTo>
                <a:lnTo>
                  <a:pt x="2892035" y="970573"/>
                </a:lnTo>
                <a:lnTo>
                  <a:pt x="2879900" y="1039756"/>
                </a:lnTo>
                <a:lnTo>
                  <a:pt x="2839751" y="1102838"/>
                </a:lnTo>
                <a:lnTo>
                  <a:pt x="2776722" y="1143025"/>
                </a:lnTo>
                <a:lnTo>
                  <a:pt x="2707446" y="1155187"/>
                </a:lnTo>
                <a:lnTo>
                  <a:pt x="2663982" y="1156707"/>
                </a:lnTo>
                <a:lnTo>
                  <a:pt x="2609157" y="1156924"/>
                </a:lnTo>
                <a:lnTo>
                  <a:pt x="283365" y="1156924"/>
                </a:lnTo>
                <a:lnTo>
                  <a:pt x="229268" y="1156707"/>
                </a:lnTo>
                <a:lnTo>
                  <a:pt x="186177" y="1155187"/>
                </a:lnTo>
                <a:lnTo>
                  <a:pt x="117058" y="1143025"/>
                </a:lnTo>
                <a:lnTo>
                  <a:pt x="54036" y="1102838"/>
                </a:lnTo>
                <a:lnTo>
                  <a:pt x="13886" y="1039756"/>
                </a:lnTo>
                <a:lnTo>
                  <a:pt x="1735" y="970415"/>
                </a:lnTo>
                <a:lnTo>
                  <a:pt x="216" y="926910"/>
                </a:lnTo>
                <a:lnTo>
                  <a:pt x="0" y="872034"/>
                </a:lnTo>
                <a:lnTo>
                  <a:pt x="0" y="283630"/>
                </a:lnTo>
                <a:lnTo>
                  <a:pt x="216" y="229482"/>
                </a:lnTo>
                <a:lnTo>
                  <a:pt x="1735" y="186352"/>
                </a:lnTo>
                <a:lnTo>
                  <a:pt x="13886" y="117168"/>
                </a:lnTo>
                <a:lnTo>
                  <a:pt x="54036" y="54086"/>
                </a:lnTo>
                <a:lnTo>
                  <a:pt x="117058" y="13899"/>
                </a:lnTo>
                <a:lnTo>
                  <a:pt x="186335" y="1737"/>
                </a:lnTo>
                <a:lnTo>
                  <a:pt x="229800" y="217"/>
                </a:lnTo>
                <a:lnTo>
                  <a:pt x="284626" y="0"/>
                </a:lnTo>
                <a:lnTo>
                  <a:pt x="283365" y="0"/>
                </a:lnTo>
                <a:close/>
              </a:path>
            </a:pathLst>
          </a:custGeom>
          <a:ln w="17031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object 5"/>
          <p:cNvSpPr/>
          <p:nvPr/>
        </p:nvSpPr>
        <p:spPr>
          <a:xfrm>
            <a:off x="3474738" y="2410631"/>
            <a:ext cx="2034691" cy="813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6" name="object 6"/>
          <p:cNvSpPr/>
          <p:nvPr/>
        </p:nvSpPr>
        <p:spPr>
          <a:xfrm>
            <a:off x="3474737" y="2410631"/>
            <a:ext cx="2035076" cy="813495"/>
          </a:xfrm>
          <a:custGeom>
            <a:avLst/>
            <a:gdLst/>
            <a:ahLst/>
            <a:cxnLst/>
            <a:rect l="l" t="t" r="r" b="b"/>
            <a:pathLst>
              <a:path w="2894329" h="1156970">
                <a:moveTo>
                  <a:pt x="283365" y="0"/>
                </a:moveTo>
                <a:lnTo>
                  <a:pt x="2610416" y="0"/>
                </a:lnTo>
                <a:lnTo>
                  <a:pt x="2664513" y="217"/>
                </a:lnTo>
                <a:lnTo>
                  <a:pt x="2707603" y="1737"/>
                </a:lnTo>
                <a:lnTo>
                  <a:pt x="2776722" y="13899"/>
                </a:lnTo>
                <a:lnTo>
                  <a:pt x="2839751" y="54086"/>
                </a:lnTo>
                <a:lnTo>
                  <a:pt x="2879900" y="117168"/>
                </a:lnTo>
                <a:lnTo>
                  <a:pt x="2892035" y="186509"/>
                </a:lnTo>
                <a:lnTo>
                  <a:pt x="2893552" y="230015"/>
                </a:lnTo>
                <a:lnTo>
                  <a:pt x="2893769" y="284892"/>
                </a:lnTo>
                <a:lnTo>
                  <a:pt x="2893769" y="873295"/>
                </a:lnTo>
                <a:lnTo>
                  <a:pt x="2893552" y="927442"/>
                </a:lnTo>
                <a:lnTo>
                  <a:pt x="2892035" y="970573"/>
                </a:lnTo>
                <a:lnTo>
                  <a:pt x="2879900" y="1039756"/>
                </a:lnTo>
                <a:lnTo>
                  <a:pt x="2839751" y="1102838"/>
                </a:lnTo>
                <a:lnTo>
                  <a:pt x="2776722" y="1143025"/>
                </a:lnTo>
                <a:lnTo>
                  <a:pt x="2707446" y="1155187"/>
                </a:lnTo>
                <a:lnTo>
                  <a:pt x="2663982" y="1156707"/>
                </a:lnTo>
                <a:lnTo>
                  <a:pt x="2609157" y="1156924"/>
                </a:lnTo>
                <a:lnTo>
                  <a:pt x="283365" y="1156924"/>
                </a:lnTo>
                <a:lnTo>
                  <a:pt x="229268" y="1156707"/>
                </a:lnTo>
                <a:lnTo>
                  <a:pt x="186177" y="1155187"/>
                </a:lnTo>
                <a:lnTo>
                  <a:pt x="117058" y="1143025"/>
                </a:lnTo>
                <a:lnTo>
                  <a:pt x="54036" y="1102838"/>
                </a:lnTo>
                <a:lnTo>
                  <a:pt x="13886" y="1039756"/>
                </a:lnTo>
                <a:lnTo>
                  <a:pt x="1735" y="970415"/>
                </a:lnTo>
                <a:lnTo>
                  <a:pt x="216" y="926910"/>
                </a:lnTo>
                <a:lnTo>
                  <a:pt x="0" y="872034"/>
                </a:lnTo>
                <a:lnTo>
                  <a:pt x="0" y="283630"/>
                </a:lnTo>
                <a:lnTo>
                  <a:pt x="216" y="229482"/>
                </a:lnTo>
                <a:lnTo>
                  <a:pt x="1735" y="186352"/>
                </a:lnTo>
                <a:lnTo>
                  <a:pt x="13886" y="117168"/>
                </a:lnTo>
                <a:lnTo>
                  <a:pt x="54036" y="54086"/>
                </a:lnTo>
                <a:lnTo>
                  <a:pt x="117058" y="13899"/>
                </a:lnTo>
                <a:lnTo>
                  <a:pt x="186335" y="1737"/>
                </a:lnTo>
                <a:lnTo>
                  <a:pt x="229800" y="217"/>
                </a:lnTo>
                <a:lnTo>
                  <a:pt x="284626" y="0"/>
                </a:lnTo>
                <a:lnTo>
                  <a:pt x="283365" y="0"/>
                </a:lnTo>
                <a:close/>
              </a:path>
            </a:pathLst>
          </a:custGeom>
          <a:ln w="17031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7" name="object 7"/>
          <p:cNvSpPr/>
          <p:nvPr/>
        </p:nvSpPr>
        <p:spPr>
          <a:xfrm>
            <a:off x="2363644" y="3572536"/>
            <a:ext cx="2034691" cy="813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8" name="object 8"/>
          <p:cNvSpPr/>
          <p:nvPr/>
        </p:nvSpPr>
        <p:spPr>
          <a:xfrm>
            <a:off x="2363643" y="3572535"/>
            <a:ext cx="2035076" cy="813495"/>
          </a:xfrm>
          <a:custGeom>
            <a:avLst/>
            <a:gdLst/>
            <a:ahLst/>
            <a:cxnLst/>
            <a:rect l="l" t="t" r="r" b="b"/>
            <a:pathLst>
              <a:path w="2894329" h="1156970">
                <a:moveTo>
                  <a:pt x="283365" y="0"/>
                </a:moveTo>
                <a:lnTo>
                  <a:pt x="2610416" y="0"/>
                </a:lnTo>
                <a:lnTo>
                  <a:pt x="2664513" y="217"/>
                </a:lnTo>
                <a:lnTo>
                  <a:pt x="2707603" y="1737"/>
                </a:lnTo>
                <a:lnTo>
                  <a:pt x="2776722" y="13899"/>
                </a:lnTo>
                <a:lnTo>
                  <a:pt x="2839751" y="54086"/>
                </a:lnTo>
                <a:lnTo>
                  <a:pt x="2879900" y="117168"/>
                </a:lnTo>
                <a:lnTo>
                  <a:pt x="2892035" y="186509"/>
                </a:lnTo>
                <a:lnTo>
                  <a:pt x="2893552" y="230015"/>
                </a:lnTo>
                <a:lnTo>
                  <a:pt x="2893769" y="284892"/>
                </a:lnTo>
                <a:lnTo>
                  <a:pt x="2893769" y="873295"/>
                </a:lnTo>
                <a:lnTo>
                  <a:pt x="2893552" y="927442"/>
                </a:lnTo>
                <a:lnTo>
                  <a:pt x="2892035" y="970573"/>
                </a:lnTo>
                <a:lnTo>
                  <a:pt x="2879900" y="1039756"/>
                </a:lnTo>
                <a:lnTo>
                  <a:pt x="2839751" y="1102838"/>
                </a:lnTo>
                <a:lnTo>
                  <a:pt x="2776722" y="1143025"/>
                </a:lnTo>
                <a:lnTo>
                  <a:pt x="2707446" y="1155187"/>
                </a:lnTo>
                <a:lnTo>
                  <a:pt x="2663982" y="1156707"/>
                </a:lnTo>
                <a:lnTo>
                  <a:pt x="2609157" y="1156924"/>
                </a:lnTo>
                <a:lnTo>
                  <a:pt x="283365" y="1156924"/>
                </a:lnTo>
                <a:lnTo>
                  <a:pt x="229268" y="1156707"/>
                </a:lnTo>
                <a:lnTo>
                  <a:pt x="186177" y="1155187"/>
                </a:lnTo>
                <a:lnTo>
                  <a:pt x="117058" y="1143025"/>
                </a:lnTo>
                <a:lnTo>
                  <a:pt x="54036" y="1102838"/>
                </a:lnTo>
                <a:lnTo>
                  <a:pt x="13886" y="1039756"/>
                </a:lnTo>
                <a:lnTo>
                  <a:pt x="1735" y="970415"/>
                </a:lnTo>
                <a:lnTo>
                  <a:pt x="216" y="926910"/>
                </a:lnTo>
                <a:lnTo>
                  <a:pt x="0" y="872034"/>
                </a:lnTo>
                <a:lnTo>
                  <a:pt x="0" y="283630"/>
                </a:lnTo>
                <a:lnTo>
                  <a:pt x="216" y="229482"/>
                </a:lnTo>
                <a:lnTo>
                  <a:pt x="1735" y="186352"/>
                </a:lnTo>
                <a:lnTo>
                  <a:pt x="13886" y="117168"/>
                </a:lnTo>
                <a:lnTo>
                  <a:pt x="54036" y="54086"/>
                </a:lnTo>
                <a:lnTo>
                  <a:pt x="117058" y="13899"/>
                </a:lnTo>
                <a:lnTo>
                  <a:pt x="186335" y="1737"/>
                </a:lnTo>
                <a:lnTo>
                  <a:pt x="229800" y="217"/>
                </a:lnTo>
                <a:lnTo>
                  <a:pt x="284626" y="0"/>
                </a:lnTo>
                <a:lnTo>
                  <a:pt x="283365" y="0"/>
                </a:lnTo>
                <a:close/>
              </a:path>
            </a:pathLst>
          </a:custGeom>
          <a:ln w="17031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9" name="object 9"/>
          <p:cNvSpPr txBox="1"/>
          <p:nvPr/>
        </p:nvSpPr>
        <p:spPr>
          <a:xfrm>
            <a:off x="2853463" y="3640947"/>
            <a:ext cx="1062633" cy="646909"/>
          </a:xfrm>
          <a:prstGeom prst="rect">
            <a:avLst/>
          </a:prstGeom>
        </p:spPr>
        <p:txBody>
          <a:bodyPr vert="horz" wrap="square" lIns="0" tIns="446" rIns="0" bIns="0" rtlCol="0">
            <a:spAutoFit/>
          </a:bodyPr>
          <a:lstStyle/>
          <a:p>
            <a:pPr marL="88401" marR="3572" indent="-79917">
              <a:lnSpc>
                <a:spcPct val="102800"/>
              </a:lnSpc>
              <a:spcBef>
                <a:spcPts val="4"/>
              </a:spcBef>
            </a:pPr>
            <a:r>
              <a:rPr sz="2039" b="1" dirty="0">
                <a:solidFill>
                  <a:srgbClr val="FFFFFF"/>
                </a:solidFill>
                <a:latin typeface="Times New Roman"/>
                <a:cs typeface="Times New Roman"/>
              </a:rPr>
              <a:t>1x1</a:t>
            </a:r>
            <a:r>
              <a:rPr sz="2039" b="1" spc="-6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39" b="1" dirty="0">
                <a:solidFill>
                  <a:srgbClr val="FFFFFF"/>
                </a:solidFill>
                <a:latin typeface="Times New Roman"/>
                <a:cs typeface="Times New Roman"/>
              </a:rPr>
              <a:t>Conv  Expand</a:t>
            </a:r>
            <a:endParaRPr sz="2039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85832" y="3572536"/>
            <a:ext cx="2034691" cy="813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1" name="object 11"/>
          <p:cNvSpPr/>
          <p:nvPr/>
        </p:nvSpPr>
        <p:spPr>
          <a:xfrm>
            <a:off x="4585832" y="3572535"/>
            <a:ext cx="2035076" cy="813495"/>
          </a:xfrm>
          <a:custGeom>
            <a:avLst/>
            <a:gdLst/>
            <a:ahLst/>
            <a:cxnLst/>
            <a:rect l="l" t="t" r="r" b="b"/>
            <a:pathLst>
              <a:path w="2894329" h="1156970">
                <a:moveTo>
                  <a:pt x="283365" y="0"/>
                </a:moveTo>
                <a:lnTo>
                  <a:pt x="2610416" y="0"/>
                </a:lnTo>
                <a:lnTo>
                  <a:pt x="2664513" y="217"/>
                </a:lnTo>
                <a:lnTo>
                  <a:pt x="2707603" y="1737"/>
                </a:lnTo>
                <a:lnTo>
                  <a:pt x="2776722" y="13899"/>
                </a:lnTo>
                <a:lnTo>
                  <a:pt x="2839751" y="54086"/>
                </a:lnTo>
                <a:lnTo>
                  <a:pt x="2879900" y="117168"/>
                </a:lnTo>
                <a:lnTo>
                  <a:pt x="2892035" y="186509"/>
                </a:lnTo>
                <a:lnTo>
                  <a:pt x="2893552" y="230015"/>
                </a:lnTo>
                <a:lnTo>
                  <a:pt x="2893769" y="284892"/>
                </a:lnTo>
                <a:lnTo>
                  <a:pt x="2893769" y="873295"/>
                </a:lnTo>
                <a:lnTo>
                  <a:pt x="2893552" y="927442"/>
                </a:lnTo>
                <a:lnTo>
                  <a:pt x="2892035" y="970573"/>
                </a:lnTo>
                <a:lnTo>
                  <a:pt x="2879900" y="1039756"/>
                </a:lnTo>
                <a:lnTo>
                  <a:pt x="2839751" y="1102838"/>
                </a:lnTo>
                <a:lnTo>
                  <a:pt x="2776722" y="1143025"/>
                </a:lnTo>
                <a:lnTo>
                  <a:pt x="2707446" y="1155187"/>
                </a:lnTo>
                <a:lnTo>
                  <a:pt x="2663982" y="1156707"/>
                </a:lnTo>
                <a:lnTo>
                  <a:pt x="2609157" y="1156924"/>
                </a:lnTo>
                <a:lnTo>
                  <a:pt x="283365" y="1156924"/>
                </a:lnTo>
                <a:lnTo>
                  <a:pt x="229268" y="1156707"/>
                </a:lnTo>
                <a:lnTo>
                  <a:pt x="186177" y="1155187"/>
                </a:lnTo>
                <a:lnTo>
                  <a:pt x="117058" y="1143025"/>
                </a:lnTo>
                <a:lnTo>
                  <a:pt x="54036" y="1102838"/>
                </a:lnTo>
                <a:lnTo>
                  <a:pt x="13886" y="1039756"/>
                </a:lnTo>
                <a:lnTo>
                  <a:pt x="1735" y="970415"/>
                </a:lnTo>
                <a:lnTo>
                  <a:pt x="216" y="926910"/>
                </a:lnTo>
                <a:lnTo>
                  <a:pt x="0" y="872034"/>
                </a:lnTo>
                <a:lnTo>
                  <a:pt x="0" y="283630"/>
                </a:lnTo>
                <a:lnTo>
                  <a:pt x="216" y="229482"/>
                </a:lnTo>
                <a:lnTo>
                  <a:pt x="1735" y="186352"/>
                </a:lnTo>
                <a:lnTo>
                  <a:pt x="13886" y="117168"/>
                </a:lnTo>
                <a:lnTo>
                  <a:pt x="54036" y="54086"/>
                </a:lnTo>
                <a:lnTo>
                  <a:pt x="117058" y="13899"/>
                </a:lnTo>
                <a:lnTo>
                  <a:pt x="186335" y="1737"/>
                </a:lnTo>
                <a:lnTo>
                  <a:pt x="229800" y="217"/>
                </a:lnTo>
                <a:lnTo>
                  <a:pt x="284626" y="0"/>
                </a:lnTo>
                <a:lnTo>
                  <a:pt x="283365" y="0"/>
                </a:lnTo>
                <a:close/>
              </a:path>
            </a:pathLst>
          </a:custGeom>
          <a:ln w="17031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2" name="object 12"/>
          <p:cNvSpPr txBox="1"/>
          <p:nvPr/>
        </p:nvSpPr>
        <p:spPr>
          <a:xfrm>
            <a:off x="5067097" y="3640947"/>
            <a:ext cx="1062633" cy="646909"/>
          </a:xfrm>
          <a:prstGeom prst="rect">
            <a:avLst/>
          </a:prstGeom>
        </p:spPr>
        <p:txBody>
          <a:bodyPr vert="horz" wrap="square" lIns="0" tIns="446" rIns="0" bIns="0" rtlCol="0">
            <a:spAutoFit/>
          </a:bodyPr>
          <a:lstStyle/>
          <a:p>
            <a:pPr marL="108492" marR="3572" indent="-100009">
              <a:lnSpc>
                <a:spcPct val="102800"/>
              </a:lnSpc>
              <a:spcBef>
                <a:spcPts val="4"/>
              </a:spcBef>
            </a:pPr>
            <a:r>
              <a:rPr sz="2039" b="1" dirty="0">
                <a:solidFill>
                  <a:srgbClr val="FFFFFF"/>
                </a:solidFill>
                <a:latin typeface="Times New Roman"/>
                <a:cs typeface="Times New Roman"/>
              </a:rPr>
              <a:t>3x3</a:t>
            </a:r>
            <a:r>
              <a:rPr sz="2039" b="1" spc="-6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39" b="1" dirty="0">
                <a:solidFill>
                  <a:srgbClr val="FFFFFF"/>
                </a:solidFill>
                <a:latin typeface="Times New Roman"/>
                <a:cs typeface="Times New Roman"/>
              </a:rPr>
              <a:t>Conv  Expand</a:t>
            </a:r>
            <a:endParaRPr sz="2039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74738" y="4729413"/>
            <a:ext cx="2034691" cy="813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4" name="object 14"/>
          <p:cNvSpPr/>
          <p:nvPr/>
        </p:nvSpPr>
        <p:spPr>
          <a:xfrm>
            <a:off x="3474737" y="4729412"/>
            <a:ext cx="2035076" cy="813495"/>
          </a:xfrm>
          <a:custGeom>
            <a:avLst/>
            <a:gdLst/>
            <a:ahLst/>
            <a:cxnLst/>
            <a:rect l="l" t="t" r="r" b="b"/>
            <a:pathLst>
              <a:path w="2894329" h="1156970">
                <a:moveTo>
                  <a:pt x="283365" y="0"/>
                </a:moveTo>
                <a:lnTo>
                  <a:pt x="2610416" y="0"/>
                </a:lnTo>
                <a:lnTo>
                  <a:pt x="2664513" y="217"/>
                </a:lnTo>
                <a:lnTo>
                  <a:pt x="2707603" y="1737"/>
                </a:lnTo>
                <a:lnTo>
                  <a:pt x="2776722" y="13899"/>
                </a:lnTo>
                <a:lnTo>
                  <a:pt x="2839751" y="54086"/>
                </a:lnTo>
                <a:lnTo>
                  <a:pt x="2879900" y="117168"/>
                </a:lnTo>
                <a:lnTo>
                  <a:pt x="2892035" y="186509"/>
                </a:lnTo>
                <a:lnTo>
                  <a:pt x="2893552" y="230015"/>
                </a:lnTo>
                <a:lnTo>
                  <a:pt x="2893769" y="284892"/>
                </a:lnTo>
                <a:lnTo>
                  <a:pt x="2893769" y="873295"/>
                </a:lnTo>
                <a:lnTo>
                  <a:pt x="2893552" y="927442"/>
                </a:lnTo>
                <a:lnTo>
                  <a:pt x="2892035" y="970573"/>
                </a:lnTo>
                <a:lnTo>
                  <a:pt x="2879900" y="1039756"/>
                </a:lnTo>
                <a:lnTo>
                  <a:pt x="2839751" y="1102838"/>
                </a:lnTo>
                <a:lnTo>
                  <a:pt x="2776722" y="1143025"/>
                </a:lnTo>
                <a:lnTo>
                  <a:pt x="2707446" y="1155187"/>
                </a:lnTo>
                <a:lnTo>
                  <a:pt x="2663982" y="1156707"/>
                </a:lnTo>
                <a:lnTo>
                  <a:pt x="2609157" y="1156924"/>
                </a:lnTo>
                <a:lnTo>
                  <a:pt x="283365" y="1156924"/>
                </a:lnTo>
                <a:lnTo>
                  <a:pt x="229268" y="1156707"/>
                </a:lnTo>
                <a:lnTo>
                  <a:pt x="186177" y="1155187"/>
                </a:lnTo>
                <a:lnTo>
                  <a:pt x="117058" y="1143025"/>
                </a:lnTo>
                <a:lnTo>
                  <a:pt x="54036" y="1102838"/>
                </a:lnTo>
                <a:lnTo>
                  <a:pt x="13886" y="1039756"/>
                </a:lnTo>
                <a:lnTo>
                  <a:pt x="1735" y="970415"/>
                </a:lnTo>
                <a:lnTo>
                  <a:pt x="216" y="926910"/>
                </a:lnTo>
                <a:lnTo>
                  <a:pt x="0" y="872034"/>
                </a:lnTo>
                <a:lnTo>
                  <a:pt x="0" y="283630"/>
                </a:lnTo>
                <a:lnTo>
                  <a:pt x="216" y="229482"/>
                </a:lnTo>
                <a:lnTo>
                  <a:pt x="1735" y="186352"/>
                </a:lnTo>
                <a:lnTo>
                  <a:pt x="13886" y="117168"/>
                </a:lnTo>
                <a:lnTo>
                  <a:pt x="54036" y="54086"/>
                </a:lnTo>
                <a:lnTo>
                  <a:pt x="117058" y="13899"/>
                </a:lnTo>
                <a:lnTo>
                  <a:pt x="186335" y="1737"/>
                </a:lnTo>
                <a:lnTo>
                  <a:pt x="229800" y="217"/>
                </a:lnTo>
                <a:lnTo>
                  <a:pt x="284626" y="0"/>
                </a:lnTo>
                <a:lnTo>
                  <a:pt x="283365" y="0"/>
                </a:lnTo>
                <a:close/>
              </a:path>
            </a:pathLst>
          </a:custGeom>
          <a:ln w="17031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5" name="object 15"/>
          <p:cNvSpPr/>
          <p:nvPr/>
        </p:nvSpPr>
        <p:spPr>
          <a:xfrm>
            <a:off x="4492088" y="2058668"/>
            <a:ext cx="0" cy="279499"/>
          </a:xfrm>
          <a:custGeom>
            <a:avLst/>
            <a:gdLst/>
            <a:ahLst/>
            <a:cxnLst/>
            <a:rect l="l" t="t" r="r" b="b"/>
            <a:pathLst>
              <a:path h="397510">
                <a:moveTo>
                  <a:pt x="0" y="0"/>
                </a:moveTo>
                <a:lnTo>
                  <a:pt x="0" y="397388"/>
                </a:lnTo>
              </a:path>
            </a:pathLst>
          </a:custGeom>
          <a:ln w="283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6" name="object 16"/>
          <p:cNvSpPr/>
          <p:nvPr/>
        </p:nvSpPr>
        <p:spPr>
          <a:xfrm>
            <a:off x="4432259" y="2328104"/>
            <a:ext cx="119658" cy="120104"/>
          </a:xfrm>
          <a:custGeom>
            <a:avLst/>
            <a:gdLst/>
            <a:ahLst/>
            <a:cxnLst/>
            <a:rect l="l" t="t" r="r" b="b"/>
            <a:pathLst>
              <a:path w="170179" h="170814">
                <a:moveTo>
                  <a:pt x="170167" y="0"/>
                </a:moveTo>
                <a:lnTo>
                  <a:pt x="0" y="0"/>
                </a:lnTo>
                <a:lnTo>
                  <a:pt x="85089" y="170332"/>
                </a:lnTo>
                <a:lnTo>
                  <a:pt x="1701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7" name="object 17"/>
          <p:cNvSpPr/>
          <p:nvPr/>
        </p:nvSpPr>
        <p:spPr>
          <a:xfrm>
            <a:off x="3760651" y="3234074"/>
            <a:ext cx="252710" cy="253157"/>
          </a:xfrm>
          <a:custGeom>
            <a:avLst/>
            <a:gdLst/>
            <a:ahLst/>
            <a:cxnLst/>
            <a:rect l="l" t="t" r="r" b="b"/>
            <a:pathLst>
              <a:path w="359410" h="360045">
                <a:moveTo>
                  <a:pt x="359329" y="0"/>
                </a:moveTo>
                <a:lnTo>
                  <a:pt x="10027" y="349627"/>
                </a:lnTo>
                <a:lnTo>
                  <a:pt x="0" y="359664"/>
                </a:lnTo>
              </a:path>
            </a:pathLst>
          </a:custGeom>
          <a:ln w="283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8" name="object 18"/>
          <p:cNvSpPr/>
          <p:nvPr/>
        </p:nvSpPr>
        <p:spPr>
          <a:xfrm>
            <a:off x="3683094" y="3437564"/>
            <a:ext cx="127248" cy="127248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60172" y="0"/>
                </a:moveTo>
                <a:lnTo>
                  <a:pt x="0" y="180670"/>
                </a:lnTo>
                <a:lnTo>
                  <a:pt x="180505" y="120446"/>
                </a:lnTo>
                <a:lnTo>
                  <a:pt x="601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19" name="object 19"/>
          <p:cNvSpPr/>
          <p:nvPr/>
        </p:nvSpPr>
        <p:spPr>
          <a:xfrm>
            <a:off x="4902451" y="3234074"/>
            <a:ext cx="252710" cy="253157"/>
          </a:xfrm>
          <a:custGeom>
            <a:avLst/>
            <a:gdLst/>
            <a:ahLst/>
            <a:cxnLst/>
            <a:rect l="l" t="t" r="r" b="b"/>
            <a:pathLst>
              <a:path w="359409" h="360045">
                <a:moveTo>
                  <a:pt x="0" y="0"/>
                </a:moveTo>
                <a:lnTo>
                  <a:pt x="349302" y="349627"/>
                </a:lnTo>
                <a:lnTo>
                  <a:pt x="359329" y="359664"/>
                </a:lnTo>
              </a:path>
            </a:pathLst>
          </a:custGeom>
          <a:ln w="283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0" name="object 20"/>
          <p:cNvSpPr/>
          <p:nvPr/>
        </p:nvSpPr>
        <p:spPr>
          <a:xfrm>
            <a:off x="5105755" y="3437564"/>
            <a:ext cx="127248" cy="127248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20319" y="0"/>
                </a:moveTo>
                <a:lnTo>
                  <a:pt x="0" y="120446"/>
                </a:lnTo>
                <a:lnTo>
                  <a:pt x="180492" y="180670"/>
                </a:lnTo>
                <a:lnTo>
                  <a:pt x="120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1" name="object 21"/>
          <p:cNvSpPr/>
          <p:nvPr/>
        </p:nvSpPr>
        <p:spPr>
          <a:xfrm>
            <a:off x="3690148" y="4371233"/>
            <a:ext cx="252710" cy="253157"/>
          </a:xfrm>
          <a:custGeom>
            <a:avLst/>
            <a:gdLst/>
            <a:ahLst/>
            <a:cxnLst/>
            <a:rect l="l" t="t" r="r" b="b"/>
            <a:pathLst>
              <a:path w="359410" h="360045">
                <a:moveTo>
                  <a:pt x="0" y="0"/>
                </a:moveTo>
                <a:lnTo>
                  <a:pt x="349302" y="349627"/>
                </a:lnTo>
                <a:lnTo>
                  <a:pt x="359329" y="359664"/>
                </a:lnTo>
              </a:path>
            </a:pathLst>
          </a:custGeom>
          <a:ln w="283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2" name="object 22"/>
          <p:cNvSpPr/>
          <p:nvPr/>
        </p:nvSpPr>
        <p:spPr>
          <a:xfrm>
            <a:off x="3893442" y="4574724"/>
            <a:ext cx="127248" cy="127248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20332" y="0"/>
                </a:moveTo>
                <a:lnTo>
                  <a:pt x="0" y="120446"/>
                </a:lnTo>
                <a:lnTo>
                  <a:pt x="180505" y="180670"/>
                </a:lnTo>
                <a:lnTo>
                  <a:pt x="1203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3" name="object 23"/>
          <p:cNvSpPr/>
          <p:nvPr/>
        </p:nvSpPr>
        <p:spPr>
          <a:xfrm>
            <a:off x="4972963" y="4371233"/>
            <a:ext cx="252710" cy="253157"/>
          </a:xfrm>
          <a:custGeom>
            <a:avLst/>
            <a:gdLst/>
            <a:ahLst/>
            <a:cxnLst/>
            <a:rect l="l" t="t" r="r" b="b"/>
            <a:pathLst>
              <a:path w="359409" h="360045">
                <a:moveTo>
                  <a:pt x="359329" y="0"/>
                </a:moveTo>
                <a:lnTo>
                  <a:pt x="10027" y="349627"/>
                </a:lnTo>
                <a:lnTo>
                  <a:pt x="0" y="359664"/>
                </a:lnTo>
              </a:path>
            </a:pathLst>
          </a:custGeom>
          <a:ln w="283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4" name="object 24"/>
          <p:cNvSpPr/>
          <p:nvPr/>
        </p:nvSpPr>
        <p:spPr>
          <a:xfrm>
            <a:off x="4895398" y="4574724"/>
            <a:ext cx="127248" cy="127248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60172" y="0"/>
                </a:moveTo>
                <a:lnTo>
                  <a:pt x="0" y="180670"/>
                </a:lnTo>
                <a:lnTo>
                  <a:pt x="180505" y="120446"/>
                </a:lnTo>
                <a:lnTo>
                  <a:pt x="601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5" name="object 25"/>
          <p:cNvSpPr txBox="1"/>
          <p:nvPr/>
        </p:nvSpPr>
        <p:spPr>
          <a:xfrm>
            <a:off x="3970255" y="1485132"/>
            <a:ext cx="1062633" cy="2038485"/>
          </a:xfrm>
          <a:prstGeom prst="rect">
            <a:avLst/>
          </a:prstGeom>
        </p:spPr>
        <p:txBody>
          <a:bodyPr vert="horz" wrap="square" lIns="0" tIns="9376" rIns="0" bIns="0" rtlCol="0">
            <a:spAutoFit/>
          </a:bodyPr>
          <a:lstStyle/>
          <a:p>
            <a:pPr marL="208054">
              <a:spcBef>
                <a:spcPts val="74"/>
              </a:spcBef>
            </a:pPr>
            <a:r>
              <a:rPr sz="2039" b="1" dirty="0">
                <a:solidFill>
                  <a:srgbClr val="FFFFFF"/>
                </a:solidFill>
                <a:latin typeface="Times New Roman"/>
                <a:cs typeface="Times New Roman"/>
              </a:rPr>
              <a:t>Input</a:t>
            </a:r>
            <a:endParaRPr sz="2039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1969">
              <a:latin typeface="Times New Roman"/>
              <a:cs typeface="Times New Roman"/>
            </a:endParaRPr>
          </a:p>
          <a:p>
            <a:pPr marL="646933"/>
            <a:r>
              <a:rPr sz="1863" spc="-28" dirty="0">
                <a:latin typeface="Trebuchet MS"/>
                <a:cs typeface="Trebuchet MS"/>
              </a:rPr>
              <a:t>64</a:t>
            </a:r>
            <a:endParaRPr sz="1863">
              <a:latin typeface="Trebuchet MS"/>
              <a:cs typeface="Trebuchet MS"/>
            </a:endParaRPr>
          </a:p>
          <a:p>
            <a:pPr marL="8483" marR="3572" algn="ctr">
              <a:lnSpc>
                <a:spcPct val="102800"/>
              </a:lnSpc>
              <a:spcBef>
                <a:spcPts val="823"/>
              </a:spcBef>
            </a:pPr>
            <a:r>
              <a:rPr sz="2039" b="1" dirty="0">
                <a:solidFill>
                  <a:srgbClr val="FFFFFF"/>
                </a:solidFill>
                <a:latin typeface="Times New Roman"/>
                <a:cs typeface="Times New Roman"/>
              </a:rPr>
              <a:t>1x1</a:t>
            </a:r>
            <a:r>
              <a:rPr sz="2039" b="1" spc="-6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39" b="1" dirty="0">
                <a:solidFill>
                  <a:srgbClr val="FFFFFF"/>
                </a:solidFill>
                <a:latin typeface="Times New Roman"/>
                <a:cs typeface="Times New Roman"/>
              </a:rPr>
              <a:t>Conv  Squeeze</a:t>
            </a:r>
            <a:endParaRPr sz="2039">
              <a:latin typeface="Times New Roman"/>
              <a:cs typeface="Times New Roman"/>
            </a:endParaRPr>
          </a:p>
          <a:p>
            <a:pPr marR="38396" algn="ctr">
              <a:spcBef>
                <a:spcPts val="714"/>
              </a:spcBef>
            </a:pPr>
            <a:r>
              <a:rPr sz="1863" spc="-28" dirty="0">
                <a:latin typeface="Trebuchet MS"/>
                <a:cs typeface="Trebuchet MS"/>
              </a:rPr>
              <a:t>16</a:t>
            </a:r>
            <a:endParaRPr sz="1863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51171" y="4219511"/>
            <a:ext cx="1688604" cy="1629589"/>
          </a:xfrm>
          <a:prstGeom prst="rect">
            <a:avLst/>
          </a:prstGeom>
        </p:spPr>
        <p:txBody>
          <a:bodyPr vert="horz" wrap="square" lIns="0" tIns="151805" rIns="0" bIns="0" rtlCol="0">
            <a:spAutoFit/>
          </a:bodyPr>
          <a:lstStyle/>
          <a:p>
            <a:pPr marL="407626">
              <a:spcBef>
                <a:spcPts val="1195"/>
              </a:spcBef>
              <a:tabLst>
                <a:tab pos="1005894" algn="l"/>
              </a:tabLst>
            </a:pPr>
            <a:r>
              <a:rPr sz="1863" spc="-25" dirty="0">
                <a:latin typeface="Trebuchet MS"/>
                <a:cs typeface="Trebuchet MS"/>
              </a:rPr>
              <a:t>64	</a:t>
            </a:r>
            <a:r>
              <a:rPr sz="1863" spc="-28" dirty="0">
                <a:latin typeface="Trebuchet MS"/>
                <a:cs typeface="Trebuchet MS"/>
              </a:rPr>
              <a:t>64</a:t>
            </a:r>
            <a:endParaRPr sz="1863">
              <a:latin typeface="Trebuchet MS"/>
              <a:cs typeface="Trebuchet MS"/>
            </a:endParaRPr>
          </a:p>
          <a:p>
            <a:pPr marL="8929" marR="3572" indent="418341">
              <a:lnSpc>
                <a:spcPct val="102800"/>
              </a:lnSpc>
              <a:spcBef>
                <a:spcPts val="1136"/>
              </a:spcBef>
            </a:pPr>
            <a:r>
              <a:rPr sz="2039" b="1" dirty="0">
                <a:solidFill>
                  <a:srgbClr val="FFFFFF"/>
                </a:solidFill>
                <a:latin typeface="Times New Roman"/>
                <a:cs typeface="Times New Roman"/>
              </a:rPr>
              <a:t>Output  Con</a:t>
            </a:r>
            <a:r>
              <a:rPr sz="2039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039" b="1" dirty="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sz="2039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sz="2039" b="1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039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039" b="1" dirty="0">
                <a:solidFill>
                  <a:srgbClr val="FFFFFF"/>
                </a:solidFill>
                <a:latin typeface="Times New Roman"/>
                <a:cs typeface="Times New Roman"/>
              </a:rPr>
              <a:t>tw</a:t>
            </a:r>
            <a:r>
              <a:rPr sz="2039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039" b="1" dirty="0">
                <a:solidFill>
                  <a:srgbClr val="FFFFFF"/>
                </a:solidFill>
                <a:latin typeface="Times New Roman"/>
                <a:cs typeface="Times New Roman"/>
              </a:rPr>
              <a:t>se</a:t>
            </a:r>
            <a:endParaRPr sz="2039">
              <a:latin typeface="Times New Roman"/>
              <a:cs typeface="Times New Roman"/>
            </a:endParaRPr>
          </a:p>
          <a:p>
            <a:pPr marL="946067">
              <a:spcBef>
                <a:spcPts val="872"/>
              </a:spcBef>
            </a:pPr>
            <a:r>
              <a:rPr sz="1863" spc="-28" dirty="0">
                <a:latin typeface="Trebuchet MS"/>
                <a:cs typeface="Trebuchet MS"/>
              </a:rPr>
              <a:t>128</a:t>
            </a:r>
            <a:endParaRPr sz="1863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472139" y="5549747"/>
            <a:ext cx="0" cy="279499"/>
          </a:xfrm>
          <a:custGeom>
            <a:avLst/>
            <a:gdLst/>
            <a:ahLst/>
            <a:cxnLst/>
            <a:rect l="l" t="t" r="r" b="b"/>
            <a:pathLst>
              <a:path h="397509">
                <a:moveTo>
                  <a:pt x="0" y="0"/>
                </a:moveTo>
                <a:lnTo>
                  <a:pt x="0" y="397388"/>
                </a:lnTo>
              </a:path>
            </a:pathLst>
          </a:custGeom>
          <a:ln w="283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8" name="object 28"/>
          <p:cNvSpPr/>
          <p:nvPr/>
        </p:nvSpPr>
        <p:spPr>
          <a:xfrm>
            <a:off x="4412310" y="5819183"/>
            <a:ext cx="119658" cy="120104"/>
          </a:xfrm>
          <a:custGeom>
            <a:avLst/>
            <a:gdLst/>
            <a:ahLst/>
            <a:cxnLst/>
            <a:rect l="l" t="t" r="r" b="b"/>
            <a:pathLst>
              <a:path w="170179" h="170815">
                <a:moveTo>
                  <a:pt x="170179" y="0"/>
                </a:moveTo>
                <a:lnTo>
                  <a:pt x="0" y="0"/>
                </a:lnTo>
                <a:lnTo>
                  <a:pt x="85089" y="170332"/>
                </a:lnTo>
                <a:lnTo>
                  <a:pt x="1701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29" name="object 29"/>
          <p:cNvSpPr/>
          <p:nvPr/>
        </p:nvSpPr>
        <p:spPr>
          <a:xfrm>
            <a:off x="8018859" y="678656"/>
            <a:ext cx="544711" cy="53846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0" name="object 30"/>
          <p:cNvSpPr txBox="1"/>
          <p:nvPr/>
        </p:nvSpPr>
        <p:spPr>
          <a:xfrm>
            <a:off x="723305" y="6166934"/>
            <a:ext cx="779338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392"/>
              </a:lnSpc>
            </a:pPr>
            <a:r>
              <a:rPr sz="1195" spc="-4" dirty="0">
                <a:solidFill>
                  <a:srgbClr val="53585F"/>
                </a:solidFill>
                <a:latin typeface="Arial"/>
                <a:cs typeface="Arial"/>
              </a:rPr>
              <a:t>Iandola </a:t>
            </a:r>
            <a:r>
              <a:rPr sz="1195" dirty="0">
                <a:solidFill>
                  <a:srgbClr val="53585F"/>
                </a:solidFill>
                <a:latin typeface="Arial"/>
                <a:cs typeface="Arial"/>
              </a:rPr>
              <a:t>et al, </a:t>
            </a:r>
            <a:r>
              <a:rPr sz="1195" spc="-4" dirty="0">
                <a:solidFill>
                  <a:srgbClr val="53585F"/>
                </a:solidFill>
                <a:latin typeface="Arial"/>
                <a:cs typeface="Arial"/>
              </a:rPr>
              <a:t>“SqueezeNet: AlexNet-level </a:t>
            </a:r>
            <a:r>
              <a:rPr sz="1195" dirty="0">
                <a:solidFill>
                  <a:srgbClr val="53585F"/>
                </a:solidFill>
                <a:latin typeface="Arial"/>
                <a:cs typeface="Arial"/>
              </a:rPr>
              <a:t>accuracy </a:t>
            </a:r>
            <a:r>
              <a:rPr sz="1195" spc="-4" dirty="0">
                <a:solidFill>
                  <a:srgbClr val="53585F"/>
                </a:solidFill>
                <a:latin typeface="Arial"/>
                <a:cs typeface="Arial"/>
              </a:rPr>
              <a:t>with </a:t>
            </a:r>
            <a:r>
              <a:rPr sz="1195" dirty="0">
                <a:solidFill>
                  <a:srgbClr val="53585F"/>
                </a:solidFill>
                <a:latin typeface="Arial"/>
                <a:cs typeface="Arial"/>
              </a:rPr>
              <a:t>50x </a:t>
            </a:r>
            <a:r>
              <a:rPr sz="1195" spc="-4" dirty="0">
                <a:solidFill>
                  <a:srgbClr val="53585F"/>
                </a:solidFill>
                <a:latin typeface="Arial"/>
                <a:cs typeface="Arial"/>
              </a:rPr>
              <a:t>fewer parameters </a:t>
            </a:r>
            <a:r>
              <a:rPr sz="1195" dirty="0">
                <a:solidFill>
                  <a:srgbClr val="53585F"/>
                </a:solidFill>
                <a:latin typeface="Arial"/>
                <a:cs typeface="Arial"/>
              </a:rPr>
              <a:t>and </a:t>
            </a:r>
            <a:r>
              <a:rPr sz="1195" spc="-4" dirty="0">
                <a:solidFill>
                  <a:srgbClr val="53585F"/>
                </a:solidFill>
                <a:latin typeface="Arial"/>
                <a:cs typeface="Arial"/>
              </a:rPr>
              <a:t>&lt;0.5MB </a:t>
            </a:r>
            <a:r>
              <a:rPr sz="1195" dirty="0">
                <a:solidFill>
                  <a:srgbClr val="53585F"/>
                </a:solidFill>
                <a:latin typeface="Arial"/>
                <a:cs typeface="Arial"/>
              </a:rPr>
              <a:t>model size”, arXiv</a:t>
            </a:r>
            <a:r>
              <a:rPr sz="1195" spc="2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1195" dirty="0">
                <a:solidFill>
                  <a:srgbClr val="53585F"/>
                </a:solidFill>
                <a:latin typeface="Arial"/>
                <a:cs typeface="Arial"/>
              </a:rPr>
              <a:t>2016</a:t>
            </a:r>
            <a:endParaRPr sz="1195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8258" y="6501710"/>
            <a:ext cx="1122462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88" dirty="0">
                <a:solidFill>
                  <a:srgbClr val="FFFFFF"/>
                </a:solidFill>
                <a:latin typeface="Trebuchet MS"/>
                <a:cs typeface="Trebuchet MS"/>
              </a:rPr>
              <a:t>Compression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339578" y="6501710"/>
            <a:ext cx="1081832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102" dirty="0">
                <a:solidFill>
                  <a:srgbClr val="A6AAA9"/>
                </a:solidFill>
                <a:latin typeface="Trebuchet MS"/>
                <a:cs typeface="Trebuchet MS"/>
              </a:rPr>
              <a:t>Acceleration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09493" y="6501710"/>
            <a:ext cx="1237208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34"/>
              </a:lnSpc>
            </a:pPr>
            <a:r>
              <a:rPr sz="1617" b="1" spc="-98" dirty="0">
                <a:solidFill>
                  <a:srgbClr val="A6AAA9"/>
                </a:solidFill>
                <a:latin typeface="Trebuchet MS"/>
                <a:cs typeface="Trebuchet MS"/>
              </a:rPr>
              <a:t>Regularization</a:t>
            </a:r>
            <a:endParaRPr sz="1617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5846847" y="4442266"/>
            <a:ext cx="202525" cy="545221"/>
          </a:xfrm>
          <a:prstGeom prst="rect">
            <a:avLst/>
          </a:prstGeom>
        </p:spPr>
        <p:txBody>
          <a:bodyPr vert="horz" wrap="square" lIns="0" tIns="44648" rIns="0" bIns="0" rtlCol="0" anchor="ctr">
            <a:spAutoFit/>
          </a:bodyPr>
          <a:lstStyle/>
          <a:p>
            <a:pPr marL="53576">
              <a:lnSpc>
                <a:spcPts val="1297"/>
              </a:lnSpc>
            </a:pPr>
            <a:fld id="{81D60167-4931-47E6-BA6A-407CBD079E47}" type="slidenum">
              <a:rPr spc="-4" dirty="0"/>
              <a:pPr marL="53576">
                <a:lnSpc>
                  <a:spcPts val="1297"/>
                </a:lnSpc>
              </a:pPr>
              <a:t>154</a:t>
            </a:fld>
            <a:endParaRPr spc="-4" dirty="0"/>
          </a:p>
        </p:txBody>
      </p:sp>
      <p:sp>
        <p:nvSpPr>
          <p:cNvPr id="36" name="object 2"/>
          <p:cNvSpPr txBox="1">
            <a:spLocks noGrp="1"/>
          </p:cNvSpPr>
          <p:nvPr>
            <p:ph type="title"/>
          </p:nvPr>
        </p:nvSpPr>
        <p:spPr>
          <a:xfrm>
            <a:off x="242549" y="929336"/>
            <a:ext cx="2661920" cy="39116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sz="2400" spc="-5" dirty="0" smtClean="0">
                <a:solidFill>
                  <a:srgbClr val="000000"/>
                </a:solidFill>
              </a:rPr>
              <a:t>SqueezeNet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5574796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1018183"/>
            <a:ext cx="3471545" cy="538609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lang="de-DE" sz="3000" spc="-5" dirty="0" smtClean="0">
                <a:solidFill>
                  <a:srgbClr val="000000"/>
                </a:solidFill>
              </a:rPr>
              <a:t>Xception </a:t>
            </a:r>
            <a:r>
              <a:rPr lang="de-DE" sz="3000" spc="-5" dirty="0" smtClean="0">
                <a:solidFill>
                  <a:srgbClr val="000000"/>
                </a:solidFill>
              </a:rPr>
              <a:t>Module</a:t>
            </a:r>
            <a:endParaRPr sz="3000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155</a:t>
            </a:fld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04287"/>
            <a:ext cx="3833491" cy="27363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506" y="1868208"/>
            <a:ext cx="3803526" cy="26723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4842" y="5212650"/>
            <a:ext cx="87595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656</a:t>
            </a:r>
            <a:r>
              <a:rPr lang="en-US" dirty="0"/>
              <a:t> (16x3x3 + 16x32x1x1) parameters opposed to the </a:t>
            </a:r>
            <a:r>
              <a:rPr lang="en-US" b="1" dirty="0"/>
              <a:t>4608</a:t>
            </a:r>
            <a:r>
              <a:rPr lang="en-US" dirty="0"/>
              <a:t> (16x32x3x3) </a:t>
            </a:r>
            <a:endParaRPr lang="de-DE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575208" y="3760809"/>
            <a:ext cx="64876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16</a:t>
            </a:r>
            <a:endParaRPr lang="de-DE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4084315" y="3760809"/>
            <a:ext cx="64876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32</a:t>
            </a:r>
            <a:endParaRPr lang="de-DE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1653343" y="4486730"/>
            <a:ext cx="64807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3x3</a:t>
            </a:r>
            <a:endParaRPr lang="de-DE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55776" y="5776988"/>
            <a:ext cx="46454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arxiv.org/abs/1610.02357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23818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224" y="5545242"/>
            <a:ext cx="4514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56514" y="5538082"/>
            <a:ext cx="14230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0223" y="1235387"/>
            <a:ext cx="5005070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solidFill>
                  <a:srgbClr val="000000"/>
                </a:solidFill>
              </a:rPr>
              <a:t>Summary: </a:t>
            </a:r>
            <a:r>
              <a:rPr sz="3000" spc="-5" dirty="0">
                <a:solidFill>
                  <a:srgbClr val="000000"/>
                </a:solidFill>
              </a:rPr>
              <a:t>CNN</a:t>
            </a:r>
            <a:r>
              <a:rPr sz="3000" spc="-85" dirty="0">
                <a:solidFill>
                  <a:srgbClr val="000000"/>
                </a:solidFill>
              </a:rPr>
              <a:t> </a:t>
            </a:r>
            <a:r>
              <a:rPr sz="3000" spc="-10" dirty="0">
                <a:solidFill>
                  <a:srgbClr val="000000"/>
                </a:solidFill>
              </a:rPr>
              <a:t>Architectures</a:t>
            </a:r>
            <a:endParaRPr sz="3000" dirty="0"/>
          </a:p>
        </p:txBody>
      </p:sp>
      <p:sp>
        <p:nvSpPr>
          <p:cNvPr id="5" name="object 5"/>
          <p:cNvSpPr txBox="1"/>
          <p:nvPr/>
        </p:nvSpPr>
        <p:spPr>
          <a:xfrm>
            <a:off x="5399118" y="5538082"/>
            <a:ext cx="15798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2000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31944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3000" baseline="31944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12344" y="5699030"/>
            <a:ext cx="167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1774" y="1834431"/>
            <a:ext cx="1868170" cy="22211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085">
              <a:lnSpc>
                <a:spcPts val="2875"/>
              </a:lnSpc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Case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Studies</a:t>
            </a:r>
            <a:endParaRPr dirty="0">
              <a:latin typeface="Arial"/>
              <a:cs typeface="Arial"/>
            </a:endParaRPr>
          </a:p>
          <a:p>
            <a:pPr marL="502284" indent="-304800">
              <a:lnSpc>
                <a:spcPts val="2155"/>
              </a:lnSpc>
              <a:buChar char="-"/>
              <a:tabLst>
                <a:tab pos="502284" algn="l"/>
                <a:tab pos="502920" algn="l"/>
              </a:tabLst>
            </a:pPr>
            <a:r>
              <a:rPr sz="1800" spc="-5" dirty="0">
                <a:latin typeface="Arial"/>
                <a:cs typeface="Arial"/>
              </a:rPr>
              <a:t>AlexNet</a:t>
            </a:r>
            <a:endParaRPr sz="1800" dirty="0">
              <a:latin typeface="Arial"/>
              <a:cs typeface="Arial"/>
            </a:endParaRPr>
          </a:p>
          <a:p>
            <a:pPr marL="502284" indent="-304800">
              <a:spcBef>
                <a:spcPts val="15"/>
              </a:spcBef>
              <a:buChar char="-"/>
              <a:tabLst>
                <a:tab pos="502284" algn="l"/>
                <a:tab pos="502920" algn="l"/>
              </a:tabLst>
            </a:pPr>
            <a:r>
              <a:rPr sz="1800" spc="-5" dirty="0">
                <a:latin typeface="Arial"/>
                <a:cs typeface="Arial"/>
              </a:rPr>
              <a:t>VGG</a:t>
            </a:r>
            <a:endParaRPr sz="1800" dirty="0">
              <a:latin typeface="Arial"/>
              <a:cs typeface="Arial"/>
            </a:endParaRPr>
          </a:p>
          <a:p>
            <a:pPr marL="502284" indent="-304800">
              <a:spcBef>
                <a:spcPts val="15"/>
              </a:spcBef>
              <a:buChar char="-"/>
              <a:tabLst>
                <a:tab pos="502284" algn="l"/>
                <a:tab pos="502920" algn="l"/>
              </a:tabLst>
            </a:pPr>
            <a:r>
              <a:rPr sz="1800" spc="-5" dirty="0">
                <a:latin typeface="Arial"/>
                <a:cs typeface="Arial"/>
              </a:rPr>
              <a:t>GoogLeNet</a:t>
            </a:r>
            <a:endParaRPr sz="1800" dirty="0">
              <a:latin typeface="Arial"/>
              <a:cs typeface="Arial"/>
            </a:endParaRPr>
          </a:p>
          <a:p>
            <a:pPr marL="502284" indent="-304800">
              <a:spcBef>
                <a:spcPts val="15"/>
              </a:spcBef>
              <a:buChar char="-"/>
              <a:tabLst>
                <a:tab pos="502284" algn="l"/>
                <a:tab pos="502920" algn="l"/>
              </a:tabLst>
            </a:pPr>
            <a:r>
              <a:rPr sz="1800" spc="-5" dirty="0">
                <a:latin typeface="Arial"/>
                <a:cs typeface="Arial"/>
              </a:rPr>
              <a:t>ResNet</a:t>
            </a:r>
            <a:endParaRPr sz="1800" dirty="0"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12700"/>
            <a:r>
              <a:rPr spc="-5" dirty="0">
                <a:latin typeface="Arial"/>
                <a:cs typeface="Arial"/>
              </a:rPr>
              <a:t>Also....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4249" y="4004873"/>
            <a:ext cx="2907665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indent="-304165">
              <a:spcBef>
                <a:spcPts val="100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latin typeface="Arial"/>
                <a:cs typeface="Arial"/>
              </a:rPr>
              <a:t>NiN </a:t>
            </a:r>
            <a:r>
              <a:rPr sz="1800" dirty="0">
                <a:latin typeface="Arial"/>
                <a:cs typeface="Arial"/>
              </a:rPr>
              <a:t>(Network </a:t>
            </a:r>
            <a:r>
              <a:rPr sz="1800" spc="-5" dirty="0">
                <a:latin typeface="Arial"/>
                <a:cs typeface="Arial"/>
              </a:rPr>
              <a:t>in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Network)</a:t>
            </a:r>
            <a:endParaRPr sz="1800">
              <a:latin typeface="Arial"/>
              <a:cs typeface="Arial"/>
            </a:endParaRPr>
          </a:p>
          <a:p>
            <a:pPr marL="316865" indent="-304165">
              <a:spcBef>
                <a:spcPts val="1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latin typeface="Arial"/>
                <a:cs typeface="Arial"/>
              </a:rPr>
              <a:t>Wide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ResNet</a:t>
            </a:r>
            <a:endParaRPr sz="1800">
              <a:latin typeface="Arial"/>
              <a:cs typeface="Arial"/>
            </a:endParaRPr>
          </a:p>
          <a:p>
            <a:pPr marL="316865" indent="-304165">
              <a:spcBef>
                <a:spcPts val="1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latin typeface="Arial"/>
                <a:cs typeface="Arial"/>
              </a:rPr>
              <a:t>ResNeXT</a:t>
            </a:r>
            <a:endParaRPr sz="1800">
              <a:latin typeface="Arial"/>
              <a:cs typeface="Arial"/>
            </a:endParaRPr>
          </a:p>
          <a:p>
            <a:pPr marL="316865" indent="-304165">
              <a:spcBef>
                <a:spcPts val="1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latin typeface="Arial"/>
                <a:cs typeface="Arial"/>
              </a:rPr>
              <a:t>Stochastic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Depth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20085" y="4007654"/>
            <a:ext cx="1586230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indent="-304165">
              <a:spcBef>
                <a:spcPts val="100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latin typeface="Arial"/>
                <a:cs typeface="Arial"/>
              </a:rPr>
              <a:t>DenseNet</a:t>
            </a:r>
            <a:endParaRPr sz="1800" dirty="0">
              <a:latin typeface="Arial"/>
              <a:cs typeface="Arial"/>
            </a:endParaRPr>
          </a:p>
          <a:p>
            <a:pPr marL="316865" indent="-304165">
              <a:spcBef>
                <a:spcPts val="1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latin typeface="Arial"/>
                <a:cs typeface="Arial"/>
              </a:rPr>
              <a:t>FractalNet</a:t>
            </a:r>
            <a:endParaRPr sz="1800" dirty="0">
              <a:latin typeface="Arial"/>
              <a:cs typeface="Arial"/>
            </a:endParaRPr>
          </a:p>
          <a:p>
            <a:pPr marL="316865" indent="-304165">
              <a:spcBef>
                <a:spcPts val="1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 err="1" smtClean="0">
                <a:latin typeface="Arial"/>
                <a:cs typeface="Arial"/>
              </a:rPr>
              <a:t>SqueezeNet</a:t>
            </a:r>
            <a:endParaRPr lang="de-DE" sz="1800" spc="-5" dirty="0" smtClean="0">
              <a:latin typeface="Arial"/>
              <a:cs typeface="Arial"/>
            </a:endParaRPr>
          </a:p>
          <a:p>
            <a:pPr marL="316865" indent="-304165">
              <a:spcBef>
                <a:spcPts val="15"/>
              </a:spcBef>
              <a:buChar char="-"/>
              <a:tabLst>
                <a:tab pos="316865" algn="l"/>
                <a:tab pos="317500" algn="l"/>
              </a:tabLst>
            </a:pPr>
            <a:r>
              <a:rPr lang="de-DE" sz="1800" spc="-5" dirty="0">
                <a:latin typeface="Arial"/>
                <a:cs typeface="Arial"/>
              </a:rPr>
              <a:t>X</a:t>
            </a:r>
            <a:r>
              <a:rPr lang="de-DE" sz="1800" spc="-5" dirty="0" smtClean="0">
                <a:latin typeface="Arial"/>
                <a:cs typeface="Arial"/>
              </a:rPr>
              <a:t>ception Module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046310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000" spc="-10" dirty="0">
                <a:solidFill>
                  <a:srgbClr val="000000"/>
                </a:solidFill>
              </a:rPr>
              <a:t>Sources</a:t>
            </a:r>
            <a:endParaRPr lang="de-DE" sz="3000" spc="-10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http://</a:t>
            </a:r>
            <a:r>
              <a:rPr lang="de-DE" dirty="0" smtClean="0">
                <a:hlinkClick r:id="rId2"/>
              </a:rPr>
              <a:t>cs231n.stanford.edu/2017/syllabus.html</a:t>
            </a:r>
            <a:r>
              <a:rPr lang="de-DE" dirty="0" smtClean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478323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93926" y="1035671"/>
            <a:ext cx="7696200" cy="576263"/>
          </a:xfrm>
          <a:prstGeom prst="rect">
            <a:avLst/>
          </a:prstGeom>
        </p:spPr>
        <p:txBody>
          <a:bodyPr vert="horz" wrap="square" lIns="0" tIns="10795" rIns="0" bIns="0" rtlCol="0" anchor="b" anchorCtr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/>
              <a:t>Preview: </a:t>
            </a:r>
            <a:r>
              <a:rPr sz="1800" spc="-5" dirty="0"/>
              <a:t>ConvNet is </a:t>
            </a:r>
            <a:r>
              <a:rPr sz="1800" dirty="0"/>
              <a:t>a sequence </a:t>
            </a:r>
            <a:r>
              <a:rPr sz="1800" spc="-5" dirty="0"/>
              <a:t>of Convolutional Layers, interspersed with  activation</a:t>
            </a:r>
            <a:r>
              <a:rPr sz="1800" spc="-10" dirty="0"/>
              <a:t> </a:t>
            </a:r>
            <a:r>
              <a:rPr sz="1800" spc="-5" dirty="0"/>
              <a:t>functions</a:t>
            </a:r>
            <a:endParaRPr sz="1800" dirty="0"/>
          </a:p>
        </p:txBody>
      </p:sp>
      <p:sp>
        <p:nvSpPr>
          <p:cNvPr id="3" name="object 3"/>
          <p:cNvSpPr/>
          <p:nvPr/>
        </p:nvSpPr>
        <p:spPr>
          <a:xfrm>
            <a:off x="177074" y="2726775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0248" y="1983547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074" y="198354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74" y="19835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7074" y="198354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0246" y="2726775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62724" y="4347428"/>
            <a:ext cx="36430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7025" y="2274249"/>
            <a:ext cx="3671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2114" y="4739057"/>
            <a:ext cx="1530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81872" y="3262195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12322" y="324646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12322" y="324646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94221" y="3340323"/>
            <a:ext cx="853650" cy="156517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2000" spc="-5" dirty="0">
                <a:latin typeface="Arial"/>
                <a:cs typeface="Arial"/>
              </a:rPr>
              <a:t>CONV,  ReLU</a:t>
            </a:r>
            <a:endParaRPr sz="2000" dirty="0">
              <a:latin typeface="Arial"/>
              <a:cs typeface="Arial"/>
            </a:endParaRPr>
          </a:p>
          <a:p>
            <a:pPr marL="12700" marR="118745" algn="just">
              <a:lnSpc>
                <a:spcPct val="100699"/>
              </a:lnSpc>
            </a:pP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e.g.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6 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5x5x3  filters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91669" y="2726775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4" y="0"/>
                </a:lnTo>
                <a:lnTo>
                  <a:pt x="213174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04846" y="1983547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3" y="0"/>
                </a:lnTo>
                <a:lnTo>
                  <a:pt x="743223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91669" y="198354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213174" y="743226"/>
                </a:moveTo>
                <a:lnTo>
                  <a:pt x="0" y="743226"/>
                </a:lnTo>
                <a:lnTo>
                  <a:pt x="743223" y="0"/>
                </a:lnTo>
                <a:lnTo>
                  <a:pt x="956398" y="0"/>
                </a:lnTo>
                <a:lnTo>
                  <a:pt x="213174" y="743226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91669" y="19835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6"/>
                </a:moveTo>
                <a:lnTo>
                  <a:pt x="743223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4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91669" y="198354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6"/>
                </a:moveTo>
                <a:lnTo>
                  <a:pt x="213174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04844" y="2726775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377319" y="4347428"/>
            <a:ext cx="36430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41620" y="2274249"/>
            <a:ext cx="37318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706712" y="4739057"/>
            <a:ext cx="1530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6</a:t>
            </a:r>
            <a:endParaRPr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225066" y="3262195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55516" y="324646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55516" y="324646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337415" y="3340323"/>
            <a:ext cx="838608" cy="156517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2000" spc="-5" dirty="0">
                <a:latin typeface="Arial"/>
                <a:cs typeface="Arial"/>
              </a:rPr>
              <a:t>CONV,  ReLU</a:t>
            </a:r>
            <a:endParaRPr sz="2000" dirty="0">
              <a:latin typeface="Arial"/>
              <a:cs typeface="Arial"/>
            </a:endParaRPr>
          </a:p>
          <a:p>
            <a:pPr marL="12700" marR="29845">
              <a:lnSpc>
                <a:spcPct val="100699"/>
              </a:lnSpc>
            </a:pP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e.g.</a:t>
            </a:r>
            <a:r>
              <a:rPr sz="2000" spc="-9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10  5x5x</a:t>
            </a:r>
            <a:r>
              <a:rPr sz="2000" b="1" spc="-5" dirty="0">
                <a:solidFill>
                  <a:srgbClr val="38751C"/>
                </a:solidFill>
                <a:latin typeface="Arial"/>
                <a:cs typeface="Arial"/>
              </a:rPr>
              <a:t>6  </a:t>
            </a: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filters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34864" y="2726775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4" y="0"/>
                </a:lnTo>
                <a:lnTo>
                  <a:pt x="213174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48040" y="1983547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3" y="0"/>
                </a:lnTo>
                <a:lnTo>
                  <a:pt x="743223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ACBA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34864" y="198354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213174" y="743226"/>
                </a:moveTo>
                <a:lnTo>
                  <a:pt x="0" y="743226"/>
                </a:lnTo>
                <a:lnTo>
                  <a:pt x="743223" y="0"/>
                </a:lnTo>
                <a:lnTo>
                  <a:pt x="956398" y="0"/>
                </a:lnTo>
                <a:lnTo>
                  <a:pt x="213174" y="743226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34863" y="19835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6"/>
                </a:moveTo>
                <a:lnTo>
                  <a:pt x="743223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4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34863" y="198354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6"/>
                </a:moveTo>
                <a:lnTo>
                  <a:pt x="213174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48038" y="2726775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15861" y="3262195"/>
            <a:ext cx="930910" cy="0"/>
          </a:xfrm>
          <a:custGeom>
            <a:avLst/>
            <a:gdLst/>
            <a:ahLst/>
            <a:cxnLst/>
            <a:rect l="l" t="t" r="r" b="b"/>
            <a:pathLst>
              <a:path w="930909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46311" y="324646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46311" y="324646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928210" y="3340325"/>
            <a:ext cx="818100" cy="63260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2000" spc="-5" dirty="0">
                <a:latin typeface="Arial"/>
                <a:cs typeface="Arial"/>
              </a:rPr>
              <a:t>CONV,  ReLU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44808" y="3078224"/>
            <a:ext cx="415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….</a:t>
            </a:r>
            <a:endParaRPr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373707" y="4739057"/>
            <a:ext cx="39811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10</a:t>
            </a:r>
            <a:endParaRPr dirty="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120512" y="4347428"/>
            <a:ext cx="36430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24</a:t>
            </a:r>
            <a:endParaRPr dirty="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484814" y="2274249"/>
            <a:ext cx="37318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24</a:t>
            </a:r>
            <a:endParaRPr dirty="0">
              <a:latin typeface="Arial"/>
              <a:cs typeface="Arial"/>
            </a:endParaRP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44" name="Date Placeholder 4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45" name="Footer Placeholder 4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5603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4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44" name="Date Placeholder 4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45" name="Footer Placeholder 4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268760"/>
            <a:ext cx="6408712" cy="531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5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55772" y="896919"/>
            <a:ext cx="1295400" cy="30003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b="1" spc="-5" dirty="0"/>
              <a:t>Preview</a:t>
            </a:r>
            <a:endParaRPr sz="1800" dirty="0"/>
          </a:p>
        </p:txBody>
      </p:sp>
      <p:sp>
        <p:nvSpPr>
          <p:cNvPr id="3" name="object 3"/>
          <p:cNvSpPr txBox="1"/>
          <p:nvPr/>
        </p:nvSpPr>
        <p:spPr>
          <a:xfrm>
            <a:off x="4343401" y="5553920"/>
            <a:ext cx="19583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[Zeiler and Fergus</a:t>
            </a:r>
            <a:r>
              <a:rPr sz="1400" i="1" spc="-8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2013]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53201" y="5553920"/>
            <a:ext cx="2118995" cy="311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>
              <a:lnSpc>
                <a:spcPct val="117200"/>
              </a:lnSpc>
              <a:spcBef>
                <a:spcPts val="100"/>
              </a:spcBef>
            </a:pPr>
            <a:r>
              <a:rPr sz="800" spc="-35" dirty="0">
                <a:latin typeface="Arial"/>
                <a:cs typeface="Arial"/>
              </a:rPr>
              <a:t>Visualization </a:t>
            </a:r>
            <a:r>
              <a:rPr sz="800" spc="-5" dirty="0">
                <a:latin typeface="Arial"/>
                <a:cs typeface="Arial"/>
              </a:rPr>
              <a:t>of </a:t>
            </a:r>
            <a:r>
              <a:rPr sz="800" spc="-75" dirty="0">
                <a:latin typeface="Arial"/>
                <a:cs typeface="Arial"/>
              </a:rPr>
              <a:t>VGG-16 </a:t>
            </a:r>
            <a:r>
              <a:rPr sz="800" spc="-35" dirty="0">
                <a:latin typeface="Arial"/>
                <a:cs typeface="Arial"/>
              </a:rPr>
              <a:t>by </a:t>
            </a:r>
            <a:r>
              <a:rPr sz="800" spc="-65" dirty="0">
                <a:latin typeface="Arial"/>
                <a:cs typeface="Arial"/>
              </a:rPr>
              <a:t>Lane </a:t>
            </a:r>
            <a:r>
              <a:rPr sz="800" spc="-30" dirty="0">
                <a:latin typeface="Arial"/>
                <a:cs typeface="Arial"/>
              </a:rPr>
              <a:t>McIntosh. </a:t>
            </a:r>
            <a:r>
              <a:rPr sz="800" spc="-75" dirty="0">
                <a:latin typeface="Arial"/>
                <a:cs typeface="Arial"/>
              </a:rPr>
              <a:t>VGG-16  </a:t>
            </a:r>
            <a:r>
              <a:rPr sz="800" spc="-20" dirty="0">
                <a:latin typeface="Arial"/>
                <a:cs typeface="Arial"/>
              </a:rPr>
              <a:t>architecture </a:t>
            </a:r>
            <a:r>
              <a:rPr sz="800" spc="-10" dirty="0">
                <a:latin typeface="Arial"/>
                <a:cs typeface="Arial"/>
              </a:rPr>
              <a:t>from </a:t>
            </a:r>
            <a:r>
              <a:rPr sz="800" spc="-45" dirty="0">
                <a:latin typeface="Arial"/>
                <a:cs typeface="Arial"/>
              </a:rPr>
              <a:t>[Simonyan </a:t>
            </a:r>
            <a:r>
              <a:rPr sz="800" spc="-40" dirty="0">
                <a:latin typeface="Arial"/>
                <a:cs typeface="Arial"/>
              </a:rPr>
              <a:t>and </a:t>
            </a:r>
            <a:r>
              <a:rPr sz="800" spc="-55" dirty="0">
                <a:latin typeface="Arial"/>
                <a:cs typeface="Arial"/>
              </a:rPr>
              <a:t>Zisserman</a:t>
            </a:r>
            <a:r>
              <a:rPr sz="800" spc="-85" dirty="0">
                <a:latin typeface="Arial"/>
                <a:cs typeface="Arial"/>
              </a:rPr>
              <a:t> </a:t>
            </a:r>
            <a:r>
              <a:rPr sz="800" spc="-35" dirty="0">
                <a:latin typeface="Arial"/>
                <a:cs typeface="Arial"/>
              </a:rPr>
              <a:t>2014].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726" y="1345676"/>
            <a:ext cx="9050531" cy="41666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65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073" y="838200"/>
            <a:ext cx="11837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Preview</a:t>
            </a:r>
            <a:endParaRPr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26773" y="4109980"/>
            <a:ext cx="2935616" cy="1335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65294" y="4199026"/>
            <a:ext cx="1119416" cy="12376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28801" y="1371600"/>
            <a:ext cx="5905083" cy="24327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850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68000" y="2659501"/>
            <a:ext cx="7560384" cy="553998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lang="en-US" sz="3600" b="0" kern="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/>
              <a:t>Convolutional Neural Networks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468000" y="3356992"/>
            <a:ext cx="7704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de-DE" sz="20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Elena Zennaro, Wolfgang Ecker and Lorenzo Servadei</a:t>
            </a:r>
          </a:p>
        </p:txBody>
      </p:sp>
    </p:spTree>
    <p:extLst>
      <p:ext uri="{BB962C8B-B14F-4D97-AF65-F5344CB8AC3E}">
        <p14:creationId xmlns:p14="http://schemas.microsoft.com/office/powerpoint/2010/main" val="213946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8861" y="1524001"/>
            <a:ext cx="4308841" cy="4455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7027" y="1703474"/>
            <a:ext cx="683895" cy="632460"/>
          </a:xfrm>
          <a:custGeom>
            <a:avLst/>
            <a:gdLst/>
            <a:ahLst/>
            <a:cxnLst/>
            <a:rect l="l" t="t" r="r" b="b"/>
            <a:pathLst>
              <a:path w="683894" h="632460">
                <a:moveTo>
                  <a:pt x="0" y="0"/>
                </a:moveTo>
                <a:lnTo>
                  <a:pt x="683698" y="0"/>
                </a:lnTo>
                <a:lnTo>
                  <a:pt x="683698" y="632398"/>
                </a:lnTo>
                <a:lnTo>
                  <a:pt x="0" y="6323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9009" y="1447100"/>
            <a:ext cx="957580" cy="256540"/>
          </a:xfrm>
          <a:custGeom>
            <a:avLst/>
            <a:gdLst/>
            <a:ahLst/>
            <a:cxnLst/>
            <a:rect l="l" t="t" r="r" b="b"/>
            <a:pathLst>
              <a:path w="957580" h="256540">
                <a:moveTo>
                  <a:pt x="957298" y="0"/>
                </a:moveTo>
                <a:lnTo>
                  <a:pt x="957298" y="256374"/>
                </a:lnTo>
                <a:lnTo>
                  <a:pt x="0" y="256374"/>
                </a:lnTo>
                <a:lnTo>
                  <a:pt x="0" y="0"/>
                </a:lnTo>
                <a:lnTo>
                  <a:pt x="9572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30733" y="1617131"/>
            <a:ext cx="7163135" cy="257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18569" y="1970833"/>
            <a:ext cx="2563495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example 5x5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filters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ts val="2155"/>
              </a:lnSpc>
            </a:pPr>
            <a:r>
              <a:rPr sz="2000" dirty="0">
                <a:latin typeface="Arial"/>
                <a:cs typeface="Arial"/>
              </a:rPr>
              <a:t>(32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total)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81975" y="1617225"/>
            <a:ext cx="248285" cy="257810"/>
          </a:xfrm>
          <a:custGeom>
            <a:avLst/>
            <a:gdLst/>
            <a:ahLst/>
            <a:cxnLst/>
            <a:rect l="l" t="t" r="r" b="b"/>
            <a:pathLst>
              <a:path w="248285" h="257809">
                <a:moveTo>
                  <a:pt x="0" y="0"/>
                </a:moveTo>
                <a:lnTo>
                  <a:pt x="247799" y="0"/>
                </a:lnTo>
                <a:lnTo>
                  <a:pt x="247799" y="257700"/>
                </a:lnTo>
                <a:lnTo>
                  <a:pt x="0" y="257700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1636" y="2761697"/>
            <a:ext cx="565785" cy="632460"/>
          </a:xfrm>
          <a:custGeom>
            <a:avLst/>
            <a:gdLst/>
            <a:ahLst/>
            <a:cxnLst/>
            <a:rect l="l" t="t" r="r" b="b"/>
            <a:pathLst>
              <a:path w="565785" h="632460">
                <a:moveTo>
                  <a:pt x="0" y="0"/>
                </a:moveTo>
                <a:lnTo>
                  <a:pt x="565498" y="0"/>
                </a:lnTo>
                <a:lnTo>
                  <a:pt x="565498" y="632398"/>
                </a:lnTo>
                <a:lnTo>
                  <a:pt x="0" y="632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13675" y="1874926"/>
            <a:ext cx="792480" cy="1109980"/>
          </a:xfrm>
          <a:custGeom>
            <a:avLst/>
            <a:gdLst/>
            <a:ahLst/>
            <a:cxnLst/>
            <a:rect l="l" t="t" r="r" b="b"/>
            <a:pathLst>
              <a:path w="792480" h="1109980">
                <a:moveTo>
                  <a:pt x="792198" y="0"/>
                </a:moveTo>
                <a:lnTo>
                  <a:pt x="0" y="1109962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53927" y="2957084"/>
            <a:ext cx="94882" cy="1076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87401" y="4268644"/>
            <a:ext cx="4009048" cy="4538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73115" y="2964788"/>
            <a:ext cx="3530600" cy="94346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2000" spc="-5" dirty="0">
                <a:latin typeface="Arial"/>
                <a:cs typeface="Arial"/>
              </a:rPr>
              <a:t>We </a:t>
            </a:r>
            <a:r>
              <a:rPr sz="2000" dirty="0">
                <a:latin typeface="Arial"/>
                <a:cs typeface="Arial"/>
              </a:rPr>
              <a:t>call </a:t>
            </a:r>
            <a:r>
              <a:rPr sz="2000" spc="-5" dirty="0">
                <a:latin typeface="Arial"/>
                <a:cs typeface="Arial"/>
              </a:rPr>
              <a:t>the layer </a:t>
            </a:r>
            <a:r>
              <a:rPr sz="2000" dirty="0">
                <a:latin typeface="Arial"/>
                <a:cs typeface="Arial"/>
              </a:rPr>
              <a:t>convolutional  </a:t>
            </a:r>
            <a:r>
              <a:rPr sz="2000" spc="-5" dirty="0">
                <a:latin typeface="Arial"/>
                <a:cs typeface="Arial"/>
              </a:rPr>
              <a:t>because it is </a:t>
            </a:r>
            <a:r>
              <a:rPr sz="2000" dirty="0">
                <a:latin typeface="Arial"/>
                <a:cs typeface="Arial"/>
              </a:rPr>
              <a:t>related </a:t>
            </a:r>
            <a:r>
              <a:rPr sz="2000" spc="-5" dirty="0">
                <a:latin typeface="Arial"/>
                <a:cs typeface="Arial"/>
              </a:rPr>
              <a:t>to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convolution  </a:t>
            </a:r>
            <a:r>
              <a:rPr sz="2000" spc="-5" dirty="0">
                <a:latin typeface="Arial"/>
                <a:cs typeface="Arial"/>
              </a:rPr>
              <a:t>of two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signals:</a:t>
            </a:r>
          </a:p>
        </p:txBody>
      </p:sp>
      <p:sp>
        <p:nvSpPr>
          <p:cNvPr id="13" name="object 13"/>
          <p:cNvSpPr/>
          <p:nvPr/>
        </p:nvSpPr>
        <p:spPr>
          <a:xfrm>
            <a:off x="7752919" y="4885643"/>
            <a:ext cx="0" cy="339090"/>
          </a:xfrm>
          <a:custGeom>
            <a:avLst/>
            <a:gdLst/>
            <a:ahLst/>
            <a:cxnLst/>
            <a:rect l="l" t="t" r="r" b="b"/>
            <a:pathLst>
              <a:path h="339089">
                <a:moveTo>
                  <a:pt x="0" y="3386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11921" y="4789670"/>
            <a:ext cx="81999" cy="105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46998" y="5257482"/>
            <a:ext cx="301879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elementwise </a:t>
            </a:r>
            <a:r>
              <a:rPr sz="1400" dirty="0">
                <a:latin typeface="Arial"/>
                <a:cs typeface="Arial"/>
              </a:rPr>
              <a:t>multiplication </a:t>
            </a:r>
            <a:r>
              <a:rPr sz="1400" spc="-5" dirty="0">
                <a:latin typeface="Arial"/>
                <a:cs typeface="Arial"/>
              </a:rPr>
              <a:t>and </a:t>
            </a:r>
            <a:r>
              <a:rPr sz="1400" dirty="0">
                <a:latin typeface="Arial"/>
                <a:cs typeface="Arial"/>
              </a:rPr>
              <a:t>sum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 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filter and the </a:t>
            </a:r>
            <a:r>
              <a:rPr sz="1400" dirty="0">
                <a:latin typeface="Arial"/>
                <a:cs typeface="Arial"/>
              </a:rPr>
              <a:t>signal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(image)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 idx="4294967295"/>
          </p:nvPr>
        </p:nvSpPr>
        <p:spPr>
          <a:xfrm>
            <a:off x="85087" y="1206308"/>
            <a:ext cx="1943100" cy="443711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</a:rPr>
              <a:t>one filter</a:t>
            </a:r>
            <a:r>
              <a:rPr sz="1400" spc="-20" dirty="0">
                <a:solidFill>
                  <a:srgbClr val="FF0000"/>
                </a:solidFill>
              </a:rPr>
              <a:t> </a:t>
            </a:r>
            <a:r>
              <a:rPr sz="1400" spc="-5" dirty="0">
                <a:solidFill>
                  <a:srgbClr val="FF0000"/>
                </a:solidFill>
              </a:rPr>
              <a:t>=&gt;</a:t>
            </a:r>
            <a:endParaRPr sz="1400" dirty="0"/>
          </a:p>
          <a:p>
            <a:pPr marL="12700">
              <a:spcBef>
                <a:spcPts val="15"/>
              </a:spcBef>
            </a:pPr>
            <a:r>
              <a:rPr sz="1400" spc="-5" dirty="0">
                <a:solidFill>
                  <a:srgbClr val="FF0000"/>
                </a:solidFill>
              </a:rPr>
              <a:t>one activation</a:t>
            </a:r>
            <a:r>
              <a:rPr sz="1400" spc="-85" dirty="0">
                <a:solidFill>
                  <a:srgbClr val="FF0000"/>
                </a:solidFill>
              </a:rPr>
              <a:t> </a:t>
            </a:r>
            <a:r>
              <a:rPr sz="1400" dirty="0">
                <a:solidFill>
                  <a:srgbClr val="FF0000"/>
                </a:solidFill>
              </a:rPr>
              <a:t>map</a:t>
            </a:r>
            <a:endParaRPr sz="1400" dirty="0"/>
          </a:p>
        </p:txBody>
      </p:sp>
      <p:sp>
        <p:nvSpPr>
          <p:cNvPr id="17" name="object 17"/>
          <p:cNvSpPr/>
          <p:nvPr/>
        </p:nvSpPr>
        <p:spPr>
          <a:xfrm>
            <a:off x="4987401" y="1625825"/>
            <a:ext cx="248285" cy="257810"/>
          </a:xfrm>
          <a:custGeom>
            <a:avLst/>
            <a:gdLst/>
            <a:ahLst/>
            <a:cxnLst/>
            <a:rect l="l" t="t" r="r" b="b"/>
            <a:pathLst>
              <a:path w="248285" h="257809">
                <a:moveTo>
                  <a:pt x="0" y="0"/>
                </a:moveTo>
                <a:lnTo>
                  <a:pt x="247799" y="0"/>
                </a:lnTo>
                <a:lnTo>
                  <a:pt x="247799" y="257700"/>
                </a:lnTo>
                <a:lnTo>
                  <a:pt x="0" y="257700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2070" y="1883528"/>
            <a:ext cx="3879850" cy="2150745"/>
          </a:xfrm>
          <a:custGeom>
            <a:avLst/>
            <a:gdLst/>
            <a:ahLst/>
            <a:cxnLst/>
            <a:rect l="l" t="t" r="r" b="b"/>
            <a:pathLst>
              <a:path w="3879850" h="2150745">
                <a:moveTo>
                  <a:pt x="3879229" y="0"/>
                </a:moveTo>
                <a:lnTo>
                  <a:pt x="0" y="2150193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6934" y="3996669"/>
            <a:ext cx="109917" cy="884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1636" y="4048469"/>
            <a:ext cx="565785" cy="632460"/>
          </a:xfrm>
          <a:custGeom>
            <a:avLst/>
            <a:gdLst/>
            <a:ahLst/>
            <a:cxnLst/>
            <a:rect l="l" t="t" r="r" b="b"/>
            <a:pathLst>
              <a:path w="565785" h="632460">
                <a:moveTo>
                  <a:pt x="0" y="0"/>
                </a:moveTo>
                <a:lnTo>
                  <a:pt x="565498" y="0"/>
                </a:lnTo>
                <a:lnTo>
                  <a:pt x="565498" y="632398"/>
                </a:lnTo>
                <a:lnTo>
                  <a:pt x="0" y="632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722807" y="5810405"/>
            <a:ext cx="106553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35" dirty="0">
                <a:latin typeface="Arial"/>
                <a:cs typeface="Arial"/>
              </a:rPr>
              <a:t>Figure </a:t>
            </a:r>
            <a:r>
              <a:rPr sz="600" spc="-20" dirty="0">
                <a:latin typeface="Arial"/>
                <a:cs typeface="Arial"/>
              </a:rPr>
              <a:t>copyright </a:t>
            </a:r>
            <a:r>
              <a:rPr sz="600" spc="-25" dirty="0">
                <a:latin typeface="Arial"/>
                <a:cs typeface="Arial"/>
              </a:rPr>
              <a:t>Andrej</a:t>
            </a:r>
            <a:r>
              <a:rPr sz="600" spc="-90" dirty="0">
                <a:latin typeface="Arial"/>
                <a:cs typeface="Arial"/>
              </a:rPr>
              <a:t> </a:t>
            </a:r>
            <a:r>
              <a:rPr sz="600" spc="-30" dirty="0">
                <a:latin typeface="Arial"/>
                <a:cs typeface="Arial"/>
              </a:rPr>
              <a:t>Karpathy.</a:t>
            </a:r>
            <a:endParaRPr sz="600">
              <a:latin typeface="Arial"/>
              <a:cs typeface="Arial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23" name="Date Placeholder 2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133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1101399"/>
            <a:ext cx="9143981" cy="4378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7926" y="646161"/>
            <a:ext cx="6877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sz="1400" spc="-5" dirty="0">
                <a:latin typeface="Arial"/>
                <a:cs typeface="Arial"/>
              </a:rPr>
              <a:t>P</a:t>
            </a:r>
            <a:r>
              <a:rPr sz="1400" spc="-5" dirty="0">
                <a:latin typeface="Arial"/>
                <a:cs typeface="Arial"/>
              </a:rPr>
              <a:t>review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177" y="2945525"/>
            <a:ext cx="2192645" cy="20024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658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56050" y="482137"/>
            <a:ext cx="5105400" cy="36036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 dirty="0"/>
          </a:p>
        </p:txBody>
      </p:sp>
      <p:sp>
        <p:nvSpPr>
          <p:cNvPr id="3" name="object 3"/>
          <p:cNvSpPr/>
          <p:nvPr/>
        </p:nvSpPr>
        <p:spPr>
          <a:xfrm>
            <a:off x="1267097" y="3312069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8699" y="3161372"/>
            <a:ext cx="151130" cy="814069"/>
          </a:xfrm>
          <a:custGeom>
            <a:avLst/>
            <a:gdLst/>
            <a:ahLst/>
            <a:cxnLst/>
            <a:rect l="l" t="t" r="r" b="b"/>
            <a:pathLst>
              <a:path w="151130" h="814069">
                <a:moveTo>
                  <a:pt x="0" y="813898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198"/>
                </a:lnTo>
                <a:lnTo>
                  <a:pt x="0" y="813898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099" y="3161370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7099" y="3161372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099" y="3161370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98699" y="3312069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63346" y="3427171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lnTo>
                  <a:pt x="7196" y="96537"/>
                </a:lnTo>
                <a:lnTo>
                  <a:pt x="27235" y="57790"/>
                </a:lnTo>
                <a:lnTo>
                  <a:pt x="57790" y="27235"/>
                </a:lnTo>
                <a:lnTo>
                  <a:pt x="96537" y="7196"/>
                </a:lnTo>
                <a:lnTo>
                  <a:pt x="141149" y="0"/>
                </a:lnTo>
                <a:lnTo>
                  <a:pt x="168809" y="2737"/>
                </a:lnTo>
                <a:lnTo>
                  <a:pt x="219449" y="23719"/>
                </a:lnTo>
                <a:lnTo>
                  <a:pt x="258579" y="62849"/>
                </a:lnTo>
                <a:lnTo>
                  <a:pt x="279561" y="113490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63346" y="3427171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6" y="96537"/>
                </a:lnTo>
                <a:lnTo>
                  <a:pt x="27235" y="57790"/>
                </a:lnTo>
                <a:lnTo>
                  <a:pt x="57790" y="27235"/>
                </a:lnTo>
                <a:lnTo>
                  <a:pt x="96537" y="7196"/>
                </a:lnTo>
                <a:lnTo>
                  <a:pt x="141149" y="0"/>
                </a:lnTo>
                <a:lnTo>
                  <a:pt x="195155" y="10746"/>
                </a:lnTo>
                <a:lnTo>
                  <a:pt x="240949" y="41349"/>
                </a:lnTo>
                <a:lnTo>
                  <a:pt x="271552" y="87143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73847" y="3568321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93349" y="3331019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7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29548" y="3181622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7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55646" y="3568319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36224" y="4553244"/>
            <a:ext cx="36333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5612" y="4944882"/>
            <a:ext cx="1530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50573" y="2932600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63747" y="2189372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0573" y="2189374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0573" y="2189372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0573" y="2189374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63745" y="2932600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900527" y="1827830"/>
            <a:ext cx="3372485" cy="964366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93495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5x5x3</a:t>
            </a:r>
            <a:r>
              <a:rPr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filter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1475"/>
              </a:lnSpc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032960" y="2008774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5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90896" y="2213394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45687" y="30619"/>
                </a:moveTo>
                <a:lnTo>
                  <a:pt x="0" y="25269"/>
                </a:lnTo>
                <a:lnTo>
                  <a:pt x="38437" y="0"/>
                </a:lnTo>
                <a:lnTo>
                  <a:pt x="45687" y="3061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90895" y="2213394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7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7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19611" y="2492296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2" y="0"/>
                </a:moveTo>
                <a:lnTo>
                  <a:pt x="0" y="523188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79326" y="3000823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0" y="30327"/>
                </a:moveTo>
                <a:lnTo>
                  <a:pt x="34587" y="0"/>
                </a:lnTo>
                <a:lnTo>
                  <a:pt x="45989" y="29324"/>
                </a:lnTo>
                <a:lnTo>
                  <a:pt x="0" y="3032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79326" y="3000823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4"/>
                </a:lnTo>
                <a:lnTo>
                  <a:pt x="34587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00592" y="3571619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5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09240" y="3555894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09240" y="3555894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544146" y="3773350"/>
            <a:ext cx="2413000" cy="113005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>
                <a:latin typeface="Arial"/>
                <a:cs typeface="Arial"/>
              </a:rPr>
              <a:t>convolve (slide) </a:t>
            </a:r>
            <a:r>
              <a:rPr spc="-5" dirty="0">
                <a:latin typeface="Arial"/>
                <a:cs typeface="Arial"/>
              </a:rPr>
              <a:t>over</a:t>
            </a:r>
            <a:r>
              <a:rPr spc="-1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all  </a:t>
            </a:r>
            <a:r>
              <a:rPr dirty="0">
                <a:latin typeface="Arial"/>
                <a:cs typeface="Arial"/>
              </a:rPr>
              <a:t>spatial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locations</a:t>
            </a:r>
            <a:endParaRPr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703636" y="3053547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795863" y="2189372"/>
            <a:ext cx="864235" cy="275844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03636" y="2189374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03636" y="2189372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03636" y="2189374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95861" y="3053547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782059" y="1586079"/>
            <a:ext cx="16256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activation</a:t>
            </a:r>
            <a:r>
              <a:rPr b="1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map</a:t>
            </a:r>
            <a:endParaRPr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661160" y="4966723"/>
            <a:ext cx="1530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328661" y="4511048"/>
            <a:ext cx="40440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 dirty="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733064" y="3100065"/>
            <a:ext cx="42033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 dirty="0">
              <a:latin typeface="Arial"/>
              <a:cs typeface="Arial"/>
            </a:endParaRP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45" name="Date Placeholder 4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46" name="Footer Placeholder 4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7638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97762" y="2227286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186680" y="476350"/>
            <a:ext cx="5105400" cy="36036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 dirty="0"/>
          </a:p>
        </p:txBody>
      </p:sp>
      <p:sp>
        <p:nvSpPr>
          <p:cNvPr id="3" name="object 3"/>
          <p:cNvSpPr txBox="1"/>
          <p:nvPr/>
        </p:nvSpPr>
        <p:spPr>
          <a:xfrm>
            <a:off x="1463197" y="171245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7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21" y="2256904"/>
            <a:ext cx="3288665" cy="175689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650875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7x7 input</a:t>
            </a:r>
            <a:r>
              <a:rPr spc="-9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(spatially)  </a:t>
            </a:r>
            <a:r>
              <a:rPr spc="-5" dirty="0">
                <a:latin typeface="Arial"/>
                <a:cs typeface="Arial"/>
              </a:rPr>
              <a:t>assume 3x3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filter</a:t>
            </a:r>
            <a:endParaRPr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4000">
              <a:latin typeface="Times New Roman"/>
              <a:cs typeface="Times New Roman"/>
            </a:endParaRPr>
          </a:p>
          <a:p>
            <a:pPr marL="12700">
              <a:spcBef>
                <a:spcPts val="5"/>
              </a:spcBef>
            </a:pPr>
            <a:r>
              <a:rPr dirty="0">
                <a:latin typeface="Arial"/>
                <a:cs typeface="Arial"/>
              </a:rPr>
              <a:t>7</a:t>
            </a:r>
            <a:endParaRPr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9911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97762" y="2227286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189514" y="487770"/>
            <a:ext cx="5029200" cy="36036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 dirty="0"/>
          </a:p>
        </p:txBody>
      </p:sp>
      <p:sp>
        <p:nvSpPr>
          <p:cNvPr id="3" name="object 3"/>
          <p:cNvSpPr txBox="1"/>
          <p:nvPr/>
        </p:nvSpPr>
        <p:spPr>
          <a:xfrm>
            <a:off x="1463197" y="171245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7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21" y="2256904"/>
            <a:ext cx="3288665" cy="175689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650875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7x7 input</a:t>
            </a:r>
            <a:r>
              <a:rPr spc="-9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(spatially)  </a:t>
            </a:r>
            <a:r>
              <a:rPr spc="-5" dirty="0">
                <a:latin typeface="Arial"/>
                <a:cs typeface="Arial"/>
              </a:rPr>
              <a:t>assume 3x3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filter</a:t>
            </a:r>
            <a:endParaRPr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4000">
              <a:latin typeface="Times New Roman"/>
              <a:cs typeface="Times New Roman"/>
            </a:endParaRPr>
          </a:p>
          <a:p>
            <a:pPr marL="12700">
              <a:spcBef>
                <a:spcPts val="5"/>
              </a:spcBef>
            </a:pPr>
            <a:r>
              <a:rPr dirty="0">
                <a:latin typeface="Arial"/>
                <a:cs typeface="Arial"/>
              </a:rPr>
              <a:t>7</a:t>
            </a:r>
            <a:endParaRPr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158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3197" y="171245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7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127216" y="463756"/>
            <a:ext cx="5029200" cy="36036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 dirty="0"/>
          </a:p>
        </p:txBody>
      </p:sp>
      <p:sp>
        <p:nvSpPr>
          <p:cNvPr id="3" name="object 3"/>
          <p:cNvSpPr txBox="1"/>
          <p:nvPr/>
        </p:nvSpPr>
        <p:spPr>
          <a:xfrm>
            <a:off x="3168721" y="2256904"/>
            <a:ext cx="3288665" cy="175689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650875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7x7 input</a:t>
            </a:r>
            <a:r>
              <a:rPr spc="-9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(spatially)  </a:t>
            </a:r>
            <a:r>
              <a:rPr spc="-5" dirty="0">
                <a:latin typeface="Arial"/>
                <a:cs typeface="Arial"/>
              </a:rPr>
              <a:t>assume 3x3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filter</a:t>
            </a:r>
            <a:endParaRPr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4000">
              <a:latin typeface="Times New Roman"/>
              <a:cs typeface="Times New Roman"/>
            </a:endParaRPr>
          </a:p>
          <a:p>
            <a:pPr marL="12700">
              <a:spcBef>
                <a:spcPts val="5"/>
              </a:spcBef>
            </a:pPr>
            <a:r>
              <a:rPr dirty="0">
                <a:latin typeface="Arial"/>
                <a:cs typeface="Arial"/>
              </a:rPr>
              <a:t>7</a:t>
            </a:r>
            <a:endParaRPr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97762" y="2227286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0003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3197" y="171245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7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107504" y="476290"/>
            <a:ext cx="5029200" cy="36036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 dirty="0"/>
          </a:p>
        </p:txBody>
      </p:sp>
      <p:sp>
        <p:nvSpPr>
          <p:cNvPr id="3" name="object 3"/>
          <p:cNvSpPr txBox="1"/>
          <p:nvPr/>
        </p:nvSpPr>
        <p:spPr>
          <a:xfrm>
            <a:off x="3168721" y="2256904"/>
            <a:ext cx="3288665" cy="175689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650875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7x7 input</a:t>
            </a:r>
            <a:r>
              <a:rPr spc="-9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(spatially)  </a:t>
            </a:r>
            <a:r>
              <a:rPr spc="-5" dirty="0">
                <a:latin typeface="Arial"/>
                <a:cs typeface="Arial"/>
              </a:rPr>
              <a:t>assume 3x3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filter</a:t>
            </a:r>
            <a:endParaRPr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4000">
              <a:latin typeface="Times New Roman"/>
              <a:cs typeface="Times New Roman"/>
            </a:endParaRPr>
          </a:p>
          <a:p>
            <a:pPr marL="12700">
              <a:spcBef>
                <a:spcPts val="5"/>
              </a:spcBef>
            </a:pPr>
            <a:r>
              <a:rPr dirty="0">
                <a:latin typeface="Arial"/>
                <a:cs typeface="Arial"/>
              </a:rPr>
              <a:t>7</a:t>
            </a:r>
            <a:endParaRPr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97762" y="2227286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4324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07112" y="2256906"/>
            <a:ext cx="2650490" cy="77200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7x7 input</a:t>
            </a:r>
            <a:r>
              <a:rPr spc="-9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(spatially)  </a:t>
            </a:r>
            <a:r>
              <a:rPr spc="-5" dirty="0">
                <a:latin typeface="Arial"/>
                <a:cs typeface="Arial"/>
              </a:rPr>
              <a:t>assume 3x3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filter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117720" y="523464"/>
            <a:ext cx="5029200" cy="36036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 dirty="0"/>
          </a:p>
        </p:txBody>
      </p:sp>
      <p:sp>
        <p:nvSpPr>
          <p:cNvPr id="3" name="object 3"/>
          <p:cNvSpPr txBox="1"/>
          <p:nvPr/>
        </p:nvSpPr>
        <p:spPr>
          <a:xfrm>
            <a:off x="3807112" y="3342752"/>
            <a:ext cx="2004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=&gt; 5x5</a:t>
            </a:r>
            <a:r>
              <a:rPr b="1" spc="-9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output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3197" y="171245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7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8721" y="358204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7</a:t>
            </a:r>
            <a:endParaRPr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97762" y="2227286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5879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5311" y="1952105"/>
            <a:ext cx="2868930" cy="1143902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7x7 input </a:t>
            </a:r>
            <a:r>
              <a:rPr dirty="0">
                <a:latin typeface="Arial"/>
                <a:cs typeface="Arial"/>
              </a:rPr>
              <a:t>(spatially)  </a:t>
            </a:r>
            <a:r>
              <a:rPr spc="-5" dirty="0">
                <a:latin typeface="Arial"/>
                <a:cs typeface="Arial"/>
              </a:rPr>
              <a:t>assume 3x3 filter  applied </a:t>
            </a:r>
            <a:r>
              <a:rPr b="1" spc="-5" dirty="0">
                <a:latin typeface="Arial"/>
                <a:cs typeface="Arial"/>
              </a:rPr>
              <a:t>with stride</a:t>
            </a:r>
            <a:r>
              <a:rPr b="1" spc="-9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179512" y="463756"/>
            <a:ext cx="5029200" cy="36036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 dirty="0"/>
          </a:p>
        </p:txBody>
      </p:sp>
      <p:sp>
        <p:nvSpPr>
          <p:cNvPr id="3" name="object 3"/>
          <p:cNvSpPr txBox="1"/>
          <p:nvPr/>
        </p:nvSpPr>
        <p:spPr>
          <a:xfrm>
            <a:off x="1463197" y="171245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7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21" y="358204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7</a:t>
            </a:r>
            <a:endParaRPr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7762" y="2227286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966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5311" y="1952105"/>
            <a:ext cx="2868930" cy="1143902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7x7 input </a:t>
            </a:r>
            <a:r>
              <a:rPr dirty="0">
                <a:latin typeface="Arial"/>
                <a:cs typeface="Arial"/>
              </a:rPr>
              <a:t>(spatially)  </a:t>
            </a:r>
            <a:r>
              <a:rPr spc="-5" dirty="0">
                <a:latin typeface="Arial"/>
                <a:cs typeface="Arial"/>
              </a:rPr>
              <a:t>assume 3x3 filter  applied </a:t>
            </a:r>
            <a:r>
              <a:rPr b="1" spc="-5" dirty="0">
                <a:latin typeface="Arial"/>
                <a:cs typeface="Arial"/>
              </a:rPr>
              <a:t>with stride</a:t>
            </a:r>
            <a:r>
              <a:rPr b="1" spc="-9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179512" y="463756"/>
            <a:ext cx="5029200" cy="36036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 dirty="0"/>
          </a:p>
        </p:txBody>
      </p:sp>
      <p:sp>
        <p:nvSpPr>
          <p:cNvPr id="3" name="object 3"/>
          <p:cNvSpPr txBox="1"/>
          <p:nvPr/>
        </p:nvSpPr>
        <p:spPr>
          <a:xfrm>
            <a:off x="1463197" y="171245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7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21" y="358204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7</a:t>
            </a:r>
            <a:endParaRPr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7762" y="2227286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218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 dirty="0" smtClean="0"/>
          </a:p>
          <a:p>
            <a:pPr lvl="1"/>
            <a:r>
              <a:rPr lang="en-GB" b="1" dirty="0" smtClean="0"/>
              <a:t>Intro to Convolutional Neural Networks</a:t>
            </a:r>
          </a:p>
          <a:p>
            <a:pPr lvl="1"/>
            <a:r>
              <a:rPr lang="en-GB" dirty="0" smtClean="0"/>
              <a:t>Convolutional Neural Networks – Layers and Structures</a:t>
            </a:r>
          </a:p>
          <a:p>
            <a:pPr lvl="1"/>
            <a:r>
              <a:rPr lang="en-GB" dirty="0" smtClean="0"/>
              <a:t>Advancements in Convolutional Neural Networks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752126-7FE9-4AA4-B86B-17893077F89D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2018-12-02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338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5311" y="1952107"/>
            <a:ext cx="2868930" cy="150297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7x7 input </a:t>
            </a:r>
            <a:r>
              <a:rPr dirty="0">
                <a:latin typeface="Arial"/>
                <a:cs typeface="Arial"/>
              </a:rPr>
              <a:t>(spatially)  </a:t>
            </a:r>
            <a:r>
              <a:rPr spc="-5" dirty="0">
                <a:latin typeface="Arial"/>
                <a:cs typeface="Arial"/>
              </a:rPr>
              <a:t>assume 3x3 filter  applied </a:t>
            </a:r>
            <a:r>
              <a:rPr b="1" spc="-5" dirty="0">
                <a:latin typeface="Arial"/>
                <a:cs typeface="Arial"/>
              </a:rPr>
              <a:t>with stride</a:t>
            </a:r>
            <a:r>
              <a:rPr b="1" spc="-9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760"/>
              </a:lnSpc>
            </a:pPr>
            <a:r>
              <a:rPr b="1" spc="-5" dirty="0">
                <a:latin typeface="Arial"/>
                <a:cs typeface="Arial"/>
              </a:rPr>
              <a:t>=&gt; 3x3</a:t>
            </a:r>
            <a:r>
              <a:rPr b="1" spc="-3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output!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111191" y="498046"/>
            <a:ext cx="5105400" cy="36036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 dirty="0"/>
          </a:p>
        </p:txBody>
      </p:sp>
      <p:sp>
        <p:nvSpPr>
          <p:cNvPr id="3" name="object 3"/>
          <p:cNvSpPr txBox="1"/>
          <p:nvPr/>
        </p:nvSpPr>
        <p:spPr>
          <a:xfrm>
            <a:off x="1463197" y="171245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7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21" y="358204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7</a:t>
            </a:r>
            <a:endParaRPr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7762" y="2227286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2999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5313" y="1952105"/>
            <a:ext cx="3054985" cy="1143902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7x7 input </a:t>
            </a:r>
            <a:r>
              <a:rPr dirty="0">
                <a:latin typeface="Arial"/>
                <a:cs typeface="Arial"/>
              </a:rPr>
              <a:t>(spatially)  </a:t>
            </a:r>
            <a:r>
              <a:rPr spc="-5" dirty="0">
                <a:latin typeface="Arial"/>
                <a:cs typeface="Arial"/>
              </a:rPr>
              <a:t>assume 3x3 filter  applied </a:t>
            </a:r>
            <a:r>
              <a:rPr b="1" spc="-5" dirty="0">
                <a:latin typeface="Arial"/>
                <a:cs typeface="Arial"/>
              </a:rPr>
              <a:t>with stride</a:t>
            </a:r>
            <a:r>
              <a:rPr b="1" spc="-9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3?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179512" y="505619"/>
            <a:ext cx="5029200" cy="36036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 dirty="0"/>
          </a:p>
        </p:txBody>
      </p:sp>
      <p:sp>
        <p:nvSpPr>
          <p:cNvPr id="3" name="object 3"/>
          <p:cNvSpPr txBox="1"/>
          <p:nvPr/>
        </p:nvSpPr>
        <p:spPr>
          <a:xfrm>
            <a:off x="1463197" y="171245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7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21" y="358204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7</a:t>
            </a:r>
            <a:endParaRPr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7762" y="2227286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8338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5313" y="1952105"/>
            <a:ext cx="3054985" cy="1143902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latin typeface="Arial"/>
                <a:cs typeface="Arial"/>
              </a:rPr>
              <a:t>7x7 input </a:t>
            </a:r>
            <a:r>
              <a:rPr dirty="0">
                <a:latin typeface="Arial"/>
                <a:cs typeface="Arial"/>
              </a:rPr>
              <a:t>(spatially)  </a:t>
            </a:r>
            <a:r>
              <a:rPr spc="-5" dirty="0">
                <a:latin typeface="Arial"/>
                <a:cs typeface="Arial"/>
              </a:rPr>
              <a:t>assume 3x3 filter  applied </a:t>
            </a:r>
            <a:r>
              <a:rPr b="1" spc="-5" dirty="0">
                <a:latin typeface="Arial"/>
                <a:cs typeface="Arial"/>
              </a:rPr>
              <a:t>with stride</a:t>
            </a:r>
            <a:r>
              <a:rPr b="1" spc="-9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3?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6" y="5574844"/>
            <a:ext cx="8799195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132195" y="807686"/>
            <a:ext cx="5029200" cy="36036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/>
              <a:t>A closer </a:t>
            </a:r>
            <a:r>
              <a:rPr sz="2200" spc="-5" dirty="0"/>
              <a:t>look at </a:t>
            </a:r>
            <a:r>
              <a:rPr sz="2200" dirty="0"/>
              <a:t>spatial</a:t>
            </a:r>
            <a:r>
              <a:rPr sz="2200" spc="-105" dirty="0"/>
              <a:t> </a:t>
            </a:r>
            <a:r>
              <a:rPr sz="2200" spc="-5" dirty="0"/>
              <a:t>dimensions:</a:t>
            </a:r>
            <a:endParaRPr sz="2200" dirty="0"/>
          </a:p>
        </p:txBody>
      </p:sp>
      <p:sp>
        <p:nvSpPr>
          <p:cNvPr id="3" name="object 3"/>
          <p:cNvSpPr txBox="1"/>
          <p:nvPr/>
        </p:nvSpPr>
        <p:spPr>
          <a:xfrm>
            <a:off x="1463197" y="171245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7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8721" y="358204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7</a:t>
            </a:r>
            <a:endParaRPr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7762" y="2227286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4762670" y="3567380"/>
            <a:ext cx="3409315" cy="11413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b="1" spc="-5" dirty="0">
                <a:solidFill>
                  <a:srgbClr val="FF0000"/>
                </a:solidFill>
                <a:latin typeface="Arial"/>
                <a:cs typeface="Arial"/>
              </a:rPr>
              <a:t>doesn’t</a:t>
            </a:r>
            <a:r>
              <a:rPr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fit!</a:t>
            </a:r>
            <a:endParaRPr>
              <a:latin typeface="Arial"/>
              <a:cs typeface="Arial"/>
            </a:endParaRPr>
          </a:p>
          <a:p>
            <a:pPr marL="12700" marR="5080">
              <a:lnSpc>
                <a:spcPts val="2850"/>
              </a:lnSpc>
              <a:spcBef>
                <a:spcPts val="105"/>
              </a:spcBef>
            </a:pP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cannot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apply 3x3 filter</a:t>
            </a:r>
            <a:r>
              <a:rPr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on  7x7 input with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stride</a:t>
            </a:r>
            <a:r>
              <a:rPr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3.</a:t>
            </a:r>
            <a:endParaRPr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512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4474" y="1485673"/>
            <a:ext cx="2696210" cy="0"/>
          </a:xfrm>
          <a:custGeom>
            <a:avLst/>
            <a:gdLst/>
            <a:ahLst/>
            <a:cxnLst/>
            <a:rect l="l" t="t" r="r" b="b"/>
            <a:pathLst>
              <a:path w="2696210">
                <a:moveTo>
                  <a:pt x="0" y="0"/>
                </a:moveTo>
                <a:lnTo>
                  <a:pt x="269579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30050" y="1009157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N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85922" y="2728057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N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0293" y="1707998"/>
            <a:ext cx="0" cy="2595880"/>
          </a:xfrm>
          <a:custGeom>
            <a:avLst/>
            <a:gdLst/>
            <a:ahLst/>
            <a:cxnLst/>
            <a:rect l="l" t="t" r="r" b="b"/>
            <a:pathLst>
              <a:path h="2595879">
                <a:moveTo>
                  <a:pt x="0" y="0"/>
                </a:moveTo>
                <a:lnTo>
                  <a:pt x="0" y="259529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50162" y="1693887"/>
          <a:ext cx="2680334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F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ts val="286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F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4681441" y="1482757"/>
            <a:ext cx="250253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Output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size: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b="1" dirty="0">
                <a:latin typeface="Arial"/>
                <a:cs typeface="Arial"/>
              </a:rPr>
              <a:t>(N - </a:t>
            </a:r>
            <a:r>
              <a:rPr b="1" spc="-5" dirty="0">
                <a:latin typeface="Arial"/>
                <a:cs typeface="Arial"/>
              </a:rPr>
              <a:t>F) </a:t>
            </a:r>
            <a:r>
              <a:rPr b="1" dirty="0">
                <a:latin typeface="Arial"/>
                <a:cs typeface="Arial"/>
              </a:rPr>
              <a:t>/ </a:t>
            </a:r>
            <a:r>
              <a:rPr b="1" spc="-5" dirty="0">
                <a:latin typeface="Arial"/>
                <a:cs typeface="Arial"/>
              </a:rPr>
              <a:t>stride </a:t>
            </a:r>
            <a:r>
              <a:rPr b="1" dirty="0">
                <a:latin typeface="Arial"/>
                <a:cs typeface="Arial"/>
              </a:rPr>
              <a:t>+</a:t>
            </a:r>
            <a:r>
              <a:rPr b="1" spc="-12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81439" y="2568606"/>
            <a:ext cx="4323080" cy="15004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e.g. </a:t>
            </a:r>
            <a:r>
              <a:rPr dirty="0">
                <a:latin typeface="Arial"/>
                <a:cs typeface="Arial"/>
              </a:rPr>
              <a:t>N = </a:t>
            </a:r>
            <a:r>
              <a:rPr spc="-5" dirty="0">
                <a:latin typeface="Arial"/>
                <a:cs typeface="Arial"/>
              </a:rPr>
              <a:t>7, </a:t>
            </a:r>
            <a:r>
              <a:rPr dirty="0">
                <a:latin typeface="Arial"/>
                <a:cs typeface="Arial"/>
              </a:rPr>
              <a:t>F =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3: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dirty="0">
                <a:latin typeface="Arial"/>
                <a:cs typeface="Arial"/>
              </a:rPr>
              <a:t>stride 1 </a:t>
            </a:r>
            <a:r>
              <a:rPr spc="-5" dirty="0">
                <a:latin typeface="Arial"/>
                <a:cs typeface="Arial"/>
              </a:rPr>
              <a:t>=&gt; </a:t>
            </a:r>
            <a:r>
              <a:rPr dirty="0">
                <a:latin typeface="Arial"/>
                <a:cs typeface="Arial"/>
              </a:rPr>
              <a:t>(7 - </a:t>
            </a:r>
            <a:r>
              <a:rPr spc="-5" dirty="0">
                <a:latin typeface="Arial"/>
                <a:cs typeface="Arial"/>
              </a:rPr>
              <a:t>3)/1 </a:t>
            </a:r>
            <a:r>
              <a:rPr dirty="0">
                <a:latin typeface="Arial"/>
                <a:cs typeface="Arial"/>
              </a:rPr>
              <a:t>+ 1 =</a:t>
            </a:r>
            <a:r>
              <a:rPr spc="-14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5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dirty="0">
                <a:latin typeface="Arial"/>
                <a:cs typeface="Arial"/>
              </a:rPr>
              <a:t>stride 2 </a:t>
            </a:r>
            <a:r>
              <a:rPr spc="-5" dirty="0">
                <a:latin typeface="Arial"/>
                <a:cs typeface="Arial"/>
              </a:rPr>
              <a:t>=&gt; </a:t>
            </a:r>
            <a:r>
              <a:rPr dirty="0">
                <a:latin typeface="Arial"/>
                <a:cs typeface="Arial"/>
              </a:rPr>
              <a:t>(7 - </a:t>
            </a:r>
            <a:r>
              <a:rPr spc="-5" dirty="0">
                <a:latin typeface="Arial"/>
                <a:cs typeface="Arial"/>
              </a:rPr>
              <a:t>3)/2 </a:t>
            </a:r>
            <a:r>
              <a:rPr dirty="0">
                <a:latin typeface="Arial"/>
                <a:cs typeface="Arial"/>
              </a:rPr>
              <a:t>+ 1 =</a:t>
            </a:r>
            <a:r>
              <a:rPr spc="-14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dirty="0">
                <a:latin typeface="Arial"/>
                <a:cs typeface="Arial"/>
              </a:rPr>
              <a:t>stride 3 </a:t>
            </a:r>
            <a:r>
              <a:rPr spc="-5" dirty="0">
                <a:latin typeface="Arial"/>
                <a:cs typeface="Arial"/>
              </a:rPr>
              <a:t>=&gt; </a:t>
            </a:r>
            <a:r>
              <a:rPr dirty="0">
                <a:latin typeface="Arial"/>
                <a:cs typeface="Arial"/>
              </a:rPr>
              <a:t>(7 - </a:t>
            </a:r>
            <a:r>
              <a:rPr spc="-5" dirty="0">
                <a:latin typeface="Arial"/>
                <a:cs typeface="Arial"/>
              </a:rPr>
              <a:t>3)/3 </a:t>
            </a:r>
            <a:r>
              <a:rPr dirty="0">
                <a:latin typeface="Arial"/>
                <a:cs typeface="Arial"/>
              </a:rPr>
              <a:t>+ 1 = </a:t>
            </a:r>
            <a:r>
              <a:rPr spc="-5" dirty="0">
                <a:latin typeface="Arial"/>
                <a:cs typeface="Arial"/>
              </a:rPr>
              <a:t>2.33</a:t>
            </a:r>
            <a:r>
              <a:rPr spc="-14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:\</a:t>
            </a:r>
            <a:endParaRPr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0211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7504" y="1138719"/>
            <a:ext cx="7386638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In practice: Common to </a:t>
            </a:r>
            <a:r>
              <a:rPr dirty="0"/>
              <a:t>zero </a:t>
            </a:r>
            <a:r>
              <a:rPr spc="-5" dirty="0"/>
              <a:t>pad the</a:t>
            </a:r>
            <a:r>
              <a:rPr spc="-95" dirty="0"/>
              <a:t> </a:t>
            </a:r>
            <a:r>
              <a:rPr spc="-5" dirty="0"/>
              <a:t>border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72637" y="1799662"/>
          <a:ext cx="2680330" cy="3526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372146" y="1943488"/>
            <a:ext cx="52863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e.g. input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7x7</a:t>
            </a:r>
            <a:endParaRPr sz="2000">
              <a:latin typeface="Arial"/>
              <a:cs typeface="Arial"/>
            </a:endParaRPr>
          </a:p>
          <a:p>
            <a:pPr marL="12700"/>
            <a:r>
              <a:rPr sz="2000" b="1" spc="-5" dirty="0">
                <a:latin typeface="Arial"/>
                <a:cs typeface="Arial"/>
              </a:rPr>
              <a:t>3x3 </a:t>
            </a:r>
            <a:r>
              <a:rPr sz="2000" spc="-5" dirty="0">
                <a:latin typeface="Arial"/>
                <a:cs typeface="Arial"/>
              </a:rPr>
              <a:t>filter, applied with </a:t>
            </a:r>
            <a:r>
              <a:rPr sz="2000" b="1" spc="-5" dirty="0">
                <a:latin typeface="Arial"/>
                <a:cs typeface="Arial"/>
              </a:rPr>
              <a:t>stride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  <a:p>
            <a:pPr marL="12700"/>
            <a:r>
              <a:rPr sz="2000" b="1" spc="-5" dirty="0">
                <a:latin typeface="Arial"/>
                <a:cs typeface="Arial"/>
              </a:rPr>
              <a:t>pad with </a:t>
            </a:r>
            <a:r>
              <a:rPr sz="2000" b="1" dirty="0">
                <a:latin typeface="Arial"/>
                <a:cs typeface="Arial"/>
              </a:rPr>
              <a:t>1 </a:t>
            </a:r>
            <a:r>
              <a:rPr sz="2000" b="1" spc="-5" dirty="0">
                <a:latin typeface="Arial"/>
                <a:cs typeface="Arial"/>
              </a:rPr>
              <a:t>pixel </a:t>
            </a:r>
            <a:r>
              <a:rPr sz="2000" spc="-5" dirty="0">
                <a:latin typeface="Arial"/>
                <a:cs typeface="Arial"/>
              </a:rPr>
              <a:t>border =&gt; what is the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output?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727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1224394"/>
            <a:ext cx="7386638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In practice: Common to </a:t>
            </a:r>
            <a:r>
              <a:rPr dirty="0"/>
              <a:t>zero </a:t>
            </a:r>
            <a:r>
              <a:rPr spc="-5" dirty="0"/>
              <a:t>pad the</a:t>
            </a:r>
            <a:r>
              <a:rPr spc="-95" dirty="0"/>
              <a:t> </a:t>
            </a:r>
            <a:r>
              <a:rPr spc="-5" dirty="0"/>
              <a:t>border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72637" y="1799662"/>
          <a:ext cx="2680330" cy="3526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372146" y="1943488"/>
            <a:ext cx="52863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e.g. input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7x7</a:t>
            </a:r>
            <a:endParaRPr sz="2000">
              <a:latin typeface="Arial"/>
              <a:cs typeface="Arial"/>
            </a:endParaRPr>
          </a:p>
          <a:p>
            <a:pPr marL="12700"/>
            <a:r>
              <a:rPr sz="2000" b="1" spc="-5" dirty="0">
                <a:latin typeface="Arial"/>
                <a:cs typeface="Arial"/>
              </a:rPr>
              <a:t>3x3 </a:t>
            </a:r>
            <a:r>
              <a:rPr sz="2000" spc="-5" dirty="0">
                <a:latin typeface="Arial"/>
                <a:cs typeface="Arial"/>
              </a:rPr>
              <a:t>filter, applied with </a:t>
            </a:r>
            <a:r>
              <a:rPr sz="2000" b="1" spc="-5" dirty="0">
                <a:latin typeface="Arial"/>
                <a:cs typeface="Arial"/>
              </a:rPr>
              <a:t>stride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  <a:p>
            <a:pPr marL="12700"/>
            <a:r>
              <a:rPr sz="2000" b="1" spc="-5" dirty="0">
                <a:latin typeface="Arial"/>
                <a:cs typeface="Arial"/>
              </a:rPr>
              <a:t>pad with </a:t>
            </a:r>
            <a:r>
              <a:rPr sz="2000" b="1" dirty="0">
                <a:latin typeface="Arial"/>
                <a:cs typeface="Arial"/>
              </a:rPr>
              <a:t>1 </a:t>
            </a:r>
            <a:r>
              <a:rPr sz="2000" b="1" spc="-5" dirty="0">
                <a:latin typeface="Arial"/>
                <a:cs typeface="Arial"/>
              </a:rPr>
              <a:t>pixel </a:t>
            </a:r>
            <a:r>
              <a:rPr sz="2000" spc="-5" dirty="0">
                <a:latin typeface="Arial"/>
                <a:cs typeface="Arial"/>
              </a:rPr>
              <a:t>border =&gt; what is the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output?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94587" y="4295471"/>
            <a:ext cx="241871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dirty="0">
                <a:solidFill>
                  <a:srgbClr val="424242"/>
                </a:solidFill>
                <a:latin typeface="Arial"/>
                <a:cs typeface="Arial"/>
              </a:rPr>
              <a:t>(recall:)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(N -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F)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/ stride +</a:t>
            </a:r>
            <a:r>
              <a:rPr spc="-1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0970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1224394"/>
            <a:ext cx="7386638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In practice: Common to </a:t>
            </a:r>
            <a:r>
              <a:rPr dirty="0"/>
              <a:t>zero </a:t>
            </a:r>
            <a:r>
              <a:rPr spc="-5" dirty="0"/>
              <a:t>pad the</a:t>
            </a:r>
            <a:r>
              <a:rPr spc="-95" dirty="0"/>
              <a:t> </a:t>
            </a:r>
            <a:r>
              <a:rPr spc="-5" dirty="0"/>
              <a:t>border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72146" y="1943488"/>
            <a:ext cx="528637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e.g. input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7x7</a:t>
            </a:r>
            <a:endParaRPr sz="2000">
              <a:latin typeface="Arial"/>
              <a:cs typeface="Arial"/>
            </a:endParaRPr>
          </a:p>
          <a:p>
            <a:pPr marL="12700"/>
            <a:r>
              <a:rPr sz="2000" b="1" spc="-5" dirty="0">
                <a:latin typeface="Arial"/>
                <a:cs typeface="Arial"/>
              </a:rPr>
              <a:t>3x3 </a:t>
            </a:r>
            <a:r>
              <a:rPr sz="2000" spc="-5" dirty="0">
                <a:latin typeface="Arial"/>
                <a:cs typeface="Arial"/>
              </a:rPr>
              <a:t>filter, applied with </a:t>
            </a:r>
            <a:r>
              <a:rPr sz="2000" b="1" spc="-5" dirty="0">
                <a:latin typeface="Arial"/>
                <a:cs typeface="Arial"/>
              </a:rPr>
              <a:t>stride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  <a:p>
            <a:pPr marL="12700"/>
            <a:r>
              <a:rPr sz="2000" b="1" spc="-5" dirty="0">
                <a:latin typeface="Arial"/>
                <a:cs typeface="Arial"/>
              </a:rPr>
              <a:t>pad with </a:t>
            </a:r>
            <a:r>
              <a:rPr sz="2000" b="1" dirty="0">
                <a:latin typeface="Arial"/>
                <a:cs typeface="Arial"/>
              </a:rPr>
              <a:t>1 </a:t>
            </a:r>
            <a:r>
              <a:rPr sz="2000" b="1" spc="-5" dirty="0">
                <a:latin typeface="Arial"/>
                <a:cs typeface="Arial"/>
              </a:rPr>
              <a:t>pixel </a:t>
            </a:r>
            <a:r>
              <a:rPr sz="2000" spc="-5" dirty="0">
                <a:latin typeface="Arial"/>
                <a:cs typeface="Arial"/>
              </a:rPr>
              <a:t>border =&gt; what is the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output?</a:t>
            </a:r>
            <a:endParaRPr sz="20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/>
            <a:r>
              <a:rPr sz="2000" b="1" spc="-5" dirty="0">
                <a:latin typeface="Arial"/>
                <a:cs typeface="Arial"/>
              </a:rPr>
              <a:t>7x7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output!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72637" y="1799662"/>
          <a:ext cx="2680330" cy="3526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6932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1224394"/>
            <a:ext cx="7386638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In practice: Common to </a:t>
            </a:r>
            <a:r>
              <a:rPr dirty="0"/>
              <a:t>zero </a:t>
            </a:r>
            <a:r>
              <a:rPr spc="-5" dirty="0"/>
              <a:t>pad the</a:t>
            </a:r>
            <a:r>
              <a:rPr spc="-95" dirty="0"/>
              <a:t> </a:t>
            </a:r>
            <a:r>
              <a:rPr spc="-5" dirty="0"/>
              <a:t>border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72144" y="1943488"/>
            <a:ext cx="5552440" cy="337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e.g. input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7x7</a:t>
            </a:r>
            <a:endParaRPr sz="2000">
              <a:latin typeface="Arial"/>
              <a:cs typeface="Arial"/>
            </a:endParaRPr>
          </a:p>
          <a:p>
            <a:pPr marL="12700"/>
            <a:r>
              <a:rPr sz="2000" b="1" spc="-5" dirty="0">
                <a:latin typeface="Arial"/>
                <a:cs typeface="Arial"/>
              </a:rPr>
              <a:t>3x3 </a:t>
            </a:r>
            <a:r>
              <a:rPr sz="2000" spc="-5" dirty="0">
                <a:latin typeface="Arial"/>
                <a:cs typeface="Arial"/>
              </a:rPr>
              <a:t>filter, applied with </a:t>
            </a:r>
            <a:r>
              <a:rPr sz="2000" b="1" spc="-5" dirty="0">
                <a:latin typeface="Arial"/>
                <a:cs typeface="Arial"/>
              </a:rPr>
              <a:t>stride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  <a:p>
            <a:pPr marL="12700"/>
            <a:r>
              <a:rPr sz="2000" b="1" spc="-5" dirty="0">
                <a:latin typeface="Arial"/>
                <a:cs typeface="Arial"/>
              </a:rPr>
              <a:t>pad with </a:t>
            </a:r>
            <a:r>
              <a:rPr sz="2000" b="1" dirty="0">
                <a:latin typeface="Arial"/>
                <a:cs typeface="Arial"/>
              </a:rPr>
              <a:t>1 </a:t>
            </a:r>
            <a:r>
              <a:rPr sz="2000" b="1" spc="-5" dirty="0">
                <a:latin typeface="Arial"/>
                <a:cs typeface="Arial"/>
              </a:rPr>
              <a:t>pixel </a:t>
            </a:r>
            <a:r>
              <a:rPr sz="2000" spc="-5" dirty="0">
                <a:latin typeface="Arial"/>
                <a:cs typeface="Arial"/>
              </a:rPr>
              <a:t>border =&gt; what is the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output?</a:t>
            </a:r>
            <a:endParaRPr sz="20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/>
            <a:r>
              <a:rPr sz="2000" b="1" spc="-5" dirty="0">
                <a:latin typeface="Arial"/>
                <a:cs typeface="Arial"/>
              </a:rPr>
              <a:t>7x7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output!</a:t>
            </a:r>
            <a:endParaRPr sz="2000">
              <a:latin typeface="Arial"/>
              <a:cs typeface="Arial"/>
            </a:endParaRPr>
          </a:p>
          <a:p>
            <a:pPr marL="12700" marR="5080"/>
            <a:r>
              <a:rPr sz="2000" spc="-5" dirty="0">
                <a:latin typeface="Arial"/>
                <a:cs typeface="Arial"/>
              </a:rPr>
              <a:t>in general, </a:t>
            </a:r>
            <a:r>
              <a:rPr sz="2000" dirty="0">
                <a:latin typeface="Arial"/>
                <a:cs typeface="Arial"/>
              </a:rPr>
              <a:t>common </a:t>
            </a:r>
            <a:r>
              <a:rPr sz="2000" spc="-5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see </a:t>
            </a:r>
            <a:r>
              <a:rPr sz="2000" spc="-5" dirty="0">
                <a:latin typeface="Arial"/>
                <a:cs typeface="Arial"/>
              </a:rPr>
              <a:t>CONV layers with  </a:t>
            </a:r>
            <a:r>
              <a:rPr sz="2000" dirty="0">
                <a:latin typeface="Arial"/>
                <a:cs typeface="Arial"/>
              </a:rPr>
              <a:t>stride </a:t>
            </a:r>
            <a:r>
              <a:rPr sz="2000" spc="-5" dirty="0">
                <a:latin typeface="Arial"/>
                <a:cs typeface="Arial"/>
              </a:rPr>
              <a:t>1, filters of </a:t>
            </a:r>
            <a:r>
              <a:rPr sz="2000" dirty="0">
                <a:latin typeface="Arial"/>
                <a:cs typeface="Arial"/>
              </a:rPr>
              <a:t>size </a:t>
            </a:r>
            <a:r>
              <a:rPr sz="2000" spc="-5" dirty="0">
                <a:latin typeface="Arial"/>
                <a:cs typeface="Arial"/>
              </a:rPr>
              <a:t>FxF, and </a:t>
            </a:r>
            <a:r>
              <a:rPr sz="2000" dirty="0">
                <a:latin typeface="Arial"/>
                <a:cs typeface="Arial"/>
              </a:rPr>
              <a:t>zero-padding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with  </a:t>
            </a:r>
            <a:r>
              <a:rPr sz="2000" dirty="0">
                <a:latin typeface="Arial"/>
                <a:cs typeface="Arial"/>
              </a:rPr>
              <a:t>(F-1)/2. (will </a:t>
            </a:r>
            <a:r>
              <a:rPr sz="2000" spc="-5" dirty="0">
                <a:latin typeface="Arial"/>
                <a:cs typeface="Arial"/>
              </a:rPr>
              <a:t>preserve </a:t>
            </a:r>
            <a:r>
              <a:rPr sz="2000" dirty="0">
                <a:latin typeface="Arial"/>
                <a:cs typeface="Arial"/>
              </a:rPr>
              <a:t>size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spatially)</a:t>
            </a:r>
            <a:endParaRPr sz="2000">
              <a:latin typeface="Arial"/>
              <a:cs typeface="Arial"/>
            </a:endParaRPr>
          </a:p>
          <a:p>
            <a:pPr marL="504825" marR="2295525" indent="-492759" algn="just"/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e.g.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F = 3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=&gt;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zero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pad with</a:t>
            </a:r>
            <a:r>
              <a:rPr sz="2000" spc="-11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1  F = 5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=&gt;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zero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pad with</a:t>
            </a:r>
            <a:r>
              <a:rPr sz="20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2  F = 7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=&gt;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zero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pad with</a:t>
            </a:r>
            <a:r>
              <a:rPr sz="20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72637" y="1799662"/>
          <a:ext cx="2680330" cy="3526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8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6074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96808" y="555773"/>
            <a:ext cx="2727369" cy="29845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b="1" spc="-5" dirty="0"/>
              <a:t>Remember back</a:t>
            </a:r>
            <a:r>
              <a:rPr sz="1800" b="1" spc="-85" dirty="0"/>
              <a:t> </a:t>
            </a:r>
            <a:r>
              <a:rPr sz="1800" b="1" dirty="0"/>
              <a:t>to…</a:t>
            </a:r>
            <a:endParaRPr sz="1800" dirty="0"/>
          </a:p>
        </p:txBody>
      </p:sp>
      <p:sp>
        <p:nvSpPr>
          <p:cNvPr id="3" name="object 3"/>
          <p:cNvSpPr txBox="1"/>
          <p:nvPr/>
        </p:nvSpPr>
        <p:spPr>
          <a:xfrm>
            <a:off x="285801" y="1331382"/>
            <a:ext cx="8061325" cy="113005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latin typeface="Arial"/>
                <a:cs typeface="Arial"/>
              </a:rPr>
              <a:t>E.g. 32x32 input </a:t>
            </a:r>
            <a:r>
              <a:rPr dirty="0">
                <a:latin typeface="Arial"/>
                <a:cs typeface="Arial"/>
              </a:rPr>
              <a:t>convolved repeatedly </a:t>
            </a:r>
            <a:r>
              <a:rPr spc="-5" dirty="0">
                <a:latin typeface="Arial"/>
                <a:cs typeface="Arial"/>
              </a:rPr>
              <a:t>with 5x5 filters </a:t>
            </a:r>
            <a:r>
              <a:rPr dirty="0">
                <a:latin typeface="Arial"/>
                <a:cs typeface="Arial"/>
              </a:rPr>
              <a:t>shrinks volumes spatially!  (32 -&gt; </a:t>
            </a:r>
            <a:r>
              <a:rPr spc="-5" dirty="0">
                <a:latin typeface="Arial"/>
                <a:cs typeface="Arial"/>
              </a:rPr>
              <a:t>28 </a:t>
            </a:r>
            <a:r>
              <a:rPr dirty="0">
                <a:latin typeface="Arial"/>
                <a:cs typeface="Arial"/>
              </a:rPr>
              <a:t>-&gt; </a:t>
            </a:r>
            <a:r>
              <a:rPr spc="-5" dirty="0">
                <a:latin typeface="Arial"/>
                <a:cs typeface="Arial"/>
              </a:rPr>
              <a:t>24 ...). Shrinking too fast is not good, doesn’t work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well.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2774" y="3183624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948" y="2440396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2774" y="244039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2774" y="2440396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2774" y="244039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5946" y="3183624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98424" y="4804274"/>
            <a:ext cx="3643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62724" y="2731105"/>
            <a:ext cx="36719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7814" y="5195904"/>
            <a:ext cx="1530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17571" y="3719044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48022" y="37033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48022" y="37033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629921" y="3797170"/>
            <a:ext cx="861915" cy="156517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2000" spc="-5" dirty="0">
                <a:latin typeface="Arial"/>
                <a:cs typeface="Arial"/>
              </a:rPr>
              <a:t>CONV,  ReLU</a:t>
            </a:r>
            <a:endParaRPr sz="2000" dirty="0">
              <a:latin typeface="Arial"/>
              <a:cs typeface="Arial"/>
            </a:endParaRPr>
          </a:p>
          <a:p>
            <a:pPr marL="12700" marR="118745" algn="just">
              <a:lnSpc>
                <a:spcPct val="100699"/>
              </a:lnSpc>
            </a:pP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e.g.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6 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5x5x3  filters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27369" y="3183624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4" y="0"/>
                </a:lnTo>
                <a:lnTo>
                  <a:pt x="213174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40546" y="2440396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3" y="0"/>
                </a:lnTo>
                <a:lnTo>
                  <a:pt x="743223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27369" y="244039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213174" y="743226"/>
                </a:moveTo>
                <a:lnTo>
                  <a:pt x="0" y="743226"/>
                </a:lnTo>
                <a:lnTo>
                  <a:pt x="743223" y="0"/>
                </a:lnTo>
                <a:lnTo>
                  <a:pt x="956398" y="0"/>
                </a:lnTo>
                <a:lnTo>
                  <a:pt x="213174" y="743226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27369" y="2440396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6"/>
                </a:moveTo>
                <a:lnTo>
                  <a:pt x="743223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4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27369" y="244039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6"/>
                </a:moveTo>
                <a:lnTo>
                  <a:pt x="213174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40544" y="3183624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413017" y="4804274"/>
            <a:ext cx="35838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77320" y="2731105"/>
            <a:ext cx="41368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42412" y="5195904"/>
            <a:ext cx="1530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6</a:t>
            </a:r>
            <a:endParaRPr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260766" y="3719044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91216" y="37033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91216" y="37033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373115" y="3797171"/>
            <a:ext cx="861916" cy="156517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2000" spc="-5" dirty="0">
                <a:latin typeface="Arial"/>
                <a:cs typeface="Arial"/>
              </a:rPr>
              <a:t>CONV,  ReLU</a:t>
            </a:r>
            <a:endParaRPr sz="2000" dirty="0">
              <a:latin typeface="Arial"/>
              <a:cs typeface="Arial"/>
            </a:endParaRPr>
          </a:p>
          <a:p>
            <a:pPr marL="12700" marR="29845">
              <a:lnSpc>
                <a:spcPct val="100699"/>
              </a:lnSpc>
            </a:pP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e.g.</a:t>
            </a:r>
            <a:r>
              <a:rPr sz="2000" spc="-9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10  5x5x</a:t>
            </a:r>
            <a:r>
              <a:rPr sz="2000" b="1" spc="-5" dirty="0">
                <a:solidFill>
                  <a:srgbClr val="38751C"/>
                </a:solidFill>
                <a:latin typeface="Arial"/>
                <a:cs typeface="Arial"/>
              </a:rPr>
              <a:t>6  </a:t>
            </a: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filters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470564" y="3183624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4" y="0"/>
                </a:lnTo>
                <a:lnTo>
                  <a:pt x="213174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83740" y="2440396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3" y="0"/>
                </a:lnTo>
                <a:lnTo>
                  <a:pt x="743223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ACBA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70564" y="244039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213174" y="743226"/>
                </a:moveTo>
                <a:lnTo>
                  <a:pt x="0" y="743226"/>
                </a:lnTo>
                <a:lnTo>
                  <a:pt x="743223" y="0"/>
                </a:lnTo>
                <a:lnTo>
                  <a:pt x="956398" y="0"/>
                </a:lnTo>
                <a:lnTo>
                  <a:pt x="213174" y="743226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70564" y="2440396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6"/>
                </a:moveTo>
                <a:lnTo>
                  <a:pt x="743223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4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70564" y="244039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6"/>
                </a:moveTo>
                <a:lnTo>
                  <a:pt x="213174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83738" y="3183624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851560" y="3719044"/>
            <a:ext cx="930910" cy="0"/>
          </a:xfrm>
          <a:custGeom>
            <a:avLst/>
            <a:gdLst/>
            <a:ahLst/>
            <a:cxnLst/>
            <a:rect l="l" t="t" r="r" b="b"/>
            <a:pathLst>
              <a:path w="930909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82011" y="37033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82011" y="37033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963910" y="3797172"/>
            <a:ext cx="861915" cy="63260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2000" spc="-5" dirty="0">
                <a:latin typeface="Arial"/>
                <a:cs typeface="Arial"/>
              </a:rPr>
              <a:t>CONV,  ReLU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180507" y="3535080"/>
            <a:ext cx="415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….</a:t>
            </a:r>
            <a:endParaRPr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409407" y="5195904"/>
            <a:ext cx="40181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10</a:t>
            </a:r>
            <a:endParaRPr dirty="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156213" y="4804274"/>
            <a:ext cx="39858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24</a:t>
            </a:r>
            <a:endParaRPr dirty="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520514" y="2731105"/>
            <a:ext cx="41368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24</a:t>
            </a:r>
            <a:endParaRPr dirty="0">
              <a:latin typeface="Arial"/>
              <a:cs typeface="Arial"/>
            </a:endParaRP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45" name="Date Placeholder 4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46" name="Footer Placeholder 4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6439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447" y="384817"/>
            <a:ext cx="5481320" cy="29905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>
              <a:spcBef>
                <a:spcPts val="100"/>
              </a:spcBef>
            </a:pPr>
            <a:r>
              <a:rPr sz="3000" spc="-10" dirty="0">
                <a:latin typeface="Arial"/>
                <a:cs typeface="Arial"/>
              </a:rPr>
              <a:t>Examples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time:</a:t>
            </a:r>
            <a:endParaRPr sz="3000" dirty="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4250" dirty="0">
              <a:latin typeface="Times New Roman"/>
              <a:cs typeface="Times New Roman"/>
            </a:endParaRPr>
          </a:p>
          <a:p>
            <a:pPr marL="12700"/>
            <a:r>
              <a:rPr sz="3000" spc="-5" dirty="0">
                <a:latin typeface="Arial"/>
                <a:cs typeface="Arial"/>
              </a:rPr>
              <a:t>Input </a:t>
            </a:r>
            <a:r>
              <a:rPr sz="3000" dirty="0">
                <a:latin typeface="Arial"/>
                <a:cs typeface="Arial"/>
              </a:rPr>
              <a:t>volume:</a:t>
            </a:r>
            <a:r>
              <a:rPr sz="3000" spc="5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32x32x3</a:t>
            </a:r>
            <a:endParaRPr sz="3000" dirty="0">
              <a:latin typeface="Arial"/>
              <a:cs typeface="Arial"/>
            </a:endParaRPr>
          </a:p>
          <a:p>
            <a:pPr marL="12700"/>
            <a:r>
              <a:rPr sz="3000" spc="-5" dirty="0">
                <a:latin typeface="Arial"/>
                <a:cs typeface="Arial"/>
              </a:rPr>
              <a:t>10 5x5 filters with </a:t>
            </a:r>
            <a:r>
              <a:rPr sz="3000" dirty="0">
                <a:latin typeface="Arial"/>
                <a:cs typeface="Arial"/>
              </a:rPr>
              <a:t>stride </a:t>
            </a:r>
            <a:r>
              <a:rPr sz="3000" spc="-5" dirty="0">
                <a:latin typeface="Arial"/>
                <a:cs typeface="Arial"/>
              </a:rPr>
              <a:t>1, pad</a:t>
            </a:r>
            <a:r>
              <a:rPr sz="3000" spc="-8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2</a:t>
            </a:r>
          </a:p>
          <a:p>
            <a:pPr>
              <a:spcBef>
                <a:spcPts val="35"/>
              </a:spcBef>
            </a:pPr>
            <a:endParaRPr sz="3100" dirty="0">
              <a:latin typeface="Times New Roman"/>
              <a:cs typeface="Times New Roman"/>
            </a:endParaRPr>
          </a:p>
          <a:p>
            <a:pPr marL="12700"/>
            <a:r>
              <a:rPr sz="3000" spc="-5" dirty="0">
                <a:latin typeface="Arial"/>
                <a:cs typeface="Arial"/>
              </a:rPr>
              <a:t>Output </a:t>
            </a:r>
            <a:r>
              <a:rPr sz="3000" dirty="0">
                <a:latin typeface="Arial"/>
                <a:cs typeface="Arial"/>
              </a:rPr>
              <a:t>volume size: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?</a:t>
            </a:r>
          </a:p>
        </p:txBody>
      </p:sp>
      <p:sp>
        <p:nvSpPr>
          <p:cNvPr id="3" name="object 3"/>
          <p:cNvSpPr/>
          <p:nvPr/>
        </p:nvSpPr>
        <p:spPr>
          <a:xfrm>
            <a:off x="5813730" y="3602391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9024" y="0"/>
                </a:lnTo>
                <a:lnTo>
                  <a:pt x="159024" y="1503007"/>
                </a:lnTo>
                <a:lnTo>
                  <a:pt x="0" y="1503007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72753" y="3048000"/>
            <a:ext cx="554990" cy="2057400"/>
          </a:xfrm>
          <a:custGeom>
            <a:avLst/>
            <a:gdLst/>
            <a:ahLst/>
            <a:cxnLst/>
            <a:rect l="l" t="t" r="r" b="b"/>
            <a:pathLst>
              <a:path w="554990" h="2057400">
                <a:moveTo>
                  <a:pt x="0" y="2057395"/>
                </a:moveTo>
                <a:lnTo>
                  <a:pt x="0" y="554388"/>
                </a:lnTo>
                <a:lnTo>
                  <a:pt x="554373" y="0"/>
                </a:lnTo>
                <a:lnTo>
                  <a:pt x="554373" y="1503007"/>
                </a:lnTo>
                <a:lnTo>
                  <a:pt x="0" y="2057395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13728" y="3048000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159024" y="554388"/>
                </a:moveTo>
                <a:lnTo>
                  <a:pt x="0" y="554388"/>
                </a:lnTo>
                <a:lnTo>
                  <a:pt x="554398" y="0"/>
                </a:lnTo>
                <a:lnTo>
                  <a:pt x="713398" y="0"/>
                </a:lnTo>
                <a:lnTo>
                  <a:pt x="159024" y="554388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13728" y="3048000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98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9024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13728" y="3048000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9024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72753" y="3602391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34704" y="4001858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4">
                <a:moveTo>
                  <a:pt x="0" y="0"/>
                </a:moveTo>
                <a:lnTo>
                  <a:pt x="6796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14353" y="3986126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14352" y="3986126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37202" y="3602391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8999" y="0"/>
                </a:lnTo>
                <a:lnTo>
                  <a:pt x="158999" y="1503007"/>
                </a:lnTo>
                <a:lnTo>
                  <a:pt x="0" y="1503007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96200" y="3048000"/>
            <a:ext cx="554990" cy="2057400"/>
          </a:xfrm>
          <a:custGeom>
            <a:avLst/>
            <a:gdLst/>
            <a:ahLst/>
            <a:cxnLst/>
            <a:rect l="l" t="t" r="r" b="b"/>
            <a:pathLst>
              <a:path w="554990" h="2057400">
                <a:moveTo>
                  <a:pt x="0" y="2057395"/>
                </a:moveTo>
                <a:lnTo>
                  <a:pt x="0" y="554388"/>
                </a:lnTo>
                <a:lnTo>
                  <a:pt x="554398" y="0"/>
                </a:lnTo>
                <a:lnTo>
                  <a:pt x="554398" y="1503007"/>
                </a:lnTo>
                <a:lnTo>
                  <a:pt x="0" y="2057395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37200" y="3048000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158999" y="554388"/>
                </a:moveTo>
                <a:lnTo>
                  <a:pt x="0" y="554388"/>
                </a:lnTo>
                <a:lnTo>
                  <a:pt x="554373" y="0"/>
                </a:lnTo>
                <a:lnTo>
                  <a:pt x="713398" y="0"/>
                </a:lnTo>
                <a:lnTo>
                  <a:pt x="158999" y="554388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37200" y="3048000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73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8999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37200" y="3048000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8999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96200" y="3602391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39</a:t>
            </a:fld>
            <a:endParaRPr lang="de-DE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607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 to Convolutional Neural </a:t>
            </a:r>
            <a:r>
              <a:rPr lang="en-GB" dirty="0" smtClean="0"/>
              <a:t>Networks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752126-7FE9-4AA4-B86B-17893077F89D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2018-12-02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24" y="1030957"/>
            <a:ext cx="8038009" cy="5522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69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0258" y="838201"/>
            <a:ext cx="5539105" cy="3344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>
              <a:spcBef>
                <a:spcPts val="100"/>
              </a:spcBef>
            </a:pPr>
            <a:r>
              <a:rPr sz="3000" spc="-10" dirty="0">
                <a:latin typeface="Arial"/>
                <a:cs typeface="Arial"/>
              </a:rPr>
              <a:t>Examples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time:</a:t>
            </a:r>
            <a:endParaRPr sz="3000" dirty="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4250" dirty="0">
              <a:latin typeface="Times New Roman"/>
              <a:cs typeface="Times New Roman"/>
            </a:endParaRPr>
          </a:p>
          <a:p>
            <a:pPr marL="12700"/>
            <a:r>
              <a:rPr spc="-5" dirty="0">
                <a:latin typeface="Arial"/>
                <a:cs typeface="Arial"/>
              </a:rPr>
              <a:t>Input </a:t>
            </a:r>
            <a:r>
              <a:rPr dirty="0">
                <a:latin typeface="Arial"/>
                <a:cs typeface="Arial"/>
              </a:rPr>
              <a:t>volume:</a:t>
            </a:r>
            <a:r>
              <a:rPr spc="5" dirty="0"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32x32</a:t>
            </a:r>
            <a:r>
              <a:rPr b="1" spc="-5" dirty="0">
                <a:latin typeface="Arial"/>
                <a:cs typeface="Arial"/>
              </a:rPr>
              <a:t>x3</a:t>
            </a:r>
            <a:endParaRPr dirty="0">
              <a:latin typeface="Arial"/>
              <a:cs typeface="Arial"/>
            </a:endParaRPr>
          </a:p>
          <a:p>
            <a:pPr marL="12700"/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10 </a:t>
            </a:r>
            <a:r>
              <a:rPr spc="-5" dirty="0">
                <a:solidFill>
                  <a:srgbClr val="FF00FF"/>
                </a:solidFill>
                <a:latin typeface="Arial"/>
                <a:cs typeface="Arial"/>
              </a:rPr>
              <a:t>5x5 </a:t>
            </a:r>
            <a:r>
              <a:rPr spc="-5" dirty="0">
                <a:latin typeface="Arial"/>
                <a:cs typeface="Arial"/>
              </a:rPr>
              <a:t>filters with </a:t>
            </a:r>
            <a:r>
              <a:rPr dirty="0">
                <a:latin typeface="Arial"/>
                <a:cs typeface="Arial"/>
              </a:rPr>
              <a:t>stride </a:t>
            </a:r>
            <a:r>
              <a:rPr dirty="0">
                <a:solidFill>
                  <a:srgbClr val="38751C"/>
                </a:solidFill>
                <a:latin typeface="Arial"/>
                <a:cs typeface="Arial"/>
              </a:rPr>
              <a:t>1</a:t>
            </a:r>
            <a:r>
              <a:rPr dirty="0">
                <a:latin typeface="Arial"/>
                <a:cs typeface="Arial"/>
              </a:rPr>
              <a:t>, </a:t>
            </a:r>
            <a:r>
              <a:rPr spc="-5" dirty="0">
                <a:latin typeface="Arial"/>
                <a:cs typeface="Arial"/>
              </a:rPr>
              <a:t>pad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solidFill>
                  <a:srgbClr val="9900FF"/>
                </a:solidFill>
                <a:latin typeface="Arial"/>
                <a:cs typeface="Arial"/>
              </a:rPr>
              <a:t>2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dirty="0">
              <a:latin typeface="Times New Roman"/>
              <a:cs typeface="Times New Roman"/>
            </a:endParaRPr>
          </a:p>
          <a:p>
            <a:pPr marL="12700"/>
            <a:r>
              <a:rPr spc="-5" dirty="0">
                <a:latin typeface="Arial"/>
                <a:cs typeface="Arial"/>
              </a:rPr>
              <a:t>Output </a:t>
            </a:r>
            <a:r>
              <a:rPr dirty="0">
                <a:latin typeface="Arial"/>
                <a:cs typeface="Arial"/>
              </a:rPr>
              <a:t>volume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size:</a:t>
            </a:r>
          </a:p>
          <a:p>
            <a:pPr marL="12700"/>
            <a:r>
              <a:rPr spc="-5" dirty="0">
                <a:latin typeface="Arial"/>
                <a:cs typeface="Arial"/>
              </a:rPr>
              <a:t>(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32</a:t>
            </a:r>
            <a:r>
              <a:rPr spc="-5" dirty="0">
                <a:latin typeface="Arial"/>
                <a:cs typeface="Arial"/>
              </a:rPr>
              <a:t>+2*</a:t>
            </a:r>
            <a:r>
              <a:rPr spc="-5" dirty="0">
                <a:solidFill>
                  <a:srgbClr val="9900FF"/>
                </a:solidFill>
                <a:latin typeface="Arial"/>
                <a:cs typeface="Arial"/>
              </a:rPr>
              <a:t>2</a:t>
            </a:r>
            <a:r>
              <a:rPr spc="-5" dirty="0">
                <a:latin typeface="Arial"/>
                <a:cs typeface="Arial"/>
              </a:rPr>
              <a:t>-</a:t>
            </a:r>
            <a:r>
              <a:rPr spc="-5" dirty="0">
                <a:solidFill>
                  <a:srgbClr val="FF00FF"/>
                </a:solidFill>
                <a:latin typeface="Arial"/>
                <a:cs typeface="Arial"/>
              </a:rPr>
              <a:t>5</a:t>
            </a:r>
            <a:r>
              <a:rPr spc="-5" dirty="0">
                <a:latin typeface="Arial"/>
                <a:cs typeface="Arial"/>
              </a:rPr>
              <a:t>)/</a:t>
            </a: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1</a:t>
            </a:r>
            <a:r>
              <a:rPr spc="-5" dirty="0">
                <a:latin typeface="Arial"/>
                <a:cs typeface="Arial"/>
              </a:rPr>
              <a:t>+1 </a:t>
            </a:r>
            <a:r>
              <a:rPr dirty="0">
                <a:latin typeface="Arial"/>
                <a:cs typeface="Arial"/>
              </a:rPr>
              <a:t>= </a:t>
            </a:r>
            <a:r>
              <a:rPr spc="-5" dirty="0">
                <a:latin typeface="Arial"/>
                <a:cs typeface="Arial"/>
              </a:rPr>
              <a:t>32 </a:t>
            </a:r>
            <a:r>
              <a:rPr dirty="0">
                <a:latin typeface="Arial"/>
                <a:cs typeface="Arial"/>
              </a:rPr>
              <a:t>spatially,</a:t>
            </a:r>
            <a:r>
              <a:rPr spc="-6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so</a:t>
            </a:r>
          </a:p>
          <a:p>
            <a:pPr marL="12700"/>
            <a:r>
              <a:rPr b="1" spc="-5" dirty="0">
                <a:latin typeface="Arial"/>
                <a:cs typeface="Arial"/>
              </a:rPr>
              <a:t>32x32x</a:t>
            </a:r>
            <a:r>
              <a:rPr b="1" spc="-5" dirty="0">
                <a:solidFill>
                  <a:srgbClr val="FF0000"/>
                </a:solidFill>
                <a:latin typeface="Arial"/>
                <a:cs typeface="Arial"/>
              </a:rPr>
              <a:t>10</a:t>
            </a:r>
            <a:endParaRPr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53730" y="3145191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9024" y="0"/>
                </a:lnTo>
                <a:lnTo>
                  <a:pt x="159024" y="1503007"/>
                </a:lnTo>
                <a:lnTo>
                  <a:pt x="0" y="1503007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12753" y="2590800"/>
            <a:ext cx="554990" cy="2057400"/>
          </a:xfrm>
          <a:custGeom>
            <a:avLst/>
            <a:gdLst/>
            <a:ahLst/>
            <a:cxnLst/>
            <a:rect l="l" t="t" r="r" b="b"/>
            <a:pathLst>
              <a:path w="554990" h="2057400">
                <a:moveTo>
                  <a:pt x="0" y="2057395"/>
                </a:moveTo>
                <a:lnTo>
                  <a:pt x="0" y="554388"/>
                </a:lnTo>
                <a:lnTo>
                  <a:pt x="554373" y="0"/>
                </a:lnTo>
                <a:lnTo>
                  <a:pt x="554373" y="1503007"/>
                </a:lnTo>
                <a:lnTo>
                  <a:pt x="0" y="2057395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53728" y="2590800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159024" y="554388"/>
                </a:moveTo>
                <a:lnTo>
                  <a:pt x="0" y="554388"/>
                </a:lnTo>
                <a:lnTo>
                  <a:pt x="554398" y="0"/>
                </a:lnTo>
                <a:lnTo>
                  <a:pt x="713398" y="0"/>
                </a:lnTo>
                <a:lnTo>
                  <a:pt x="159024" y="554388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53728" y="2590800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98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9024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53728" y="2590800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9024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12753" y="3145191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74704" y="3544658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4">
                <a:moveTo>
                  <a:pt x="0" y="0"/>
                </a:moveTo>
                <a:lnTo>
                  <a:pt x="6796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54353" y="3528926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54352" y="3528926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77202" y="3145191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8999" y="0"/>
                </a:lnTo>
                <a:lnTo>
                  <a:pt x="158999" y="1503007"/>
                </a:lnTo>
                <a:lnTo>
                  <a:pt x="0" y="1503007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36200" y="2592519"/>
            <a:ext cx="554990" cy="2057400"/>
          </a:xfrm>
          <a:custGeom>
            <a:avLst/>
            <a:gdLst/>
            <a:ahLst/>
            <a:cxnLst/>
            <a:rect l="l" t="t" r="r" b="b"/>
            <a:pathLst>
              <a:path w="554990" h="2057400">
                <a:moveTo>
                  <a:pt x="0" y="2057395"/>
                </a:moveTo>
                <a:lnTo>
                  <a:pt x="0" y="554388"/>
                </a:lnTo>
                <a:lnTo>
                  <a:pt x="554398" y="0"/>
                </a:lnTo>
                <a:lnTo>
                  <a:pt x="554398" y="1503007"/>
                </a:lnTo>
                <a:lnTo>
                  <a:pt x="0" y="2057395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77200" y="2590800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158999" y="554388"/>
                </a:moveTo>
                <a:lnTo>
                  <a:pt x="0" y="554388"/>
                </a:lnTo>
                <a:lnTo>
                  <a:pt x="554373" y="0"/>
                </a:lnTo>
                <a:lnTo>
                  <a:pt x="713398" y="0"/>
                </a:lnTo>
                <a:lnTo>
                  <a:pt x="158999" y="554388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77200" y="2590800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73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8999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77200" y="2590800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8999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36200" y="3145191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40</a:t>
            </a:fld>
            <a:endParaRPr lang="de-DE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05528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723" y="458614"/>
            <a:ext cx="6075045" cy="29905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>
              <a:spcBef>
                <a:spcPts val="100"/>
              </a:spcBef>
            </a:pPr>
            <a:r>
              <a:rPr spc="-10" dirty="0">
                <a:latin typeface="+mj-lt"/>
                <a:ea typeface="+mj-ea"/>
                <a:cs typeface="+mj-cs"/>
              </a:rPr>
              <a:t>Examples time:</a:t>
            </a:r>
          </a:p>
          <a:p>
            <a:pPr>
              <a:spcBef>
                <a:spcPts val="45"/>
              </a:spcBef>
            </a:pPr>
            <a:endParaRPr sz="4250" dirty="0">
              <a:latin typeface="Times New Roman"/>
              <a:cs typeface="Times New Roman"/>
            </a:endParaRPr>
          </a:p>
          <a:p>
            <a:pPr marL="12700"/>
            <a:r>
              <a:rPr sz="3000" spc="-5" dirty="0">
                <a:latin typeface="Arial"/>
                <a:cs typeface="Arial"/>
              </a:rPr>
              <a:t>Input </a:t>
            </a:r>
            <a:r>
              <a:rPr sz="3000" dirty="0">
                <a:latin typeface="Arial"/>
                <a:cs typeface="Arial"/>
              </a:rPr>
              <a:t>volume:</a:t>
            </a:r>
            <a:r>
              <a:rPr sz="3000" spc="10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32x32x3</a:t>
            </a:r>
            <a:endParaRPr sz="3000" dirty="0">
              <a:latin typeface="Arial"/>
              <a:cs typeface="Arial"/>
            </a:endParaRPr>
          </a:p>
          <a:p>
            <a:pPr marL="12700"/>
            <a:r>
              <a:rPr sz="3000" spc="-5" dirty="0">
                <a:latin typeface="Arial"/>
                <a:cs typeface="Arial"/>
              </a:rPr>
              <a:t>10 5x5 filters with </a:t>
            </a:r>
            <a:r>
              <a:rPr sz="3000" dirty="0">
                <a:latin typeface="Arial"/>
                <a:cs typeface="Arial"/>
              </a:rPr>
              <a:t>stride </a:t>
            </a:r>
            <a:r>
              <a:rPr sz="3000" spc="-5" dirty="0">
                <a:latin typeface="Arial"/>
                <a:cs typeface="Arial"/>
              </a:rPr>
              <a:t>1, pad</a:t>
            </a:r>
            <a:r>
              <a:rPr sz="3000" spc="-5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2</a:t>
            </a:r>
          </a:p>
          <a:p>
            <a:pPr>
              <a:spcBef>
                <a:spcPts val="35"/>
              </a:spcBef>
            </a:pPr>
            <a:endParaRPr sz="3100" dirty="0">
              <a:latin typeface="Times New Roman"/>
              <a:cs typeface="Times New Roman"/>
            </a:endParaRPr>
          </a:p>
          <a:p>
            <a:pPr marL="12700"/>
            <a:r>
              <a:rPr sz="3000" spc="-5" dirty="0">
                <a:latin typeface="Arial"/>
                <a:cs typeface="Arial"/>
              </a:rPr>
              <a:t>Number of parameters in this</a:t>
            </a:r>
            <a:r>
              <a:rPr sz="3000" spc="-8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layer?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00802" y="223043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9024" y="0"/>
                </a:lnTo>
                <a:lnTo>
                  <a:pt x="159024" y="1503007"/>
                </a:lnTo>
                <a:lnTo>
                  <a:pt x="0" y="1503007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77878" y="1676400"/>
            <a:ext cx="554990" cy="2057400"/>
          </a:xfrm>
          <a:custGeom>
            <a:avLst/>
            <a:gdLst/>
            <a:ahLst/>
            <a:cxnLst/>
            <a:rect l="l" t="t" r="r" b="b"/>
            <a:pathLst>
              <a:path w="554990" h="2057400">
                <a:moveTo>
                  <a:pt x="0" y="2057395"/>
                </a:moveTo>
                <a:lnTo>
                  <a:pt x="0" y="554388"/>
                </a:lnTo>
                <a:lnTo>
                  <a:pt x="554373" y="0"/>
                </a:lnTo>
                <a:lnTo>
                  <a:pt x="554373" y="1503007"/>
                </a:lnTo>
                <a:lnTo>
                  <a:pt x="0" y="2057395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00800" y="1676400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159024" y="554388"/>
                </a:moveTo>
                <a:lnTo>
                  <a:pt x="0" y="554388"/>
                </a:lnTo>
                <a:lnTo>
                  <a:pt x="554398" y="0"/>
                </a:lnTo>
                <a:lnTo>
                  <a:pt x="713398" y="0"/>
                </a:lnTo>
                <a:lnTo>
                  <a:pt x="159024" y="554388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00800" y="1676400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98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9024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00800" y="1676400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9024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77878" y="223043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39829" y="2629906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4">
                <a:moveTo>
                  <a:pt x="0" y="0"/>
                </a:moveTo>
                <a:lnTo>
                  <a:pt x="6796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19478" y="2614174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19477" y="2614174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42327" y="223043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8999" y="0"/>
                </a:lnTo>
                <a:lnTo>
                  <a:pt x="158999" y="1503007"/>
                </a:lnTo>
                <a:lnTo>
                  <a:pt x="0" y="1503007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01325" y="1676400"/>
            <a:ext cx="554990" cy="2057400"/>
          </a:xfrm>
          <a:custGeom>
            <a:avLst/>
            <a:gdLst/>
            <a:ahLst/>
            <a:cxnLst/>
            <a:rect l="l" t="t" r="r" b="b"/>
            <a:pathLst>
              <a:path w="554990" h="2057400">
                <a:moveTo>
                  <a:pt x="0" y="2057395"/>
                </a:moveTo>
                <a:lnTo>
                  <a:pt x="0" y="554388"/>
                </a:lnTo>
                <a:lnTo>
                  <a:pt x="554398" y="0"/>
                </a:lnTo>
                <a:lnTo>
                  <a:pt x="554398" y="1503007"/>
                </a:lnTo>
                <a:lnTo>
                  <a:pt x="0" y="2057395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42325" y="1676400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158999" y="554388"/>
                </a:moveTo>
                <a:lnTo>
                  <a:pt x="0" y="554388"/>
                </a:lnTo>
                <a:lnTo>
                  <a:pt x="554373" y="0"/>
                </a:lnTo>
                <a:lnTo>
                  <a:pt x="713398" y="0"/>
                </a:lnTo>
                <a:lnTo>
                  <a:pt x="158999" y="554388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42325" y="1676400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73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8999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42325" y="1676400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8999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01325" y="223043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4127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28600" y="425024"/>
            <a:ext cx="2622550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Examples</a:t>
            </a:r>
            <a:r>
              <a:rPr spc="-90" dirty="0"/>
              <a:t> </a:t>
            </a:r>
            <a:r>
              <a:rPr spc="-5" dirty="0"/>
              <a:t>time: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5826" y="2208309"/>
            <a:ext cx="548195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Input </a:t>
            </a:r>
            <a:r>
              <a:rPr sz="2000" dirty="0">
                <a:latin typeface="Arial"/>
                <a:cs typeface="Arial"/>
              </a:rPr>
              <a:t>volume: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32x32</a:t>
            </a:r>
            <a:r>
              <a:rPr sz="2000" b="1" spc="-5" dirty="0">
                <a:latin typeface="Arial"/>
                <a:cs typeface="Arial"/>
              </a:rPr>
              <a:t>x</a:t>
            </a:r>
            <a:r>
              <a:rPr sz="2000" b="1" spc="-5" dirty="0">
                <a:solidFill>
                  <a:srgbClr val="FF9900"/>
                </a:solidFill>
                <a:latin typeface="Arial"/>
                <a:cs typeface="Arial"/>
              </a:rPr>
              <a:t>3</a:t>
            </a:r>
            <a:endParaRPr sz="2000" dirty="0">
              <a:latin typeface="Arial"/>
              <a:cs typeface="Arial"/>
            </a:endParaRPr>
          </a:p>
          <a:p>
            <a:pPr marL="12700"/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10 </a:t>
            </a:r>
            <a:r>
              <a:rPr sz="2000" spc="-5" dirty="0">
                <a:solidFill>
                  <a:srgbClr val="FF00FF"/>
                </a:solidFill>
                <a:latin typeface="Arial"/>
                <a:cs typeface="Arial"/>
              </a:rPr>
              <a:t>5x5 </a:t>
            </a:r>
            <a:r>
              <a:rPr sz="2000" spc="-5" dirty="0">
                <a:latin typeface="Arial"/>
                <a:cs typeface="Arial"/>
              </a:rPr>
              <a:t>filters with </a:t>
            </a:r>
            <a:r>
              <a:rPr sz="2000" dirty="0">
                <a:latin typeface="Arial"/>
                <a:cs typeface="Arial"/>
              </a:rPr>
              <a:t>stride </a:t>
            </a:r>
            <a:r>
              <a:rPr sz="2000" spc="-5" dirty="0">
                <a:latin typeface="Arial"/>
                <a:cs typeface="Arial"/>
              </a:rPr>
              <a:t>1, pad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1344" y="4164103"/>
            <a:ext cx="13862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(+1 </a:t>
            </a:r>
            <a:r>
              <a:rPr sz="2000" spc="-5" dirty="0">
                <a:latin typeface="Arial"/>
                <a:cs typeface="Arial"/>
              </a:rPr>
              <a:t>for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bias)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5826" y="3579905"/>
            <a:ext cx="631507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Number of parameters in this layer?  each filter has </a:t>
            </a:r>
            <a:r>
              <a:rPr sz="2000" spc="-5" dirty="0">
                <a:solidFill>
                  <a:srgbClr val="FF00FF"/>
                </a:solidFill>
                <a:latin typeface="Arial"/>
                <a:cs typeface="Arial"/>
              </a:rPr>
              <a:t>5*5</a:t>
            </a:r>
            <a:r>
              <a:rPr sz="2000" spc="-5" dirty="0">
                <a:latin typeface="Arial"/>
                <a:cs typeface="Arial"/>
              </a:rPr>
              <a:t>*</a:t>
            </a:r>
            <a:r>
              <a:rPr sz="2000" spc="-5" dirty="0">
                <a:solidFill>
                  <a:srgbClr val="FF9900"/>
                </a:solidFill>
                <a:latin typeface="Arial"/>
                <a:cs typeface="Arial"/>
              </a:rPr>
              <a:t>3 </a:t>
            </a:r>
            <a:r>
              <a:rPr sz="2000" dirty="0">
                <a:latin typeface="Arial"/>
                <a:cs typeface="Arial"/>
              </a:rPr>
              <a:t>+ 1 = </a:t>
            </a: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76</a:t>
            </a:r>
            <a:r>
              <a:rPr sz="2000" spc="-3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params</a:t>
            </a:r>
            <a:endParaRPr sz="2000" dirty="0">
              <a:latin typeface="Arial"/>
              <a:cs typeface="Arial"/>
            </a:endParaRPr>
          </a:p>
          <a:p>
            <a:pPr marL="12700"/>
            <a:r>
              <a:rPr sz="2000" spc="-5" dirty="0">
                <a:latin typeface="Arial"/>
                <a:cs typeface="Arial"/>
              </a:rPr>
              <a:t>=&gt; </a:t>
            </a: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76</a:t>
            </a:r>
            <a:r>
              <a:rPr sz="2000" spc="-5" dirty="0">
                <a:latin typeface="Arial"/>
                <a:cs typeface="Arial"/>
              </a:rPr>
              <a:t>*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10 </a:t>
            </a:r>
            <a:r>
              <a:rPr sz="2000" dirty="0">
                <a:latin typeface="Arial"/>
                <a:cs typeface="Arial"/>
              </a:rPr>
              <a:t>= </a:t>
            </a:r>
            <a:r>
              <a:rPr sz="2000" b="1" spc="-5" dirty="0">
                <a:latin typeface="Arial"/>
                <a:cs typeface="Arial"/>
              </a:rPr>
              <a:t>760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89377" y="1982702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9024" y="0"/>
                </a:lnTo>
                <a:lnTo>
                  <a:pt x="159024" y="1503007"/>
                </a:lnTo>
                <a:lnTo>
                  <a:pt x="0" y="1503007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48400" y="1428311"/>
            <a:ext cx="554990" cy="2057400"/>
          </a:xfrm>
          <a:custGeom>
            <a:avLst/>
            <a:gdLst/>
            <a:ahLst/>
            <a:cxnLst/>
            <a:rect l="l" t="t" r="r" b="b"/>
            <a:pathLst>
              <a:path w="554990" h="2057400">
                <a:moveTo>
                  <a:pt x="0" y="2057395"/>
                </a:moveTo>
                <a:lnTo>
                  <a:pt x="0" y="554388"/>
                </a:lnTo>
                <a:lnTo>
                  <a:pt x="554373" y="0"/>
                </a:lnTo>
                <a:lnTo>
                  <a:pt x="554373" y="1503007"/>
                </a:lnTo>
                <a:lnTo>
                  <a:pt x="0" y="2057395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89375" y="1428311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159024" y="554388"/>
                </a:moveTo>
                <a:lnTo>
                  <a:pt x="0" y="554388"/>
                </a:lnTo>
                <a:lnTo>
                  <a:pt x="554398" y="0"/>
                </a:lnTo>
                <a:lnTo>
                  <a:pt x="713398" y="0"/>
                </a:lnTo>
                <a:lnTo>
                  <a:pt x="159024" y="554388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89375" y="1428311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98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9024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89375" y="1428311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9024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48400" y="1982702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10351" y="2382169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4">
                <a:moveTo>
                  <a:pt x="0" y="0"/>
                </a:moveTo>
                <a:lnTo>
                  <a:pt x="6796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90000" y="236643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89999" y="236643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12849" y="1982702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8999" y="0"/>
                </a:lnTo>
                <a:lnTo>
                  <a:pt x="158999" y="1503007"/>
                </a:lnTo>
                <a:lnTo>
                  <a:pt x="0" y="1503007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71847" y="1428311"/>
            <a:ext cx="554990" cy="2057400"/>
          </a:xfrm>
          <a:custGeom>
            <a:avLst/>
            <a:gdLst/>
            <a:ahLst/>
            <a:cxnLst/>
            <a:rect l="l" t="t" r="r" b="b"/>
            <a:pathLst>
              <a:path w="554990" h="2057400">
                <a:moveTo>
                  <a:pt x="0" y="2057395"/>
                </a:moveTo>
                <a:lnTo>
                  <a:pt x="0" y="554388"/>
                </a:lnTo>
                <a:lnTo>
                  <a:pt x="554398" y="0"/>
                </a:lnTo>
                <a:lnTo>
                  <a:pt x="554398" y="1503007"/>
                </a:lnTo>
                <a:lnTo>
                  <a:pt x="0" y="2057395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12847" y="1428311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158999" y="554388"/>
                </a:moveTo>
                <a:lnTo>
                  <a:pt x="0" y="554388"/>
                </a:lnTo>
                <a:lnTo>
                  <a:pt x="554373" y="0"/>
                </a:lnTo>
                <a:lnTo>
                  <a:pt x="713398" y="0"/>
                </a:lnTo>
                <a:lnTo>
                  <a:pt x="158999" y="554388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12847" y="1428311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73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8999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12847" y="1428311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8999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71847" y="1982702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42</a:t>
            </a:fld>
            <a:endParaRPr lang="de-DE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2101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8861" y="1484784"/>
            <a:ext cx="7776655" cy="3888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43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6677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0612" y="1365425"/>
            <a:ext cx="7629497" cy="3667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758946" y="1011480"/>
            <a:ext cx="3992879" cy="195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Common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settings:</a:t>
            </a:r>
            <a:endParaRPr sz="1800" dirty="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12700"/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K = (powers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of 2, e.g. 32, 64, 128,</a:t>
            </a:r>
            <a:r>
              <a:rPr sz="18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512)</a:t>
            </a:r>
            <a:endParaRPr sz="1800" dirty="0">
              <a:latin typeface="Arial"/>
              <a:cs typeface="Arial"/>
            </a:endParaRPr>
          </a:p>
          <a:p>
            <a:pPr marL="165100">
              <a:spcBef>
                <a:spcPts val="15"/>
              </a:spcBef>
              <a:tabLst>
                <a:tab pos="469265" algn="l"/>
              </a:tabLst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-	F =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3,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 =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1,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P =</a:t>
            </a:r>
            <a:r>
              <a:rPr sz="1800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800" dirty="0">
              <a:latin typeface="Arial"/>
              <a:cs typeface="Arial"/>
            </a:endParaRPr>
          </a:p>
          <a:p>
            <a:pPr marL="165100">
              <a:spcBef>
                <a:spcPts val="15"/>
              </a:spcBef>
              <a:tabLst>
                <a:tab pos="469265" algn="l"/>
              </a:tabLst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-	F =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5,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 =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1,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P =</a:t>
            </a:r>
            <a:r>
              <a:rPr sz="1800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800" dirty="0">
              <a:latin typeface="Arial"/>
              <a:cs typeface="Arial"/>
            </a:endParaRPr>
          </a:p>
          <a:p>
            <a:pPr marL="165100">
              <a:spcBef>
                <a:spcPts val="15"/>
              </a:spcBef>
              <a:tabLst>
                <a:tab pos="469265" algn="l"/>
              </a:tabLst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-	F =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5,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 =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2,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P = ? (whatever</a:t>
            </a:r>
            <a:r>
              <a:rPr sz="1800" spc="-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fits)</a:t>
            </a:r>
            <a:endParaRPr sz="1800" dirty="0">
              <a:latin typeface="Arial"/>
              <a:cs typeface="Arial"/>
            </a:endParaRPr>
          </a:p>
          <a:p>
            <a:pPr marL="165100">
              <a:spcBef>
                <a:spcPts val="15"/>
              </a:spcBef>
              <a:tabLst>
                <a:tab pos="469265" algn="l"/>
              </a:tabLst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-	F =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1,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 =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1,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P =</a:t>
            </a:r>
            <a:r>
              <a:rPr sz="18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51297" y="2277747"/>
            <a:ext cx="2966720" cy="927100"/>
          </a:xfrm>
          <a:custGeom>
            <a:avLst/>
            <a:gdLst/>
            <a:ahLst/>
            <a:cxnLst/>
            <a:rect l="l" t="t" r="r" b="b"/>
            <a:pathLst>
              <a:path w="2966720" h="927100">
                <a:moveTo>
                  <a:pt x="0" y="0"/>
                </a:moveTo>
                <a:lnTo>
                  <a:pt x="2966094" y="0"/>
                </a:lnTo>
                <a:lnTo>
                  <a:pt x="2966094" y="926998"/>
                </a:lnTo>
                <a:lnTo>
                  <a:pt x="0" y="9269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44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5575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18925" y="2655616"/>
            <a:ext cx="987425" cy="2004060"/>
          </a:xfrm>
          <a:custGeom>
            <a:avLst/>
            <a:gdLst/>
            <a:ahLst/>
            <a:cxnLst/>
            <a:rect l="l" t="t" r="r" b="b"/>
            <a:pathLst>
              <a:path w="987425" h="2004060">
                <a:moveTo>
                  <a:pt x="0" y="0"/>
                </a:moveTo>
                <a:lnTo>
                  <a:pt x="987353" y="0"/>
                </a:lnTo>
                <a:lnTo>
                  <a:pt x="987353" y="2004051"/>
                </a:lnTo>
                <a:lnTo>
                  <a:pt x="0" y="2004051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6279" y="1956974"/>
            <a:ext cx="699135" cy="2703195"/>
          </a:xfrm>
          <a:custGeom>
            <a:avLst/>
            <a:gdLst/>
            <a:ahLst/>
            <a:cxnLst/>
            <a:rect l="l" t="t" r="r" b="b"/>
            <a:pathLst>
              <a:path w="699135" h="2703195">
                <a:moveTo>
                  <a:pt x="0" y="2702694"/>
                </a:moveTo>
                <a:lnTo>
                  <a:pt x="0" y="698643"/>
                </a:lnTo>
                <a:lnTo>
                  <a:pt x="698643" y="0"/>
                </a:lnTo>
                <a:lnTo>
                  <a:pt x="698643" y="2004046"/>
                </a:lnTo>
                <a:lnTo>
                  <a:pt x="0" y="2702694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923" y="1956974"/>
            <a:ext cx="1686560" cy="699135"/>
          </a:xfrm>
          <a:custGeom>
            <a:avLst/>
            <a:gdLst/>
            <a:ahLst/>
            <a:cxnLst/>
            <a:rect l="l" t="t" r="r" b="b"/>
            <a:pathLst>
              <a:path w="1686560" h="699135">
                <a:moveTo>
                  <a:pt x="987353" y="698643"/>
                </a:moveTo>
                <a:lnTo>
                  <a:pt x="0" y="698643"/>
                </a:lnTo>
                <a:lnTo>
                  <a:pt x="698643" y="0"/>
                </a:lnTo>
                <a:lnTo>
                  <a:pt x="1685996" y="0"/>
                </a:lnTo>
                <a:lnTo>
                  <a:pt x="987353" y="698643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923" y="1956974"/>
            <a:ext cx="1686560" cy="2703195"/>
          </a:xfrm>
          <a:custGeom>
            <a:avLst/>
            <a:gdLst/>
            <a:ahLst/>
            <a:cxnLst/>
            <a:rect l="l" t="t" r="r" b="b"/>
            <a:pathLst>
              <a:path w="1686560" h="2703195">
                <a:moveTo>
                  <a:pt x="0" y="698643"/>
                </a:moveTo>
                <a:lnTo>
                  <a:pt x="698643" y="0"/>
                </a:lnTo>
                <a:lnTo>
                  <a:pt x="1685996" y="0"/>
                </a:lnTo>
                <a:lnTo>
                  <a:pt x="1685996" y="2004045"/>
                </a:lnTo>
                <a:lnTo>
                  <a:pt x="987353" y="2702694"/>
                </a:lnTo>
                <a:lnTo>
                  <a:pt x="0" y="2702694"/>
                </a:lnTo>
                <a:lnTo>
                  <a:pt x="0" y="69864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8923" y="1956974"/>
            <a:ext cx="1686560" cy="699135"/>
          </a:xfrm>
          <a:custGeom>
            <a:avLst/>
            <a:gdLst/>
            <a:ahLst/>
            <a:cxnLst/>
            <a:rect l="l" t="t" r="r" b="b"/>
            <a:pathLst>
              <a:path w="1686560" h="699135">
                <a:moveTo>
                  <a:pt x="0" y="698643"/>
                </a:moveTo>
                <a:lnTo>
                  <a:pt x="987353" y="698643"/>
                </a:lnTo>
                <a:lnTo>
                  <a:pt x="168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06276" y="2655616"/>
            <a:ext cx="0" cy="2004060"/>
          </a:xfrm>
          <a:custGeom>
            <a:avLst/>
            <a:gdLst/>
            <a:ahLst/>
            <a:cxnLst/>
            <a:rect l="l" t="t" r="r" b="b"/>
            <a:pathLst>
              <a:path h="2004060">
                <a:moveTo>
                  <a:pt x="0" y="0"/>
                </a:moveTo>
                <a:lnTo>
                  <a:pt x="0" y="200405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6200" y="4687575"/>
            <a:ext cx="37300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64</a:t>
            </a:r>
            <a:endParaRPr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80020" y="4298450"/>
            <a:ext cx="3915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56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83250" y="2862540"/>
            <a:ext cx="40117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56</a:t>
            </a:r>
            <a:endParaRPr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82018" y="3335620"/>
            <a:ext cx="1499870" cy="0"/>
          </a:xfrm>
          <a:custGeom>
            <a:avLst/>
            <a:gdLst/>
            <a:ahLst/>
            <a:cxnLst/>
            <a:rect l="l" t="t" r="r" b="b"/>
            <a:pathLst>
              <a:path w="1499870">
                <a:moveTo>
                  <a:pt x="0" y="0"/>
                </a:moveTo>
                <a:lnTo>
                  <a:pt x="1499546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81567" y="331988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81567" y="331988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105846" y="2633953"/>
            <a:ext cx="1760527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1x1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CONV</a:t>
            </a:r>
            <a:endParaRPr sz="2000" dirty="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2000" spc="-5" dirty="0">
                <a:latin typeface="Arial"/>
                <a:cs typeface="Arial"/>
              </a:rPr>
              <a:t>with 32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filters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90688" y="2528531"/>
            <a:ext cx="577850" cy="2131695"/>
          </a:xfrm>
          <a:custGeom>
            <a:avLst/>
            <a:gdLst/>
            <a:ahLst/>
            <a:cxnLst/>
            <a:rect l="l" t="t" r="r" b="b"/>
            <a:pathLst>
              <a:path w="577850" h="2131695">
                <a:moveTo>
                  <a:pt x="0" y="0"/>
                </a:moveTo>
                <a:lnTo>
                  <a:pt x="577748" y="0"/>
                </a:lnTo>
                <a:lnTo>
                  <a:pt x="577748" y="2131138"/>
                </a:lnTo>
                <a:lnTo>
                  <a:pt x="0" y="2131138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68439" y="1956974"/>
            <a:ext cx="572135" cy="2703195"/>
          </a:xfrm>
          <a:custGeom>
            <a:avLst/>
            <a:gdLst/>
            <a:ahLst/>
            <a:cxnLst/>
            <a:rect l="l" t="t" r="r" b="b"/>
            <a:pathLst>
              <a:path w="572134" h="2703195">
                <a:moveTo>
                  <a:pt x="0" y="2702694"/>
                </a:moveTo>
                <a:lnTo>
                  <a:pt x="0" y="571556"/>
                </a:lnTo>
                <a:lnTo>
                  <a:pt x="571548" y="0"/>
                </a:lnTo>
                <a:lnTo>
                  <a:pt x="571548" y="2131145"/>
                </a:lnTo>
                <a:lnTo>
                  <a:pt x="0" y="2702694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90688" y="1956974"/>
            <a:ext cx="1149350" cy="572135"/>
          </a:xfrm>
          <a:custGeom>
            <a:avLst/>
            <a:gdLst/>
            <a:ahLst/>
            <a:cxnLst/>
            <a:rect l="l" t="t" r="r" b="b"/>
            <a:pathLst>
              <a:path w="1149350" h="572135">
                <a:moveTo>
                  <a:pt x="577748" y="571556"/>
                </a:moveTo>
                <a:lnTo>
                  <a:pt x="0" y="571556"/>
                </a:lnTo>
                <a:lnTo>
                  <a:pt x="571548" y="0"/>
                </a:lnTo>
                <a:lnTo>
                  <a:pt x="1149297" y="0"/>
                </a:lnTo>
                <a:lnTo>
                  <a:pt x="577748" y="571556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90688" y="1956974"/>
            <a:ext cx="1149350" cy="2703195"/>
          </a:xfrm>
          <a:custGeom>
            <a:avLst/>
            <a:gdLst/>
            <a:ahLst/>
            <a:cxnLst/>
            <a:rect l="l" t="t" r="r" b="b"/>
            <a:pathLst>
              <a:path w="1149350" h="2703195">
                <a:moveTo>
                  <a:pt x="0" y="571556"/>
                </a:moveTo>
                <a:lnTo>
                  <a:pt x="571548" y="0"/>
                </a:lnTo>
                <a:lnTo>
                  <a:pt x="1149297" y="0"/>
                </a:lnTo>
                <a:lnTo>
                  <a:pt x="1149297" y="2131145"/>
                </a:lnTo>
                <a:lnTo>
                  <a:pt x="577748" y="2702694"/>
                </a:lnTo>
                <a:lnTo>
                  <a:pt x="0" y="2702694"/>
                </a:lnTo>
                <a:lnTo>
                  <a:pt x="0" y="57155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90688" y="1956974"/>
            <a:ext cx="1149350" cy="572135"/>
          </a:xfrm>
          <a:custGeom>
            <a:avLst/>
            <a:gdLst/>
            <a:ahLst/>
            <a:cxnLst/>
            <a:rect l="l" t="t" r="r" b="b"/>
            <a:pathLst>
              <a:path w="1149350" h="572135">
                <a:moveTo>
                  <a:pt x="0" y="571556"/>
                </a:moveTo>
                <a:lnTo>
                  <a:pt x="577748" y="571556"/>
                </a:lnTo>
                <a:lnTo>
                  <a:pt x="11492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68437" y="2528531"/>
            <a:ext cx="0" cy="2131695"/>
          </a:xfrm>
          <a:custGeom>
            <a:avLst/>
            <a:gdLst/>
            <a:ahLst/>
            <a:cxnLst/>
            <a:rect l="l" t="t" r="r" b="b"/>
            <a:pathLst>
              <a:path h="2131695">
                <a:moveTo>
                  <a:pt x="0" y="0"/>
                </a:moveTo>
                <a:lnTo>
                  <a:pt x="0" y="213113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785918" y="4687575"/>
            <a:ext cx="38628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43541" y="4374650"/>
            <a:ext cx="37607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56</a:t>
            </a:r>
            <a:endParaRPr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19616" y="3041534"/>
            <a:ext cx="42283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56</a:t>
            </a:r>
            <a:endParaRPr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05845" y="3416953"/>
            <a:ext cx="2425700" cy="156517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(each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filter has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size 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1x1x64, and performs</a:t>
            </a:r>
            <a:r>
              <a:rPr sz="20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a 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64-dimensional dot  product)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23667" y="924224"/>
            <a:ext cx="56165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>(btw, </a:t>
            </a:r>
            <a:r>
              <a:rPr lang="en-US" spc="-5" dirty="0"/>
              <a:t>1x1 </a:t>
            </a:r>
            <a:r>
              <a:rPr lang="en-US" dirty="0"/>
              <a:t>convolution </a:t>
            </a:r>
            <a:r>
              <a:rPr lang="en-US" spc="-5" dirty="0"/>
              <a:t>layers </a:t>
            </a:r>
            <a:r>
              <a:rPr lang="en-US" dirty="0"/>
              <a:t>make </a:t>
            </a:r>
            <a:r>
              <a:rPr lang="en-US" spc="-5" dirty="0"/>
              <a:t>perfect</a:t>
            </a:r>
            <a:r>
              <a:rPr lang="en-US" spc="-105" dirty="0"/>
              <a:t> </a:t>
            </a:r>
            <a:r>
              <a:rPr lang="en-US" dirty="0"/>
              <a:t>sense)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45</a:t>
            </a:fld>
            <a:endParaRPr lang="de-DE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6035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46</a:t>
            </a:fld>
            <a:endParaRPr lang="de-DE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1" name="Rectangle 30"/>
          <p:cNvSpPr/>
          <p:nvPr/>
        </p:nvSpPr>
        <p:spPr>
          <a:xfrm>
            <a:off x="419155" y="346110"/>
            <a:ext cx="56165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 smtClean="0"/>
              <a:t>Dilated Convolution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06" y="1207301"/>
            <a:ext cx="8890987" cy="367665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99593" y="5324614"/>
            <a:ext cx="797157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hlinkClick r:id="rId4"/>
              </a:rPr>
              <a:t>http://</a:t>
            </a:r>
            <a:r>
              <a:rPr lang="de-DE" sz="1000" dirty="0" smtClean="0">
                <a:hlinkClick r:id="rId4"/>
              </a:rPr>
              <a:t>www.icst.pku.edu.cn/struct/Projects/joint_rain_removal.html</a:t>
            </a:r>
            <a:endParaRPr lang="de-DE" sz="1000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61419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F049C-0C18-4129-9BE6-5AE96C11E90E}" type="slidenum">
              <a:rPr lang="de-DE" smtClean="0"/>
              <a:pPr/>
              <a:t>47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2018-12-02   </a:t>
            </a:r>
            <a:r>
              <a:rPr lang="de-DE" b="1" smtClean="0"/>
              <a:t>restricted</a:t>
            </a:r>
            <a:endParaRPr lang="de-DE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72816"/>
            <a:ext cx="6656990" cy="25374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9155" y="346110"/>
            <a:ext cx="56165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 smtClean="0"/>
              <a:t>Dilated Convolution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253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98292" y="411564"/>
            <a:ext cx="6096000" cy="39211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The brain/neuron </a:t>
            </a:r>
            <a:r>
              <a:rPr dirty="0"/>
              <a:t>view </a:t>
            </a:r>
            <a:r>
              <a:rPr spc="-5" dirty="0"/>
              <a:t>of CONV</a:t>
            </a:r>
            <a:r>
              <a:rPr spc="-95" dirty="0"/>
              <a:t> </a:t>
            </a:r>
            <a:r>
              <a:rPr spc="-5" dirty="0"/>
              <a:t>Layer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62948" y="3297669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4550" y="3146972"/>
            <a:ext cx="151130" cy="814069"/>
          </a:xfrm>
          <a:custGeom>
            <a:avLst/>
            <a:gdLst/>
            <a:ahLst/>
            <a:cxnLst/>
            <a:rect l="l" t="t" r="r" b="b"/>
            <a:pathLst>
              <a:path w="151130" h="814069">
                <a:moveTo>
                  <a:pt x="0" y="813898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198"/>
                </a:lnTo>
                <a:lnTo>
                  <a:pt x="0" y="813898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950" y="3146970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950" y="3146972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950" y="3146970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550" y="3297669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59197" y="3412771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5" y="275103"/>
                </a:lnTo>
                <a:lnTo>
                  <a:pt x="57788" y="255064"/>
                </a:lnTo>
                <a:lnTo>
                  <a:pt x="27233" y="224508"/>
                </a:lnTo>
                <a:lnTo>
                  <a:pt x="7195" y="185762"/>
                </a:lnTo>
                <a:lnTo>
                  <a:pt x="0" y="141149"/>
                </a:lnTo>
                <a:lnTo>
                  <a:pt x="7195" y="96537"/>
                </a:lnTo>
                <a:lnTo>
                  <a:pt x="27233" y="57790"/>
                </a:lnTo>
                <a:lnTo>
                  <a:pt x="57788" y="27235"/>
                </a:lnTo>
                <a:lnTo>
                  <a:pt x="96535" y="7196"/>
                </a:lnTo>
                <a:lnTo>
                  <a:pt x="141149" y="0"/>
                </a:lnTo>
                <a:lnTo>
                  <a:pt x="168815" y="2737"/>
                </a:lnTo>
                <a:lnTo>
                  <a:pt x="219456" y="23719"/>
                </a:lnTo>
                <a:lnTo>
                  <a:pt x="258579" y="62849"/>
                </a:lnTo>
                <a:lnTo>
                  <a:pt x="279561" y="113490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5" y="224508"/>
                </a:lnTo>
                <a:lnTo>
                  <a:pt x="224510" y="255064"/>
                </a:lnTo>
                <a:lnTo>
                  <a:pt x="185763" y="275103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59197" y="3412771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5" y="96537"/>
                </a:lnTo>
                <a:lnTo>
                  <a:pt x="27233" y="57790"/>
                </a:lnTo>
                <a:lnTo>
                  <a:pt x="57788" y="27235"/>
                </a:lnTo>
                <a:lnTo>
                  <a:pt x="96535" y="7196"/>
                </a:lnTo>
                <a:lnTo>
                  <a:pt x="141149" y="0"/>
                </a:lnTo>
                <a:lnTo>
                  <a:pt x="195164" y="10746"/>
                </a:lnTo>
                <a:lnTo>
                  <a:pt x="240949" y="41349"/>
                </a:lnTo>
                <a:lnTo>
                  <a:pt x="271552" y="87143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5" y="224508"/>
                </a:lnTo>
                <a:lnTo>
                  <a:pt x="224510" y="255064"/>
                </a:lnTo>
                <a:lnTo>
                  <a:pt x="185763" y="275103"/>
                </a:lnTo>
                <a:lnTo>
                  <a:pt x="141149" y="282299"/>
                </a:lnTo>
                <a:lnTo>
                  <a:pt x="96535" y="275103"/>
                </a:lnTo>
                <a:lnTo>
                  <a:pt x="57788" y="255064"/>
                </a:lnTo>
                <a:lnTo>
                  <a:pt x="27233" y="224508"/>
                </a:lnTo>
                <a:lnTo>
                  <a:pt x="7195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9698" y="3553921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9200" y="3316620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7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25400" y="3167222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7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1498" y="3553919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6424" y="2918200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9598" y="2174972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6424" y="2174974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6424" y="2174972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6424" y="2174974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9596" y="2918200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296377" y="1813430"/>
            <a:ext cx="3372485" cy="964366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93495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5x5x3</a:t>
            </a:r>
            <a:r>
              <a:rPr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filter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1475"/>
              </a:lnSpc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428811" y="1994374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5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86747" y="2198994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45687" y="30619"/>
                </a:moveTo>
                <a:lnTo>
                  <a:pt x="0" y="25269"/>
                </a:lnTo>
                <a:lnTo>
                  <a:pt x="38437" y="0"/>
                </a:lnTo>
                <a:lnTo>
                  <a:pt x="45687" y="3061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86747" y="2198994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7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7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15462" y="2477896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2" y="0"/>
                </a:moveTo>
                <a:lnTo>
                  <a:pt x="0" y="523188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75177" y="2986423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0" y="30327"/>
                </a:moveTo>
                <a:lnTo>
                  <a:pt x="34587" y="0"/>
                </a:lnTo>
                <a:lnTo>
                  <a:pt x="45989" y="29324"/>
                </a:lnTo>
                <a:lnTo>
                  <a:pt x="0" y="3032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75177" y="2986423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4"/>
                </a:lnTo>
                <a:lnTo>
                  <a:pt x="34587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26394" y="3900968"/>
            <a:ext cx="257810" cy="476884"/>
          </a:xfrm>
          <a:custGeom>
            <a:avLst/>
            <a:gdLst/>
            <a:ahLst/>
            <a:cxnLst/>
            <a:rect l="l" t="t" r="r" b="b"/>
            <a:pathLst>
              <a:path w="257810" h="476885">
                <a:moveTo>
                  <a:pt x="257799" y="47652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05821" y="3862944"/>
            <a:ext cx="34925" cy="45720"/>
          </a:xfrm>
          <a:custGeom>
            <a:avLst/>
            <a:gdLst/>
            <a:ahLst/>
            <a:cxnLst/>
            <a:rect l="l" t="t" r="r" b="b"/>
            <a:pathLst>
              <a:path w="34925" h="45719">
                <a:moveTo>
                  <a:pt x="6724" y="45499"/>
                </a:moveTo>
                <a:lnTo>
                  <a:pt x="0" y="0"/>
                </a:lnTo>
                <a:lnTo>
                  <a:pt x="34399" y="30524"/>
                </a:lnTo>
                <a:lnTo>
                  <a:pt x="6724" y="45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05821" y="3862943"/>
            <a:ext cx="34925" cy="45720"/>
          </a:xfrm>
          <a:custGeom>
            <a:avLst/>
            <a:gdLst/>
            <a:ahLst/>
            <a:cxnLst/>
            <a:rect l="l" t="t" r="r" b="b"/>
            <a:pathLst>
              <a:path w="34925" h="45719">
                <a:moveTo>
                  <a:pt x="34399" y="30524"/>
                </a:moveTo>
                <a:lnTo>
                  <a:pt x="0" y="0"/>
                </a:lnTo>
                <a:lnTo>
                  <a:pt x="6724" y="45499"/>
                </a:lnTo>
                <a:lnTo>
                  <a:pt x="34399" y="305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939941" y="4276099"/>
            <a:ext cx="4213225" cy="1109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b="1" dirty="0">
                <a:latin typeface="Arial"/>
                <a:cs typeface="Arial"/>
              </a:rPr>
              <a:t>1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number: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result </a:t>
            </a:r>
            <a:r>
              <a:rPr sz="1800" spc="-5" dirty="0">
                <a:latin typeface="Arial"/>
                <a:cs typeface="Arial"/>
              </a:rPr>
              <a:t>of taking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dot product between  the filter and this part of 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 dirty="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(i.e. </a:t>
            </a:r>
            <a:r>
              <a:rPr sz="1800" spc="-5" dirty="0">
                <a:latin typeface="Arial"/>
                <a:cs typeface="Arial"/>
              </a:rPr>
              <a:t>5*5*3 </a:t>
            </a:r>
            <a:r>
              <a:rPr sz="1800" dirty="0">
                <a:latin typeface="Arial"/>
                <a:cs typeface="Arial"/>
              </a:rPr>
              <a:t>= </a:t>
            </a:r>
            <a:r>
              <a:rPr sz="1800" spc="-5" dirty="0">
                <a:latin typeface="Arial"/>
                <a:cs typeface="Arial"/>
              </a:rPr>
              <a:t>75-dimensional dot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product)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32075" y="4560506"/>
            <a:ext cx="454673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latin typeface="Arial"/>
                <a:cs typeface="Arial"/>
              </a:rPr>
              <a:t>32</a:t>
            </a:r>
            <a:endParaRPr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61464" y="4952135"/>
            <a:ext cx="15303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48</a:t>
            </a:fld>
            <a:endParaRPr lang="de-DE"/>
          </a:p>
        </p:txBody>
      </p:sp>
      <p:sp>
        <p:nvSpPr>
          <p:cNvPr id="35" name="Date Placeholder 3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36" name="Footer Placeholder 3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8169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7504" y="379923"/>
            <a:ext cx="5943600" cy="39211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The brain/neuron </a:t>
            </a:r>
            <a:r>
              <a:rPr dirty="0"/>
              <a:t>view </a:t>
            </a:r>
            <a:r>
              <a:rPr spc="-5" dirty="0"/>
              <a:t>of CONV</a:t>
            </a:r>
            <a:r>
              <a:rPr spc="-95" dirty="0"/>
              <a:t> </a:t>
            </a:r>
            <a:r>
              <a:rPr spc="-5" dirty="0"/>
              <a:t>Layer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62948" y="3297669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4550" y="3146972"/>
            <a:ext cx="151130" cy="814069"/>
          </a:xfrm>
          <a:custGeom>
            <a:avLst/>
            <a:gdLst/>
            <a:ahLst/>
            <a:cxnLst/>
            <a:rect l="l" t="t" r="r" b="b"/>
            <a:pathLst>
              <a:path w="151130" h="814069">
                <a:moveTo>
                  <a:pt x="0" y="813898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198"/>
                </a:lnTo>
                <a:lnTo>
                  <a:pt x="0" y="813898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950" y="3146970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950" y="3146972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950" y="3146970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550" y="3297669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59197" y="3412771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5" y="275103"/>
                </a:lnTo>
                <a:lnTo>
                  <a:pt x="57788" y="255064"/>
                </a:lnTo>
                <a:lnTo>
                  <a:pt x="27233" y="224508"/>
                </a:lnTo>
                <a:lnTo>
                  <a:pt x="7195" y="185762"/>
                </a:lnTo>
                <a:lnTo>
                  <a:pt x="0" y="141149"/>
                </a:lnTo>
                <a:lnTo>
                  <a:pt x="7195" y="96537"/>
                </a:lnTo>
                <a:lnTo>
                  <a:pt x="27233" y="57790"/>
                </a:lnTo>
                <a:lnTo>
                  <a:pt x="57788" y="27235"/>
                </a:lnTo>
                <a:lnTo>
                  <a:pt x="96535" y="7196"/>
                </a:lnTo>
                <a:lnTo>
                  <a:pt x="141149" y="0"/>
                </a:lnTo>
                <a:lnTo>
                  <a:pt x="168815" y="2737"/>
                </a:lnTo>
                <a:lnTo>
                  <a:pt x="219456" y="23719"/>
                </a:lnTo>
                <a:lnTo>
                  <a:pt x="258579" y="62849"/>
                </a:lnTo>
                <a:lnTo>
                  <a:pt x="279561" y="113490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5" y="224508"/>
                </a:lnTo>
                <a:lnTo>
                  <a:pt x="224510" y="255064"/>
                </a:lnTo>
                <a:lnTo>
                  <a:pt x="185763" y="275103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59197" y="3412771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5" y="96537"/>
                </a:lnTo>
                <a:lnTo>
                  <a:pt x="27233" y="57790"/>
                </a:lnTo>
                <a:lnTo>
                  <a:pt x="57788" y="27235"/>
                </a:lnTo>
                <a:lnTo>
                  <a:pt x="96535" y="7196"/>
                </a:lnTo>
                <a:lnTo>
                  <a:pt x="141149" y="0"/>
                </a:lnTo>
                <a:lnTo>
                  <a:pt x="195164" y="10746"/>
                </a:lnTo>
                <a:lnTo>
                  <a:pt x="240949" y="41349"/>
                </a:lnTo>
                <a:lnTo>
                  <a:pt x="271552" y="87143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5" y="224508"/>
                </a:lnTo>
                <a:lnTo>
                  <a:pt x="224510" y="255064"/>
                </a:lnTo>
                <a:lnTo>
                  <a:pt x="185763" y="275103"/>
                </a:lnTo>
                <a:lnTo>
                  <a:pt x="141149" y="282299"/>
                </a:lnTo>
                <a:lnTo>
                  <a:pt x="96535" y="275103"/>
                </a:lnTo>
                <a:lnTo>
                  <a:pt x="57788" y="255064"/>
                </a:lnTo>
                <a:lnTo>
                  <a:pt x="27233" y="224508"/>
                </a:lnTo>
                <a:lnTo>
                  <a:pt x="7195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9698" y="3553921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9200" y="3316620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7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25400" y="3167222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7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1498" y="3553919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6424" y="2918200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9598" y="2174972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6424" y="2174974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6424" y="2174972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6424" y="2174974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9596" y="2918200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296377" y="1813430"/>
            <a:ext cx="3372485" cy="964366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93495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5x5x3</a:t>
            </a:r>
            <a:r>
              <a:rPr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filter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1475"/>
              </a:lnSpc>
            </a:pPr>
            <a:r>
              <a:rPr spc="-5" dirty="0">
                <a:latin typeface="Arial"/>
                <a:cs typeface="Arial"/>
              </a:rPr>
              <a:t>32</a:t>
            </a:r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428811" y="1994374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5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86747" y="2198994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45687" y="30619"/>
                </a:moveTo>
                <a:lnTo>
                  <a:pt x="0" y="25269"/>
                </a:lnTo>
                <a:lnTo>
                  <a:pt x="38437" y="0"/>
                </a:lnTo>
                <a:lnTo>
                  <a:pt x="45687" y="3061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86747" y="2198994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7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7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15462" y="2477896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2" y="0"/>
                </a:moveTo>
                <a:lnTo>
                  <a:pt x="0" y="523188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75177" y="2986423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0" y="30327"/>
                </a:moveTo>
                <a:lnTo>
                  <a:pt x="34587" y="0"/>
                </a:lnTo>
                <a:lnTo>
                  <a:pt x="45989" y="29324"/>
                </a:lnTo>
                <a:lnTo>
                  <a:pt x="0" y="3032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75177" y="2986423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4"/>
                </a:lnTo>
                <a:lnTo>
                  <a:pt x="34587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26394" y="3900968"/>
            <a:ext cx="257810" cy="476884"/>
          </a:xfrm>
          <a:custGeom>
            <a:avLst/>
            <a:gdLst/>
            <a:ahLst/>
            <a:cxnLst/>
            <a:rect l="l" t="t" r="r" b="b"/>
            <a:pathLst>
              <a:path w="257810" h="476885">
                <a:moveTo>
                  <a:pt x="257799" y="47652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05821" y="3862944"/>
            <a:ext cx="34925" cy="45720"/>
          </a:xfrm>
          <a:custGeom>
            <a:avLst/>
            <a:gdLst/>
            <a:ahLst/>
            <a:cxnLst/>
            <a:rect l="l" t="t" r="r" b="b"/>
            <a:pathLst>
              <a:path w="34925" h="45719">
                <a:moveTo>
                  <a:pt x="6724" y="45499"/>
                </a:moveTo>
                <a:lnTo>
                  <a:pt x="0" y="0"/>
                </a:lnTo>
                <a:lnTo>
                  <a:pt x="34399" y="30524"/>
                </a:lnTo>
                <a:lnTo>
                  <a:pt x="6724" y="45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05821" y="3862943"/>
            <a:ext cx="34925" cy="45720"/>
          </a:xfrm>
          <a:custGeom>
            <a:avLst/>
            <a:gdLst/>
            <a:ahLst/>
            <a:cxnLst/>
            <a:rect l="l" t="t" r="r" b="b"/>
            <a:pathLst>
              <a:path w="34925" h="45719">
                <a:moveTo>
                  <a:pt x="34399" y="30524"/>
                </a:moveTo>
                <a:lnTo>
                  <a:pt x="0" y="0"/>
                </a:lnTo>
                <a:lnTo>
                  <a:pt x="6724" y="45499"/>
                </a:lnTo>
                <a:lnTo>
                  <a:pt x="34399" y="305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68365" y="1919922"/>
            <a:ext cx="3181793" cy="1815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63588" y="1915162"/>
            <a:ext cx="3191510" cy="1824989"/>
          </a:xfrm>
          <a:custGeom>
            <a:avLst/>
            <a:gdLst/>
            <a:ahLst/>
            <a:cxnLst/>
            <a:rect l="l" t="t" r="r" b="b"/>
            <a:pathLst>
              <a:path w="3191509" h="1824989">
                <a:moveTo>
                  <a:pt x="0" y="0"/>
                </a:moveTo>
                <a:lnTo>
                  <a:pt x="3191343" y="0"/>
                </a:lnTo>
                <a:lnTo>
                  <a:pt x="3191343" y="1824933"/>
                </a:lnTo>
                <a:lnTo>
                  <a:pt x="0" y="182493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703736" y="3774426"/>
            <a:ext cx="2702560" cy="63260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It’s just </a:t>
            </a:r>
            <a:r>
              <a:rPr sz="2000" dirty="0">
                <a:solidFill>
                  <a:srgbClr val="38751C"/>
                </a:solidFill>
                <a:latin typeface="Arial"/>
                <a:cs typeface="Arial"/>
              </a:rPr>
              <a:t>a </a:t>
            </a: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neuron with local  </a:t>
            </a:r>
            <a:r>
              <a:rPr sz="2000" dirty="0">
                <a:solidFill>
                  <a:srgbClr val="38751C"/>
                </a:solidFill>
                <a:latin typeface="Arial"/>
                <a:cs typeface="Arial"/>
              </a:rPr>
              <a:t>connectivity...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939941" y="4276099"/>
            <a:ext cx="4213225" cy="11058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b="1" dirty="0">
                <a:latin typeface="Arial"/>
                <a:cs typeface="Arial"/>
              </a:rPr>
              <a:t>1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number: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result </a:t>
            </a:r>
            <a:r>
              <a:rPr sz="1800" spc="-5" dirty="0">
                <a:latin typeface="Arial"/>
                <a:cs typeface="Arial"/>
              </a:rPr>
              <a:t>of taking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dot product between  the filter and this part of 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 dirty="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(i.e. </a:t>
            </a:r>
            <a:r>
              <a:rPr sz="1800" spc="-5" dirty="0">
                <a:latin typeface="Arial"/>
                <a:cs typeface="Arial"/>
              </a:rPr>
              <a:t>5*5*3 </a:t>
            </a:r>
            <a:r>
              <a:rPr sz="1800" dirty="0">
                <a:latin typeface="Arial"/>
                <a:cs typeface="Arial"/>
              </a:rPr>
              <a:t>= </a:t>
            </a:r>
            <a:r>
              <a:rPr sz="1800" spc="-5" dirty="0">
                <a:latin typeface="Arial"/>
                <a:cs typeface="Arial"/>
              </a:rPr>
              <a:t>75-dimensional dot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product)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32074" y="4560506"/>
            <a:ext cx="364302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latin typeface="Arial"/>
                <a:cs typeface="Arial"/>
              </a:rPr>
              <a:t>32</a:t>
            </a:r>
            <a:endParaRPr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1464" y="4952135"/>
            <a:ext cx="15303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49</a:t>
            </a:fld>
            <a:endParaRPr lang="de-DE"/>
          </a:p>
        </p:txBody>
      </p:sp>
      <p:sp>
        <p:nvSpPr>
          <p:cNvPr id="38" name="Date Placeholder 3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 dirty="0" smtClean="0"/>
          </a:p>
          <a:p>
            <a:pPr lvl="1"/>
            <a:r>
              <a:rPr lang="en-GB" dirty="0" smtClean="0"/>
              <a:t>Intro to Convolutional Neural Networks</a:t>
            </a:r>
          </a:p>
          <a:p>
            <a:pPr lvl="1"/>
            <a:r>
              <a:rPr lang="en-GB" b="1" dirty="0" smtClean="0"/>
              <a:t>Convolutional Neural Networks – Layers and Structures</a:t>
            </a:r>
          </a:p>
          <a:p>
            <a:pPr lvl="1"/>
            <a:r>
              <a:rPr lang="en-GB" dirty="0" smtClean="0"/>
              <a:t>Advancements in Convolutional Neural Networks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752126-7FE9-4AA4-B86B-17893077F89D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2018-12-02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080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28620" y="408093"/>
            <a:ext cx="5867400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The brain/neuron </a:t>
            </a:r>
            <a:r>
              <a:rPr dirty="0"/>
              <a:t>view </a:t>
            </a:r>
            <a:r>
              <a:rPr spc="-5" dirty="0"/>
              <a:t>of CONV</a:t>
            </a:r>
            <a:r>
              <a:rPr spc="-95" dirty="0"/>
              <a:t> </a:t>
            </a:r>
            <a:r>
              <a:rPr spc="-5" dirty="0"/>
              <a:t>Layer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62948" y="3297669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4550" y="3146972"/>
            <a:ext cx="151130" cy="814069"/>
          </a:xfrm>
          <a:custGeom>
            <a:avLst/>
            <a:gdLst/>
            <a:ahLst/>
            <a:cxnLst/>
            <a:rect l="l" t="t" r="r" b="b"/>
            <a:pathLst>
              <a:path w="151130" h="814069">
                <a:moveTo>
                  <a:pt x="0" y="813898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198"/>
                </a:lnTo>
                <a:lnTo>
                  <a:pt x="0" y="813898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950" y="3146970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950" y="3146972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950" y="3146970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550" y="3297669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59197" y="3412771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5" y="275103"/>
                </a:lnTo>
                <a:lnTo>
                  <a:pt x="57788" y="255064"/>
                </a:lnTo>
                <a:lnTo>
                  <a:pt x="27233" y="224508"/>
                </a:lnTo>
                <a:lnTo>
                  <a:pt x="7195" y="185762"/>
                </a:lnTo>
                <a:lnTo>
                  <a:pt x="0" y="141149"/>
                </a:lnTo>
                <a:lnTo>
                  <a:pt x="7195" y="96537"/>
                </a:lnTo>
                <a:lnTo>
                  <a:pt x="27233" y="57790"/>
                </a:lnTo>
                <a:lnTo>
                  <a:pt x="57788" y="27235"/>
                </a:lnTo>
                <a:lnTo>
                  <a:pt x="96535" y="7196"/>
                </a:lnTo>
                <a:lnTo>
                  <a:pt x="141149" y="0"/>
                </a:lnTo>
                <a:lnTo>
                  <a:pt x="168815" y="2737"/>
                </a:lnTo>
                <a:lnTo>
                  <a:pt x="219456" y="23719"/>
                </a:lnTo>
                <a:lnTo>
                  <a:pt x="258579" y="62849"/>
                </a:lnTo>
                <a:lnTo>
                  <a:pt x="279561" y="113490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5" y="224508"/>
                </a:lnTo>
                <a:lnTo>
                  <a:pt x="224510" y="255064"/>
                </a:lnTo>
                <a:lnTo>
                  <a:pt x="185763" y="275103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59197" y="3412771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5" y="96537"/>
                </a:lnTo>
                <a:lnTo>
                  <a:pt x="27233" y="57790"/>
                </a:lnTo>
                <a:lnTo>
                  <a:pt x="57788" y="27235"/>
                </a:lnTo>
                <a:lnTo>
                  <a:pt x="96535" y="7196"/>
                </a:lnTo>
                <a:lnTo>
                  <a:pt x="141149" y="0"/>
                </a:lnTo>
                <a:lnTo>
                  <a:pt x="195164" y="10746"/>
                </a:lnTo>
                <a:lnTo>
                  <a:pt x="240949" y="41349"/>
                </a:lnTo>
                <a:lnTo>
                  <a:pt x="271552" y="87143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5" y="224508"/>
                </a:lnTo>
                <a:lnTo>
                  <a:pt x="224510" y="255064"/>
                </a:lnTo>
                <a:lnTo>
                  <a:pt x="185763" y="275103"/>
                </a:lnTo>
                <a:lnTo>
                  <a:pt x="141149" y="282299"/>
                </a:lnTo>
                <a:lnTo>
                  <a:pt x="96535" y="275103"/>
                </a:lnTo>
                <a:lnTo>
                  <a:pt x="57788" y="255064"/>
                </a:lnTo>
                <a:lnTo>
                  <a:pt x="27233" y="224508"/>
                </a:lnTo>
                <a:lnTo>
                  <a:pt x="7195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9698" y="3553921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9200" y="3316620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7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25400" y="3167222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7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1498" y="3553919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32074" y="4538852"/>
            <a:ext cx="36430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96376" y="2465673"/>
            <a:ext cx="38002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1464" y="4930481"/>
            <a:ext cx="1530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6424" y="2918200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9598" y="2174972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6424" y="2174974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6424" y="2174972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6424" y="2174974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9596" y="2918200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24574" y="1629060"/>
            <a:ext cx="2279620" cy="1300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19801" y="1624296"/>
            <a:ext cx="2289175" cy="1310640"/>
          </a:xfrm>
          <a:custGeom>
            <a:avLst/>
            <a:gdLst/>
            <a:ahLst/>
            <a:cxnLst/>
            <a:rect l="l" t="t" r="r" b="b"/>
            <a:pathLst>
              <a:path w="2289175" h="1310640">
                <a:moveTo>
                  <a:pt x="0" y="0"/>
                </a:moveTo>
                <a:lnTo>
                  <a:pt x="2289145" y="0"/>
                </a:lnTo>
                <a:lnTo>
                  <a:pt x="2289145" y="1310172"/>
                </a:lnTo>
                <a:lnTo>
                  <a:pt x="0" y="1310172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729017" y="3231101"/>
            <a:ext cx="4596130" cy="69480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An activation </a:t>
            </a:r>
            <a:r>
              <a:rPr sz="2000" dirty="0">
                <a:solidFill>
                  <a:srgbClr val="38751C"/>
                </a:solidFill>
                <a:latin typeface="Arial"/>
                <a:cs typeface="Arial"/>
              </a:rPr>
              <a:t>map </a:t>
            </a: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is </a:t>
            </a:r>
            <a:r>
              <a:rPr sz="2000" dirty="0">
                <a:solidFill>
                  <a:srgbClr val="38751C"/>
                </a:solidFill>
                <a:latin typeface="Arial"/>
                <a:cs typeface="Arial"/>
              </a:rPr>
              <a:t>a </a:t>
            </a: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28x28 </a:t>
            </a:r>
            <a:r>
              <a:rPr sz="2000" dirty="0">
                <a:solidFill>
                  <a:srgbClr val="38751C"/>
                </a:solidFill>
                <a:latin typeface="Arial"/>
                <a:cs typeface="Arial"/>
              </a:rPr>
              <a:t>sheet </a:t>
            </a: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of neuron  outputs</a:t>
            </a:r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:</a:t>
            </a:r>
            <a:endParaRPr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66968" y="3783550"/>
            <a:ext cx="522986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indent="-419100">
              <a:spcBef>
                <a:spcPts val="100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Each is </a:t>
            </a:r>
            <a:r>
              <a:rPr sz="2000" dirty="0">
                <a:solidFill>
                  <a:srgbClr val="38751C"/>
                </a:solidFill>
                <a:latin typeface="Arial"/>
                <a:cs typeface="Arial"/>
              </a:rPr>
              <a:t>connected </a:t>
            </a: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to </a:t>
            </a:r>
            <a:r>
              <a:rPr sz="2000" dirty="0">
                <a:solidFill>
                  <a:srgbClr val="38751C"/>
                </a:solidFill>
                <a:latin typeface="Arial"/>
                <a:cs typeface="Arial"/>
              </a:rPr>
              <a:t>a small region </a:t>
            </a: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in the</a:t>
            </a:r>
            <a:r>
              <a:rPr sz="2000" spc="-10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input</a:t>
            </a:r>
            <a:endParaRPr sz="2000" dirty="0">
              <a:latin typeface="Arial"/>
              <a:cs typeface="Arial"/>
            </a:endParaRPr>
          </a:p>
          <a:p>
            <a:pPr marL="431800" indent="-419100">
              <a:spcBef>
                <a:spcPts val="1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All of them </a:t>
            </a:r>
            <a:r>
              <a:rPr sz="2000" dirty="0">
                <a:solidFill>
                  <a:srgbClr val="38751C"/>
                </a:solidFill>
                <a:latin typeface="Arial"/>
                <a:cs typeface="Arial"/>
              </a:rPr>
              <a:t>share</a:t>
            </a:r>
            <a:r>
              <a:rPr sz="2000" spc="-2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parameters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10850" y="4982513"/>
            <a:ext cx="503047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“5x5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filter”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-&gt; “5x5 receptive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field for each</a:t>
            </a:r>
            <a:r>
              <a:rPr sz="20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neuron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”</a:t>
            </a:r>
            <a:endParaRPr dirty="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43647" y="2729363"/>
            <a:ext cx="159385" cy="2204085"/>
          </a:xfrm>
          <a:custGeom>
            <a:avLst/>
            <a:gdLst/>
            <a:ahLst/>
            <a:cxnLst/>
            <a:rect l="l" t="t" r="r" b="b"/>
            <a:pathLst>
              <a:path w="159385" h="2204085">
                <a:moveTo>
                  <a:pt x="0" y="0"/>
                </a:moveTo>
                <a:lnTo>
                  <a:pt x="159009" y="0"/>
                </a:lnTo>
                <a:lnTo>
                  <a:pt x="159009" y="2203505"/>
                </a:lnTo>
                <a:lnTo>
                  <a:pt x="0" y="2203505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02655" y="2174972"/>
            <a:ext cx="554990" cy="2758440"/>
          </a:xfrm>
          <a:custGeom>
            <a:avLst/>
            <a:gdLst/>
            <a:ahLst/>
            <a:cxnLst/>
            <a:rect l="l" t="t" r="r" b="b"/>
            <a:pathLst>
              <a:path w="554989" h="2758440">
                <a:moveTo>
                  <a:pt x="0" y="2757894"/>
                </a:moveTo>
                <a:lnTo>
                  <a:pt x="0" y="554388"/>
                </a:lnTo>
                <a:lnTo>
                  <a:pt x="554388" y="0"/>
                </a:lnTo>
                <a:lnTo>
                  <a:pt x="554388" y="2203495"/>
                </a:lnTo>
                <a:lnTo>
                  <a:pt x="0" y="2757894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43645" y="2174972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39" h="554989">
                <a:moveTo>
                  <a:pt x="159009" y="554388"/>
                </a:moveTo>
                <a:lnTo>
                  <a:pt x="0" y="554388"/>
                </a:lnTo>
                <a:lnTo>
                  <a:pt x="554398" y="0"/>
                </a:lnTo>
                <a:lnTo>
                  <a:pt x="713398" y="0"/>
                </a:lnTo>
                <a:lnTo>
                  <a:pt x="159009" y="554388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43645" y="2174972"/>
            <a:ext cx="713740" cy="2758440"/>
          </a:xfrm>
          <a:custGeom>
            <a:avLst/>
            <a:gdLst/>
            <a:ahLst/>
            <a:cxnLst/>
            <a:rect l="l" t="t" r="r" b="b"/>
            <a:pathLst>
              <a:path w="713739" h="2758440">
                <a:moveTo>
                  <a:pt x="0" y="554388"/>
                </a:moveTo>
                <a:lnTo>
                  <a:pt x="554398" y="0"/>
                </a:lnTo>
                <a:lnTo>
                  <a:pt x="713398" y="0"/>
                </a:lnTo>
                <a:lnTo>
                  <a:pt x="713398" y="2203495"/>
                </a:lnTo>
                <a:lnTo>
                  <a:pt x="159009" y="2757894"/>
                </a:lnTo>
                <a:lnTo>
                  <a:pt x="0" y="2757894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43645" y="2174972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39" h="554989">
                <a:moveTo>
                  <a:pt x="0" y="554388"/>
                </a:moveTo>
                <a:lnTo>
                  <a:pt x="159009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02655" y="2729363"/>
            <a:ext cx="0" cy="2204085"/>
          </a:xfrm>
          <a:custGeom>
            <a:avLst/>
            <a:gdLst/>
            <a:ahLst/>
            <a:cxnLst/>
            <a:rect l="l" t="t" r="r" b="b"/>
            <a:pathLst>
              <a:path h="2204085">
                <a:moveTo>
                  <a:pt x="0" y="0"/>
                </a:moveTo>
                <a:lnTo>
                  <a:pt x="0" y="2203505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534622" y="4591353"/>
            <a:ext cx="364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39422" y="3219756"/>
            <a:ext cx="364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>
              <a:latin typeface="Arial"/>
              <a:cs typeface="Arial"/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50</a:t>
            </a:fld>
            <a:endParaRPr lang="de-DE"/>
          </a:p>
        </p:txBody>
      </p:sp>
      <p:sp>
        <p:nvSpPr>
          <p:cNvPr id="38" name="Date Placeholder 3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0182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23936" y="404864"/>
            <a:ext cx="5857819" cy="39211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The brain/neuron </a:t>
            </a:r>
            <a:r>
              <a:rPr dirty="0"/>
              <a:t>view </a:t>
            </a:r>
            <a:r>
              <a:rPr spc="-5" dirty="0"/>
              <a:t>of CONV</a:t>
            </a:r>
            <a:r>
              <a:rPr spc="-95" dirty="0"/>
              <a:t> </a:t>
            </a:r>
            <a:r>
              <a:rPr spc="-5" dirty="0"/>
              <a:t>Layer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62948" y="3297669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4550" y="3146972"/>
            <a:ext cx="151130" cy="814069"/>
          </a:xfrm>
          <a:custGeom>
            <a:avLst/>
            <a:gdLst/>
            <a:ahLst/>
            <a:cxnLst/>
            <a:rect l="l" t="t" r="r" b="b"/>
            <a:pathLst>
              <a:path w="151130" h="814069">
                <a:moveTo>
                  <a:pt x="0" y="813898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198"/>
                </a:lnTo>
                <a:lnTo>
                  <a:pt x="0" y="813898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950" y="3146970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950" y="3146972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950" y="3146970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550" y="3297669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32074" y="4538852"/>
            <a:ext cx="38168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6376" y="2465673"/>
            <a:ext cx="38002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1464" y="4930481"/>
            <a:ext cx="1530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6424" y="2918200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9598" y="2174972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6424" y="2174974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6424" y="2174972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6424" y="2174974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9596" y="2918200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70239" y="1473221"/>
            <a:ext cx="2279620" cy="1300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72201" y="1473220"/>
            <a:ext cx="2289175" cy="1310640"/>
          </a:xfrm>
          <a:custGeom>
            <a:avLst/>
            <a:gdLst/>
            <a:ahLst/>
            <a:cxnLst/>
            <a:rect l="l" t="t" r="r" b="b"/>
            <a:pathLst>
              <a:path w="2289175" h="1310640">
                <a:moveTo>
                  <a:pt x="0" y="0"/>
                </a:moveTo>
                <a:lnTo>
                  <a:pt x="2289145" y="0"/>
                </a:lnTo>
                <a:lnTo>
                  <a:pt x="2289145" y="1310172"/>
                </a:lnTo>
                <a:lnTo>
                  <a:pt x="0" y="1310172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88819" y="3325527"/>
            <a:ext cx="238125" cy="465455"/>
          </a:xfrm>
          <a:custGeom>
            <a:avLst/>
            <a:gdLst/>
            <a:ahLst/>
            <a:cxnLst/>
            <a:rect l="l" t="t" r="r" b="b"/>
            <a:pathLst>
              <a:path w="238125" h="465455">
                <a:moveTo>
                  <a:pt x="0" y="465069"/>
                </a:moveTo>
                <a:lnTo>
                  <a:pt x="238099" y="465069"/>
                </a:lnTo>
                <a:lnTo>
                  <a:pt x="238099" y="0"/>
                </a:lnTo>
                <a:lnTo>
                  <a:pt x="0" y="0"/>
                </a:lnTo>
                <a:lnTo>
                  <a:pt x="0" y="465069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26918" y="3170502"/>
            <a:ext cx="155575" cy="620395"/>
          </a:xfrm>
          <a:custGeom>
            <a:avLst/>
            <a:gdLst/>
            <a:ahLst/>
            <a:cxnLst/>
            <a:rect l="l" t="t" r="r" b="b"/>
            <a:pathLst>
              <a:path w="155575" h="620394">
                <a:moveTo>
                  <a:pt x="0" y="620093"/>
                </a:moveTo>
                <a:lnTo>
                  <a:pt x="0" y="155024"/>
                </a:lnTo>
                <a:lnTo>
                  <a:pt x="155024" y="0"/>
                </a:lnTo>
                <a:lnTo>
                  <a:pt x="155024" y="465069"/>
                </a:lnTo>
                <a:lnTo>
                  <a:pt x="0" y="620093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54239" y="3170502"/>
            <a:ext cx="2028189" cy="155575"/>
          </a:xfrm>
          <a:custGeom>
            <a:avLst/>
            <a:gdLst/>
            <a:ahLst/>
            <a:cxnLst/>
            <a:rect l="l" t="t" r="r" b="b"/>
            <a:pathLst>
              <a:path w="2028189" h="155575">
                <a:moveTo>
                  <a:pt x="1872678" y="155024"/>
                </a:moveTo>
                <a:lnTo>
                  <a:pt x="0" y="155024"/>
                </a:lnTo>
                <a:lnTo>
                  <a:pt x="155024" y="0"/>
                </a:lnTo>
                <a:lnTo>
                  <a:pt x="2027703" y="0"/>
                </a:lnTo>
                <a:lnTo>
                  <a:pt x="1872678" y="155024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54239" y="3170502"/>
            <a:ext cx="2028189" cy="620395"/>
          </a:xfrm>
          <a:custGeom>
            <a:avLst/>
            <a:gdLst/>
            <a:ahLst/>
            <a:cxnLst/>
            <a:rect l="l" t="t" r="r" b="b"/>
            <a:pathLst>
              <a:path w="2028189" h="620394">
                <a:moveTo>
                  <a:pt x="0" y="155024"/>
                </a:moveTo>
                <a:lnTo>
                  <a:pt x="155024" y="0"/>
                </a:lnTo>
                <a:lnTo>
                  <a:pt x="2027703" y="0"/>
                </a:lnTo>
                <a:lnTo>
                  <a:pt x="2027703" y="465069"/>
                </a:lnTo>
                <a:lnTo>
                  <a:pt x="1872678" y="620093"/>
                </a:lnTo>
                <a:lnTo>
                  <a:pt x="0" y="620093"/>
                </a:lnTo>
                <a:lnTo>
                  <a:pt x="0" y="1550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54239" y="3170502"/>
            <a:ext cx="2028189" cy="155575"/>
          </a:xfrm>
          <a:custGeom>
            <a:avLst/>
            <a:gdLst/>
            <a:ahLst/>
            <a:cxnLst/>
            <a:rect l="l" t="t" r="r" b="b"/>
            <a:pathLst>
              <a:path w="2028189" h="155575">
                <a:moveTo>
                  <a:pt x="0" y="155024"/>
                </a:moveTo>
                <a:lnTo>
                  <a:pt x="1872678" y="155024"/>
                </a:lnTo>
                <a:lnTo>
                  <a:pt x="202770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26916" y="3325527"/>
            <a:ext cx="0" cy="465455"/>
          </a:xfrm>
          <a:custGeom>
            <a:avLst/>
            <a:gdLst/>
            <a:ahLst/>
            <a:cxnLst/>
            <a:rect l="l" t="t" r="r" b="b"/>
            <a:pathLst>
              <a:path h="465455">
                <a:moveTo>
                  <a:pt x="0" y="0"/>
                </a:moveTo>
                <a:lnTo>
                  <a:pt x="0" y="46506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54239" y="3394046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5" y="275103"/>
                </a:lnTo>
                <a:lnTo>
                  <a:pt x="57788" y="255064"/>
                </a:lnTo>
                <a:lnTo>
                  <a:pt x="27233" y="224508"/>
                </a:lnTo>
                <a:lnTo>
                  <a:pt x="7195" y="185762"/>
                </a:lnTo>
                <a:lnTo>
                  <a:pt x="0" y="141149"/>
                </a:lnTo>
                <a:lnTo>
                  <a:pt x="7195" y="96537"/>
                </a:lnTo>
                <a:lnTo>
                  <a:pt x="27233" y="57790"/>
                </a:lnTo>
                <a:lnTo>
                  <a:pt x="57788" y="27235"/>
                </a:lnTo>
                <a:lnTo>
                  <a:pt x="96535" y="7196"/>
                </a:lnTo>
                <a:lnTo>
                  <a:pt x="141149" y="0"/>
                </a:lnTo>
                <a:lnTo>
                  <a:pt x="168815" y="2737"/>
                </a:lnTo>
                <a:lnTo>
                  <a:pt x="219459" y="23719"/>
                </a:lnTo>
                <a:lnTo>
                  <a:pt x="258587" y="62849"/>
                </a:lnTo>
                <a:lnTo>
                  <a:pt x="279569" y="113490"/>
                </a:lnTo>
                <a:lnTo>
                  <a:pt x="282306" y="141149"/>
                </a:lnTo>
                <a:lnTo>
                  <a:pt x="275110" y="185762"/>
                </a:lnTo>
                <a:lnTo>
                  <a:pt x="255070" y="224508"/>
                </a:lnTo>
                <a:lnTo>
                  <a:pt x="224513" y="255064"/>
                </a:lnTo>
                <a:lnTo>
                  <a:pt x="185764" y="275103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54239" y="3394046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5" y="96537"/>
                </a:lnTo>
                <a:lnTo>
                  <a:pt x="27233" y="57790"/>
                </a:lnTo>
                <a:lnTo>
                  <a:pt x="57788" y="27235"/>
                </a:lnTo>
                <a:lnTo>
                  <a:pt x="96535" y="7196"/>
                </a:lnTo>
                <a:lnTo>
                  <a:pt x="141149" y="0"/>
                </a:lnTo>
                <a:lnTo>
                  <a:pt x="195165" y="10746"/>
                </a:lnTo>
                <a:lnTo>
                  <a:pt x="240957" y="41349"/>
                </a:lnTo>
                <a:lnTo>
                  <a:pt x="271560" y="87143"/>
                </a:lnTo>
                <a:lnTo>
                  <a:pt x="282306" y="141149"/>
                </a:lnTo>
                <a:lnTo>
                  <a:pt x="275110" y="185762"/>
                </a:lnTo>
                <a:lnTo>
                  <a:pt x="255070" y="224508"/>
                </a:lnTo>
                <a:lnTo>
                  <a:pt x="224513" y="255064"/>
                </a:lnTo>
                <a:lnTo>
                  <a:pt x="185764" y="275103"/>
                </a:lnTo>
                <a:lnTo>
                  <a:pt x="141149" y="282299"/>
                </a:lnTo>
                <a:lnTo>
                  <a:pt x="96535" y="275103"/>
                </a:lnTo>
                <a:lnTo>
                  <a:pt x="57788" y="255064"/>
                </a:lnTo>
                <a:lnTo>
                  <a:pt x="27233" y="224508"/>
                </a:lnTo>
                <a:lnTo>
                  <a:pt x="7195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35246" y="3394046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27" y="275103"/>
                </a:lnTo>
                <a:lnTo>
                  <a:pt x="57779" y="255064"/>
                </a:lnTo>
                <a:lnTo>
                  <a:pt x="27227" y="224508"/>
                </a:lnTo>
                <a:lnTo>
                  <a:pt x="7193" y="185762"/>
                </a:lnTo>
                <a:lnTo>
                  <a:pt x="0" y="141149"/>
                </a:lnTo>
                <a:lnTo>
                  <a:pt x="7193" y="96537"/>
                </a:lnTo>
                <a:lnTo>
                  <a:pt x="27227" y="57790"/>
                </a:lnTo>
                <a:lnTo>
                  <a:pt x="57779" y="27235"/>
                </a:lnTo>
                <a:lnTo>
                  <a:pt x="96527" y="7196"/>
                </a:lnTo>
                <a:lnTo>
                  <a:pt x="141149" y="0"/>
                </a:lnTo>
                <a:lnTo>
                  <a:pt x="168809" y="2737"/>
                </a:lnTo>
                <a:lnTo>
                  <a:pt x="219449" y="23719"/>
                </a:lnTo>
                <a:lnTo>
                  <a:pt x="258579" y="62849"/>
                </a:lnTo>
                <a:lnTo>
                  <a:pt x="279561" y="113490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35246" y="3394046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3" y="96537"/>
                </a:lnTo>
                <a:lnTo>
                  <a:pt x="27227" y="57790"/>
                </a:lnTo>
                <a:lnTo>
                  <a:pt x="57779" y="27235"/>
                </a:lnTo>
                <a:lnTo>
                  <a:pt x="96527" y="7196"/>
                </a:lnTo>
                <a:lnTo>
                  <a:pt x="141149" y="0"/>
                </a:lnTo>
                <a:lnTo>
                  <a:pt x="195155" y="10746"/>
                </a:lnTo>
                <a:lnTo>
                  <a:pt x="240949" y="41349"/>
                </a:lnTo>
                <a:lnTo>
                  <a:pt x="271552" y="87143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27" y="275103"/>
                </a:lnTo>
                <a:lnTo>
                  <a:pt x="57779" y="255064"/>
                </a:lnTo>
                <a:lnTo>
                  <a:pt x="27227" y="224508"/>
                </a:lnTo>
                <a:lnTo>
                  <a:pt x="7193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16245" y="3394046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27" y="275103"/>
                </a:lnTo>
                <a:lnTo>
                  <a:pt x="57779" y="255064"/>
                </a:lnTo>
                <a:lnTo>
                  <a:pt x="27227" y="224508"/>
                </a:lnTo>
                <a:lnTo>
                  <a:pt x="7193" y="185762"/>
                </a:lnTo>
                <a:lnTo>
                  <a:pt x="0" y="141149"/>
                </a:lnTo>
                <a:lnTo>
                  <a:pt x="7193" y="96537"/>
                </a:lnTo>
                <a:lnTo>
                  <a:pt x="27227" y="57790"/>
                </a:lnTo>
                <a:lnTo>
                  <a:pt x="57779" y="27235"/>
                </a:lnTo>
                <a:lnTo>
                  <a:pt x="96527" y="7196"/>
                </a:lnTo>
                <a:lnTo>
                  <a:pt x="141149" y="0"/>
                </a:lnTo>
                <a:lnTo>
                  <a:pt x="168809" y="2737"/>
                </a:lnTo>
                <a:lnTo>
                  <a:pt x="219449" y="23719"/>
                </a:lnTo>
                <a:lnTo>
                  <a:pt x="258579" y="62849"/>
                </a:lnTo>
                <a:lnTo>
                  <a:pt x="279561" y="113490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16245" y="3394046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3" y="96537"/>
                </a:lnTo>
                <a:lnTo>
                  <a:pt x="27227" y="57790"/>
                </a:lnTo>
                <a:lnTo>
                  <a:pt x="57779" y="27235"/>
                </a:lnTo>
                <a:lnTo>
                  <a:pt x="96527" y="7196"/>
                </a:lnTo>
                <a:lnTo>
                  <a:pt x="141149" y="0"/>
                </a:lnTo>
                <a:lnTo>
                  <a:pt x="195155" y="10746"/>
                </a:lnTo>
                <a:lnTo>
                  <a:pt x="240949" y="41349"/>
                </a:lnTo>
                <a:lnTo>
                  <a:pt x="271552" y="87143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27" y="275103"/>
                </a:lnTo>
                <a:lnTo>
                  <a:pt x="57779" y="255064"/>
                </a:lnTo>
                <a:lnTo>
                  <a:pt x="27227" y="224508"/>
                </a:lnTo>
                <a:lnTo>
                  <a:pt x="7193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97245" y="3394046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27" y="275103"/>
                </a:lnTo>
                <a:lnTo>
                  <a:pt x="57779" y="255064"/>
                </a:lnTo>
                <a:lnTo>
                  <a:pt x="27227" y="224508"/>
                </a:lnTo>
                <a:lnTo>
                  <a:pt x="7193" y="185762"/>
                </a:lnTo>
                <a:lnTo>
                  <a:pt x="0" y="141149"/>
                </a:lnTo>
                <a:lnTo>
                  <a:pt x="7193" y="96537"/>
                </a:lnTo>
                <a:lnTo>
                  <a:pt x="27227" y="57790"/>
                </a:lnTo>
                <a:lnTo>
                  <a:pt x="57779" y="27235"/>
                </a:lnTo>
                <a:lnTo>
                  <a:pt x="96527" y="7196"/>
                </a:lnTo>
                <a:lnTo>
                  <a:pt x="141149" y="0"/>
                </a:lnTo>
                <a:lnTo>
                  <a:pt x="168809" y="2737"/>
                </a:lnTo>
                <a:lnTo>
                  <a:pt x="219449" y="23719"/>
                </a:lnTo>
                <a:lnTo>
                  <a:pt x="258579" y="62849"/>
                </a:lnTo>
                <a:lnTo>
                  <a:pt x="279561" y="113490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397245" y="3394046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3" y="96537"/>
                </a:lnTo>
                <a:lnTo>
                  <a:pt x="27227" y="57790"/>
                </a:lnTo>
                <a:lnTo>
                  <a:pt x="57779" y="27235"/>
                </a:lnTo>
                <a:lnTo>
                  <a:pt x="96527" y="7196"/>
                </a:lnTo>
                <a:lnTo>
                  <a:pt x="141149" y="0"/>
                </a:lnTo>
                <a:lnTo>
                  <a:pt x="195155" y="10746"/>
                </a:lnTo>
                <a:lnTo>
                  <a:pt x="240949" y="41349"/>
                </a:lnTo>
                <a:lnTo>
                  <a:pt x="271552" y="87143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27" y="275103"/>
                </a:lnTo>
                <a:lnTo>
                  <a:pt x="57779" y="255064"/>
                </a:lnTo>
                <a:lnTo>
                  <a:pt x="27227" y="224508"/>
                </a:lnTo>
                <a:lnTo>
                  <a:pt x="7193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78244" y="3394046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27" y="275103"/>
                </a:lnTo>
                <a:lnTo>
                  <a:pt x="57779" y="255064"/>
                </a:lnTo>
                <a:lnTo>
                  <a:pt x="27227" y="224508"/>
                </a:lnTo>
                <a:lnTo>
                  <a:pt x="7193" y="185762"/>
                </a:lnTo>
                <a:lnTo>
                  <a:pt x="0" y="141149"/>
                </a:lnTo>
                <a:lnTo>
                  <a:pt x="7193" y="96537"/>
                </a:lnTo>
                <a:lnTo>
                  <a:pt x="27227" y="57790"/>
                </a:lnTo>
                <a:lnTo>
                  <a:pt x="57779" y="27235"/>
                </a:lnTo>
                <a:lnTo>
                  <a:pt x="96527" y="7196"/>
                </a:lnTo>
                <a:lnTo>
                  <a:pt x="141149" y="0"/>
                </a:lnTo>
                <a:lnTo>
                  <a:pt x="168809" y="2737"/>
                </a:lnTo>
                <a:lnTo>
                  <a:pt x="219449" y="23719"/>
                </a:lnTo>
                <a:lnTo>
                  <a:pt x="258579" y="62849"/>
                </a:lnTo>
                <a:lnTo>
                  <a:pt x="279561" y="113490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78244" y="3394046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3" y="96537"/>
                </a:lnTo>
                <a:lnTo>
                  <a:pt x="27227" y="57790"/>
                </a:lnTo>
                <a:lnTo>
                  <a:pt x="57779" y="27235"/>
                </a:lnTo>
                <a:lnTo>
                  <a:pt x="96527" y="7196"/>
                </a:lnTo>
                <a:lnTo>
                  <a:pt x="141149" y="0"/>
                </a:lnTo>
                <a:lnTo>
                  <a:pt x="195155" y="10746"/>
                </a:lnTo>
                <a:lnTo>
                  <a:pt x="240949" y="41349"/>
                </a:lnTo>
                <a:lnTo>
                  <a:pt x="271552" y="87143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27" y="275103"/>
                </a:lnTo>
                <a:lnTo>
                  <a:pt x="57779" y="255064"/>
                </a:lnTo>
                <a:lnTo>
                  <a:pt x="27227" y="224508"/>
                </a:lnTo>
                <a:lnTo>
                  <a:pt x="7193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795986" y="3067851"/>
            <a:ext cx="364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70667" y="4535804"/>
            <a:ext cx="364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28</a:t>
            </a:r>
            <a:endParaRPr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847792" y="2956181"/>
            <a:ext cx="3060700" cy="12531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E.g. with </a:t>
            </a:r>
            <a:r>
              <a:rPr sz="2000" dirty="0">
                <a:latin typeface="Arial"/>
                <a:cs typeface="Arial"/>
              </a:rPr>
              <a:t>5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filters,</a:t>
            </a:r>
            <a:endParaRPr sz="2000" dirty="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sz="2000" spc="-5" dirty="0">
                <a:latin typeface="Arial"/>
                <a:cs typeface="Arial"/>
              </a:rPr>
              <a:t>CONV layer </a:t>
            </a:r>
            <a:r>
              <a:rPr sz="2000" dirty="0">
                <a:latin typeface="Arial"/>
                <a:cs typeface="Arial"/>
              </a:rPr>
              <a:t>consists </a:t>
            </a:r>
            <a:r>
              <a:rPr sz="2000" spc="-5" dirty="0">
                <a:latin typeface="Arial"/>
                <a:cs typeface="Arial"/>
              </a:rPr>
              <a:t>of  neurons arranged in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3D grid  </a:t>
            </a:r>
            <a:r>
              <a:rPr sz="2000" dirty="0">
                <a:latin typeface="Arial"/>
                <a:cs typeface="Arial"/>
              </a:rPr>
              <a:t>(28x28x5)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847792" y="4337304"/>
            <a:ext cx="3186430" cy="1254318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2000" spc="-5" dirty="0">
                <a:latin typeface="Arial"/>
                <a:cs typeface="Arial"/>
              </a:rPr>
              <a:t>There will be </a:t>
            </a:r>
            <a:r>
              <a:rPr sz="2000" dirty="0">
                <a:latin typeface="Arial"/>
                <a:cs typeface="Arial"/>
              </a:rPr>
              <a:t>5 </a:t>
            </a:r>
            <a:r>
              <a:rPr sz="2000" spc="-5" dirty="0">
                <a:latin typeface="Arial"/>
                <a:cs typeface="Arial"/>
              </a:rPr>
              <a:t>different  neurons all looking at the </a:t>
            </a:r>
            <a:r>
              <a:rPr sz="2000" dirty="0">
                <a:latin typeface="Arial"/>
                <a:cs typeface="Arial"/>
              </a:rPr>
              <a:t>same  region </a:t>
            </a:r>
            <a:r>
              <a:rPr sz="2000" spc="-5" dirty="0">
                <a:latin typeface="Arial"/>
                <a:cs typeface="Arial"/>
              </a:rPr>
              <a:t>in the input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volume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2679757" y="5017634"/>
            <a:ext cx="1530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5</a:t>
            </a:r>
            <a:endParaRPr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750866" y="2891997"/>
            <a:ext cx="2138045" cy="2138045"/>
          </a:xfrm>
          <a:custGeom>
            <a:avLst/>
            <a:gdLst/>
            <a:ahLst/>
            <a:cxnLst/>
            <a:rect l="l" t="t" r="r" b="b"/>
            <a:pathLst>
              <a:path w="2138045" h="2138045">
                <a:moveTo>
                  <a:pt x="0" y="0"/>
                </a:moveTo>
                <a:lnTo>
                  <a:pt x="2137953" y="0"/>
                </a:lnTo>
                <a:lnTo>
                  <a:pt x="2137953" y="2137945"/>
                </a:lnTo>
                <a:lnTo>
                  <a:pt x="0" y="2137945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88819" y="2179347"/>
            <a:ext cx="713105" cy="2851150"/>
          </a:xfrm>
          <a:custGeom>
            <a:avLst/>
            <a:gdLst/>
            <a:ahLst/>
            <a:cxnLst/>
            <a:rect l="l" t="t" r="r" b="b"/>
            <a:pathLst>
              <a:path w="713104" h="2851150">
                <a:moveTo>
                  <a:pt x="0" y="2850594"/>
                </a:moveTo>
                <a:lnTo>
                  <a:pt x="0" y="712648"/>
                </a:lnTo>
                <a:lnTo>
                  <a:pt x="712648" y="0"/>
                </a:lnTo>
                <a:lnTo>
                  <a:pt x="712648" y="2137945"/>
                </a:lnTo>
                <a:lnTo>
                  <a:pt x="0" y="2850594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750864" y="2179349"/>
            <a:ext cx="2851150" cy="713105"/>
          </a:xfrm>
          <a:custGeom>
            <a:avLst/>
            <a:gdLst/>
            <a:ahLst/>
            <a:cxnLst/>
            <a:rect l="l" t="t" r="r" b="b"/>
            <a:pathLst>
              <a:path w="2851150" h="713105">
                <a:moveTo>
                  <a:pt x="2137953" y="712648"/>
                </a:moveTo>
                <a:lnTo>
                  <a:pt x="0" y="712648"/>
                </a:lnTo>
                <a:lnTo>
                  <a:pt x="712648" y="0"/>
                </a:lnTo>
                <a:lnTo>
                  <a:pt x="2850601" y="0"/>
                </a:lnTo>
                <a:lnTo>
                  <a:pt x="2137953" y="712648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750864" y="2179347"/>
            <a:ext cx="2851150" cy="2851150"/>
          </a:xfrm>
          <a:custGeom>
            <a:avLst/>
            <a:gdLst/>
            <a:ahLst/>
            <a:cxnLst/>
            <a:rect l="l" t="t" r="r" b="b"/>
            <a:pathLst>
              <a:path w="2851150" h="2851150">
                <a:moveTo>
                  <a:pt x="0" y="712648"/>
                </a:moveTo>
                <a:lnTo>
                  <a:pt x="712648" y="0"/>
                </a:lnTo>
                <a:lnTo>
                  <a:pt x="2850601" y="0"/>
                </a:lnTo>
                <a:lnTo>
                  <a:pt x="2850601" y="2137945"/>
                </a:lnTo>
                <a:lnTo>
                  <a:pt x="2137953" y="2850594"/>
                </a:lnTo>
                <a:lnTo>
                  <a:pt x="0" y="2850594"/>
                </a:lnTo>
                <a:lnTo>
                  <a:pt x="0" y="71264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750864" y="2179349"/>
            <a:ext cx="2851150" cy="713105"/>
          </a:xfrm>
          <a:custGeom>
            <a:avLst/>
            <a:gdLst/>
            <a:ahLst/>
            <a:cxnLst/>
            <a:rect l="l" t="t" r="r" b="b"/>
            <a:pathLst>
              <a:path w="2851150" h="713105">
                <a:moveTo>
                  <a:pt x="0" y="712648"/>
                </a:moveTo>
                <a:lnTo>
                  <a:pt x="2137953" y="712648"/>
                </a:lnTo>
                <a:lnTo>
                  <a:pt x="285060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88817" y="2891997"/>
            <a:ext cx="0" cy="2138045"/>
          </a:xfrm>
          <a:custGeom>
            <a:avLst/>
            <a:gdLst/>
            <a:ahLst/>
            <a:cxnLst/>
            <a:rect l="l" t="t" r="r" b="b"/>
            <a:pathLst>
              <a:path h="2138045">
                <a:moveTo>
                  <a:pt x="0" y="0"/>
                </a:moveTo>
                <a:lnTo>
                  <a:pt x="0" y="2137945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Slide Number Placeholder 4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51</a:t>
            </a:fld>
            <a:endParaRPr lang="de-DE"/>
          </a:p>
        </p:txBody>
      </p:sp>
      <p:sp>
        <p:nvSpPr>
          <p:cNvPr id="48" name="Date Placeholder 4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49" name="Footer Placeholder 4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038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1554" y="1448152"/>
            <a:ext cx="8381999" cy="40325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6198" y="857251"/>
            <a:ext cx="3084202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sz="1600" spc="-5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wo </a:t>
            </a:r>
            <a:r>
              <a:rPr sz="1600" dirty="0">
                <a:latin typeface="Arial"/>
                <a:cs typeface="Arial"/>
              </a:rPr>
              <a:t>more </a:t>
            </a:r>
            <a:r>
              <a:rPr sz="1600" spc="-5" dirty="0">
                <a:latin typeface="Arial"/>
                <a:cs typeface="Arial"/>
              </a:rPr>
              <a:t>layers to go: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POOL/FC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1553" y="2971800"/>
            <a:ext cx="2120158" cy="19653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52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712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2800" y="2514601"/>
            <a:ext cx="3989140" cy="31182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 idx="4294967295"/>
          </p:nvPr>
        </p:nvSpPr>
        <p:spPr>
          <a:xfrm>
            <a:off x="250824" y="550681"/>
            <a:ext cx="2222500" cy="320601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10" dirty="0"/>
              <a:t>Pooling</a:t>
            </a:r>
            <a:r>
              <a:rPr sz="2000" spc="-90" dirty="0"/>
              <a:t> </a:t>
            </a:r>
            <a:r>
              <a:rPr sz="2000" spc="-5" dirty="0"/>
              <a:t>layer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7700" y="1414656"/>
            <a:ext cx="6172835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indent="-304165">
              <a:spcBef>
                <a:spcPts val="100"/>
              </a:spcBef>
              <a:buChar char="-"/>
              <a:tabLst>
                <a:tab pos="316865" algn="l"/>
                <a:tab pos="317500" algn="l"/>
              </a:tabLst>
            </a:pPr>
            <a:r>
              <a:rPr sz="2000" dirty="0">
                <a:latin typeface="Arial"/>
                <a:cs typeface="Arial"/>
              </a:rPr>
              <a:t>makes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representations smaller </a:t>
            </a:r>
            <a:r>
              <a:rPr sz="2000" spc="-5" dirty="0">
                <a:latin typeface="Arial"/>
                <a:cs typeface="Arial"/>
              </a:rPr>
              <a:t>and </a:t>
            </a:r>
            <a:r>
              <a:rPr sz="2000" dirty="0">
                <a:latin typeface="Arial"/>
                <a:cs typeface="Arial"/>
              </a:rPr>
              <a:t>more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manageable</a:t>
            </a:r>
          </a:p>
          <a:p>
            <a:pPr marL="316865" indent="-304165">
              <a:spcBef>
                <a:spcPts val="15"/>
              </a:spcBef>
              <a:buChar char="-"/>
              <a:tabLst>
                <a:tab pos="316865" algn="l"/>
                <a:tab pos="317500" algn="l"/>
              </a:tabLst>
            </a:pPr>
            <a:r>
              <a:rPr sz="2000" spc="-5" dirty="0">
                <a:latin typeface="Arial"/>
                <a:cs typeface="Arial"/>
              </a:rPr>
              <a:t>operates over each activation </a:t>
            </a:r>
            <a:r>
              <a:rPr sz="2000" dirty="0">
                <a:latin typeface="Arial"/>
                <a:cs typeface="Arial"/>
              </a:rPr>
              <a:t>map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independently</a:t>
            </a:r>
            <a:r>
              <a:rPr spc="-5" dirty="0">
                <a:latin typeface="Arial"/>
                <a:cs typeface="Arial"/>
              </a:rPr>
              <a:t>:</a:t>
            </a:r>
            <a:endParaRPr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53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83693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947736" y="2262184"/>
          <a:ext cx="2423159" cy="2423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5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5790"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790"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7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8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790"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790"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004872" y="1818205"/>
            <a:ext cx="2410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Single depth</a:t>
            </a:r>
            <a:r>
              <a:rPr spc="-9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slice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2923" y="2410998"/>
            <a:ext cx="0" cy="2249805"/>
          </a:xfrm>
          <a:custGeom>
            <a:avLst/>
            <a:gdLst/>
            <a:ahLst/>
            <a:cxnLst/>
            <a:rect l="l" t="t" r="r" b="b"/>
            <a:pathLst>
              <a:path h="2249804">
                <a:moveTo>
                  <a:pt x="0" y="2249695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1935" y="2315024"/>
            <a:ext cx="81979" cy="105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0549" y="2481903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25998" y="5007916"/>
            <a:ext cx="2362200" cy="0"/>
          </a:xfrm>
          <a:custGeom>
            <a:avLst/>
            <a:gdLst/>
            <a:ahLst/>
            <a:cxnLst/>
            <a:rect l="l" t="t" r="r" b="b"/>
            <a:pathLst>
              <a:path w="2362200">
                <a:moveTo>
                  <a:pt x="0" y="0"/>
                </a:moveTo>
                <a:lnTo>
                  <a:pt x="2362195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78670" y="4966918"/>
            <a:ext cx="105499" cy="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51293" y="499909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y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53692" y="3478694"/>
            <a:ext cx="1918970" cy="0"/>
          </a:xfrm>
          <a:custGeom>
            <a:avLst/>
            <a:gdLst/>
            <a:ahLst/>
            <a:cxnLst/>
            <a:rect l="l" t="t" r="r" b="b"/>
            <a:pathLst>
              <a:path w="1918970">
                <a:moveTo>
                  <a:pt x="0" y="0"/>
                </a:moveTo>
                <a:lnTo>
                  <a:pt x="1918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62665" y="3437696"/>
            <a:ext cx="105499" cy="81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734296" y="2709657"/>
            <a:ext cx="2565896" cy="75700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>
                <a:latin typeface="Arial"/>
                <a:cs typeface="Arial"/>
              </a:rPr>
              <a:t>max </a:t>
            </a:r>
            <a:r>
              <a:rPr spc="-5" dirty="0">
                <a:latin typeface="Arial"/>
                <a:cs typeface="Arial"/>
              </a:rPr>
              <a:t>pool with 2x2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filters  and </a:t>
            </a:r>
            <a:r>
              <a:rPr dirty="0">
                <a:latin typeface="Arial"/>
                <a:cs typeface="Arial"/>
              </a:rPr>
              <a:t>stride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2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 idx="4294967295"/>
          </p:nvPr>
        </p:nvSpPr>
        <p:spPr>
          <a:xfrm>
            <a:off x="327384" y="544969"/>
            <a:ext cx="2689225" cy="320601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DE" sz="2000" dirty="0"/>
              <a:t>Max Pooling</a:t>
            </a:r>
            <a:endParaRPr sz="2000" spc="-5" dirty="0"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6617475" y="2829108"/>
          <a:ext cx="1211580" cy="1211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790">
                <a:tc>
                  <a:txBody>
                    <a:bodyPr/>
                    <a:lstStyle/>
                    <a:p>
                      <a:pPr marR="205104" algn="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R="205104" algn="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8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790">
                <a:tc>
                  <a:txBody>
                    <a:bodyPr/>
                    <a:lstStyle/>
                    <a:p>
                      <a:pPr marR="205104" algn="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R="205104" algn="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54</a:t>
            </a:fld>
            <a:endParaRPr lang="de-DE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715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9556" y="1412776"/>
            <a:ext cx="5718628" cy="2808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55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32280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3760" y="1994122"/>
            <a:ext cx="5414383" cy="27310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925813" y="1468331"/>
            <a:ext cx="1867535" cy="1782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Common</a:t>
            </a:r>
            <a:r>
              <a:rPr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settings:</a:t>
            </a:r>
            <a:endParaRPr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/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F =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2,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S =</a:t>
            </a:r>
            <a:r>
              <a:rPr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F =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3,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S =</a:t>
            </a:r>
            <a:r>
              <a:rPr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56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8533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44154" y="492823"/>
            <a:ext cx="8442325" cy="1310359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/>
              <a:t>Fully Connected Layer (FC layer)</a:t>
            </a:r>
            <a:r>
              <a:rPr lang="de-DE" sz="1600" spc="-5" dirty="0" smtClean="0"/>
              <a:t/>
            </a:r>
            <a:br>
              <a:rPr lang="de-DE" sz="1600" spc="-5" dirty="0" smtClean="0"/>
            </a:br>
            <a:r>
              <a:rPr lang="de-DE" sz="1600" spc="-5" dirty="0"/>
              <a:t/>
            </a:r>
            <a:br>
              <a:rPr lang="de-DE" sz="1600" spc="-5" dirty="0"/>
            </a:br>
            <a:endParaRPr sz="1600" spc="-5" dirty="0"/>
          </a:p>
          <a:p>
            <a:pPr marL="469265" marR="5080" indent="-304800">
              <a:lnSpc>
                <a:spcPct val="100699"/>
              </a:lnSpc>
              <a:spcBef>
                <a:spcPts val="30"/>
              </a:spcBef>
              <a:tabLst>
                <a:tab pos="469265" algn="l"/>
              </a:tabLst>
            </a:pPr>
            <a:r>
              <a:rPr sz="1600" dirty="0"/>
              <a:t>-	</a:t>
            </a:r>
            <a:r>
              <a:rPr sz="1600" spc="-5" dirty="0"/>
              <a:t>Contains neurons that </a:t>
            </a:r>
            <a:r>
              <a:rPr sz="1600" dirty="0"/>
              <a:t>connect </a:t>
            </a:r>
            <a:r>
              <a:rPr sz="1600" spc="-5" dirty="0"/>
              <a:t>to the entire input </a:t>
            </a:r>
            <a:r>
              <a:rPr sz="1600" dirty="0"/>
              <a:t>volume, </a:t>
            </a:r>
            <a:r>
              <a:rPr sz="1600" spc="-5" dirty="0"/>
              <a:t>as in ordinary Neural  Networks</a:t>
            </a:r>
            <a:endParaRPr sz="1600" dirty="0"/>
          </a:p>
        </p:txBody>
      </p:sp>
      <p:sp>
        <p:nvSpPr>
          <p:cNvPr id="3" name="object 3"/>
          <p:cNvSpPr/>
          <p:nvPr/>
        </p:nvSpPr>
        <p:spPr>
          <a:xfrm>
            <a:off x="1294347" y="2209801"/>
            <a:ext cx="6164912" cy="30409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1600" y="3464854"/>
            <a:ext cx="1470522" cy="13833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57</a:t>
            </a:fld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2738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3027" y="3449803"/>
            <a:ext cx="74730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3072</a:t>
            </a:r>
            <a:endParaRPr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3439" y="3177941"/>
            <a:ext cx="1530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187741" y="464827"/>
            <a:ext cx="5694363" cy="382156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Reminder: Fully Connected</a:t>
            </a:r>
            <a:r>
              <a:rPr spc="-90" dirty="0"/>
              <a:t> </a:t>
            </a:r>
            <a:r>
              <a:rPr spc="-5" dirty="0"/>
              <a:t>Layer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4250" y="1762105"/>
            <a:ext cx="5045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32x32x3 image </a:t>
            </a:r>
            <a:r>
              <a:rPr dirty="0">
                <a:latin typeface="Arial"/>
                <a:cs typeface="Arial"/>
              </a:rPr>
              <a:t>-&gt; stretch </a:t>
            </a:r>
            <a:r>
              <a:rPr spc="-5" dirty="0">
                <a:latin typeface="Arial"/>
                <a:cs typeface="Arial"/>
              </a:rPr>
              <a:t>to 3072 </a:t>
            </a:r>
            <a:r>
              <a:rPr dirty="0">
                <a:latin typeface="Arial"/>
                <a:cs typeface="Arial"/>
              </a:rPr>
              <a:t>x</a:t>
            </a:r>
            <a:r>
              <a:rPr spc="-10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49396" y="3422835"/>
            <a:ext cx="15528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10 </a:t>
            </a:r>
            <a:r>
              <a:rPr dirty="0">
                <a:latin typeface="Arial"/>
                <a:cs typeface="Arial"/>
              </a:rPr>
              <a:t>x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3072</a:t>
            </a:r>
            <a:endParaRPr dirty="0">
              <a:latin typeface="Arial"/>
              <a:cs typeface="Arial"/>
            </a:endParaRPr>
          </a:p>
          <a:p>
            <a:pPr algn="ctr">
              <a:spcBef>
                <a:spcPts val="15"/>
              </a:spcBef>
            </a:pPr>
            <a:r>
              <a:rPr spc="-5" dirty="0">
                <a:latin typeface="Arial"/>
                <a:cs typeface="Arial"/>
              </a:rPr>
              <a:t>weights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28814" y="2693636"/>
            <a:ext cx="147422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activation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50437" y="3210745"/>
            <a:ext cx="1682114" cy="212090"/>
          </a:xfrm>
          <a:custGeom>
            <a:avLst/>
            <a:gdLst/>
            <a:ahLst/>
            <a:cxnLst/>
            <a:rect l="l" t="t" r="r" b="b"/>
            <a:pathLst>
              <a:path w="1682115" h="212089">
                <a:moveTo>
                  <a:pt x="0" y="0"/>
                </a:moveTo>
                <a:lnTo>
                  <a:pt x="1681721" y="0"/>
                </a:lnTo>
                <a:lnTo>
                  <a:pt x="1681721" y="211724"/>
                </a:lnTo>
                <a:lnTo>
                  <a:pt x="0" y="211724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32158" y="3140172"/>
            <a:ext cx="71120" cy="282575"/>
          </a:xfrm>
          <a:custGeom>
            <a:avLst/>
            <a:gdLst/>
            <a:ahLst/>
            <a:cxnLst/>
            <a:rect l="l" t="t" r="r" b="b"/>
            <a:pathLst>
              <a:path w="71120" h="282575">
                <a:moveTo>
                  <a:pt x="0" y="282299"/>
                </a:moveTo>
                <a:lnTo>
                  <a:pt x="0" y="70574"/>
                </a:lnTo>
                <a:lnTo>
                  <a:pt x="70574" y="0"/>
                </a:lnTo>
                <a:lnTo>
                  <a:pt x="70574" y="211724"/>
                </a:lnTo>
                <a:lnTo>
                  <a:pt x="0" y="282299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50437" y="3140170"/>
            <a:ext cx="1752600" cy="71120"/>
          </a:xfrm>
          <a:custGeom>
            <a:avLst/>
            <a:gdLst/>
            <a:ahLst/>
            <a:cxnLst/>
            <a:rect l="l" t="t" r="r" b="b"/>
            <a:pathLst>
              <a:path w="1752600" h="71119">
                <a:moveTo>
                  <a:pt x="1681721" y="70574"/>
                </a:moveTo>
                <a:lnTo>
                  <a:pt x="0" y="70574"/>
                </a:lnTo>
                <a:lnTo>
                  <a:pt x="70574" y="0"/>
                </a:lnTo>
                <a:lnTo>
                  <a:pt x="1752296" y="0"/>
                </a:lnTo>
                <a:lnTo>
                  <a:pt x="1681721" y="70574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50436" y="3140172"/>
            <a:ext cx="1752600" cy="282575"/>
          </a:xfrm>
          <a:custGeom>
            <a:avLst/>
            <a:gdLst/>
            <a:ahLst/>
            <a:cxnLst/>
            <a:rect l="l" t="t" r="r" b="b"/>
            <a:pathLst>
              <a:path w="1752600" h="282575">
                <a:moveTo>
                  <a:pt x="0" y="70574"/>
                </a:moveTo>
                <a:lnTo>
                  <a:pt x="70574" y="0"/>
                </a:lnTo>
                <a:lnTo>
                  <a:pt x="1752296" y="0"/>
                </a:lnTo>
                <a:lnTo>
                  <a:pt x="1752296" y="211724"/>
                </a:lnTo>
                <a:lnTo>
                  <a:pt x="1681721" y="282299"/>
                </a:lnTo>
                <a:lnTo>
                  <a:pt x="0" y="282299"/>
                </a:lnTo>
                <a:lnTo>
                  <a:pt x="0" y="705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50436" y="3140170"/>
            <a:ext cx="1752600" cy="71120"/>
          </a:xfrm>
          <a:custGeom>
            <a:avLst/>
            <a:gdLst/>
            <a:ahLst/>
            <a:cxnLst/>
            <a:rect l="l" t="t" r="r" b="b"/>
            <a:pathLst>
              <a:path w="1752600" h="71119">
                <a:moveTo>
                  <a:pt x="0" y="70574"/>
                </a:moveTo>
                <a:lnTo>
                  <a:pt x="1681721" y="70574"/>
                </a:lnTo>
                <a:lnTo>
                  <a:pt x="17522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32158" y="3210745"/>
            <a:ext cx="0" cy="212090"/>
          </a:xfrm>
          <a:custGeom>
            <a:avLst/>
            <a:gdLst/>
            <a:ahLst/>
            <a:cxnLst/>
            <a:rect l="l" t="t" r="r" b="b"/>
            <a:pathLst>
              <a:path h="212089">
                <a:moveTo>
                  <a:pt x="0" y="0"/>
                </a:moveTo>
                <a:lnTo>
                  <a:pt x="0" y="21172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17139" y="3223722"/>
            <a:ext cx="169349" cy="171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8924" y="3210745"/>
            <a:ext cx="2713990" cy="212090"/>
          </a:xfrm>
          <a:custGeom>
            <a:avLst/>
            <a:gdLst/>
            <a:ahLst/>
            <a:cxnLst/>
            <a:rect l="l" t="t" r="r" b="b"/>
            <a:pathLst>
              <a:path w="2713990" h="212089">
                <a:moveTo>
                  <a:pt x="0" y="0"/>
                </a:moveTo>
                <a:lnTo>
                  <a:pt x="2713719" y="0"/>
                </a:lnTo>
                <a:lnTo>
                  <a:pt x="2713719" y="211724"/>
                </a:lnTo>
                <a:lnTo>
                  <a:pt x="0" y="211724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02643" y="3140172"/>
            <a:ext cx="71120" cy="282575"/>
          </a:xfrm>
          <a:custGeom>
            <a:avLst/>
            <a:gdLst/>
            <a:ahLst/>
            <a:cxnLst/>
            <a:rect l="l" t="t" r="r" b="b"/>
            <a:pathLst>
              <a:path w="71119" h="282575">
                <a:moveTo>
                  <a:pt x="0" y="282299"/>
                </a:moveTo>
                <a:lnTo>
                  <a:pt x="0" y="70574"/>
                </a:lnTo>
                <a:lnTo>
                  <a:pt x="70574" y="0"/>
                </a:lnTo>
                <a:lnTo>
                  <a:pt x="70574" y="211724"/>
                </a:lnTo>
                <a:lnTo>
                  <a:pt x="0" y="2822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8926" y="3140170"/>
            <a:ext cx="2784475" cy="71120"/>
          </a:xfrm>
          <a:custGeom>
            <a:avLst/>
            <a:gdLst/>
            <a:ahLst/>
            <a:cxnLst/>
            <a:rect l="l" t="t" r="r" b="b"/>
            <a:pathLst>
              <a:path w="2784475" h="71119">
                <a:moveTo>
                  <a:pt x="2713719" y="70574"/>
                </a:moveTo>
                <a:lnTo>
                  <a:pt x="0" y="70574"/>
                </a:lnTo>
                <a:lnTo>
                  <a:pt x="70574" y="0"/>
                </a:lnTo>
                <a:lnTo>
                  <a:pt x="2784294" y="0"/>
                </a:lnTo>
                <a:lnTo>
                  <a:pt x="2713719" y="70574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8926" y="3140172"/>
            <a:ext cx="2784475" cy="282575"/>
          </a:xfrm>
          <a:custGeom>
            <a:avLst/>
            <a:gdLst/>
            <a:ahLst/>
            <a:cxnLst/>
            <a:rect l="l" t="t" r="r" b="b"/>
            <a:pathLst>
              <a:path w="2784475" h="282575">
                <a:moveTo>
                  <a:pt x="0" y="70574"/>
                </a:moveTo>
                <a:lnTo>
                  <a:pt x="70574" y="0"/>
                </a:lnTo>
                <a:lnTo>
                  <a:pt x="2784294" y="0"/>
                </a:lnTo>
                <a:lnTo>
                  <a:pt x="2784294" y="211724"/>
                </a:lnTo>
                <a:lnTo>
                  <a:pt x="2713719" y="282299"/>
                </a:lnTo>
                <a:lnTo>
                  <a:pt x="0" y="282299"/>
                </a:lnTo>
                <a:lnTo>
                  <a:pt x="0" y="705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8926" y="3140170"/>
            <a:ext cx="2784475" cy="71120"/>
          </a:xfrm>
          <a:custGeom>
            <a:avLst/>
            <a:gdLst/>
            <a:ahLst/>
            <a:cxnLst/>
            <a:rect l="l" t="t" r="r" b="b"/>
            <a:pathLst>
              <a:path w="2784475" h="71119">
                <a:moveTo>
                  <a:pt x="0" y="70574"/>
                </a:moveTo>
                <a:lnTo>
                  <a:pt x="2713719" y="70574"/>
                </a:lnTo>
                <a:lnTo>
                  <a:pt x="278429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02643" y="3210745"/>
            <a:ext cx="0" cy="212090"/>
          </a:xfrm>
          <a:custGeom>
            <a:avLst/>
            <a:gdLst/>
            <a:ahLst/>
            <a:cxnLst/>
            <a:rect l="l" t="t" r="r" b="b"/>
            <a:pathLst>
              <a:path h="212089">
                <a:moveTo>
                  <a:pt x="0" y="0"/>
                </a:moveTo>
                <a:lnTo>
                  <a:pt x="0" y="21172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29493" y="2924245"/>
            <a:ext cx="542923" cy="257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461682" y="2693636"/>
            <a:ext cx="90051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input</a:t>
            </a:r>
            <a:endParaRPr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14592" y="3945458"/>
            <a:ext cx="2671445" cy="8976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1400" b="1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Arial"/>
                <a:cs typeface="Arial"/>
              </a:rPr>
              <a:t>number: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the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result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of taking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dot product  between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a row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of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W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and the</a:t>
            </a:r>
            <a:r>
              <a:rPr sz="14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input 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(a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3072-dimensional dot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product)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71129" y="3177941"/>
            <a:ext cx="1530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188015" y="3449803"/>
            <a:ext cx="37961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10</a:t>
            </a:r>
            <a:endParaRPr dirty="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174012" y="3603319"/>
            <a:ext cx="245110" cy="317500"/>
          </a:xfrm>
          <a:custGeom>
            <a:avLst/>
            <a:gdLst/>
            <a:ahLst/>
            <a:cxnLst/>
            <a:rect l="l" t="t" r="r" b="b"/>
            <a:pathLst>
              <a:path w="245110" h="317500">
                <a:moveTo>
                  <a:pt x="0" y="317024"/>
                </a:moveTo>
                <a:lnTo>
                  <a:pt x="244974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67351" y="3486409"/>
            <a:ext cx="145199" cy="1600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46368" y="3281320"/>
            <a:ext cx="436880" cy="8890"/>
          </a:xfrm>
          <a:custGeom>
            <a:avLst/>
            <a:gdLst/>
            <a:ahLst/>
            <a:cxnLst/>
            <a:rect l="l" t="t" r="r" b="b"/>
            <a:pathLst>
              <a:path w="436879" h="8889">
                <a:moveTo>
                  <a:pt x="0" y="0"/>
                </a:moveTo>
                <a:lnTo>
                  <a:pt x="436399" y="8614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67556" y="3228460"/>
            <a:ext cx="159149" cy="122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94488" y="3272645"/>
            <a:ext cx="443230" cy="6350"/>
          </a:xfrm>
          <a:custGeom>
            <a:avLst/>
            <a:gdLst/>
            <a:ahLst/>
            <a:cxnLst/>
            <a:rect l="l" t="t" r="r" b="b"/>
            <a:pathLst>
              <a:path w="443229" h="6350">
                <a:moveTo>
                  <a:pt x="0" y="0"/>
                </a:moveTo>
                <a:lnTo>
                  <a:pt x="442974" y="6272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22502" y="3217439"/>
            <a:ext cx="158899" cy="1229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576312" y="1324406"/>
            <a:ext cx="2053589" cy="1143902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Each neuron  looks at the</a:t>
            </a:r>
            <a:r>
              <a:rPr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full  input</a:t>
            </a:r>
            <a:r>
              <a:rPr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volume</a:t>
            </a:r>
            <a:endParaRPr>
              <a:latin typeface="Arial"/>
              <a:cs typeface="Arial"/>
            </a:endParaRP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58</a:t>
            </a:fld>
            <a:endParaRPr lang="de-DE"/>
          </a:p>
        </p:txBody>
      </p:sp>
      <p:sp>
        <p:nvSpPr>
          <p:cNvPr id="34" name="Date Placeholder 3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35" name="Footer Placeholder 3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6243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50824" y="260648"/>
            <a:ext cx="2514600" cy="574675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-5" dirty="0"/>
              <a:t>Summary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157926" y="5574844"/>
            <a:ext cx="8799195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975" y="2228806"/>
            <a:ext cx="8118475" cy="3000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 indent="-185420">
              <a:lnSpc>
                <a:spcPts val="2865"/>
              </a:lnSpc>
              <a:spcBef>
                <a:spcPts val="100"/>
              </a:spcBef>
              <a:buChar char="-"/>
              <a:tabLst>
                <a:tab pos="198755" algn="l"/>
              </a:tabLst>
            </a:pPr>
            <a:r>
              <a:rPr sz="2000" spc="-5" dirty="0">
                <a:latin typeface="Arial"/>
                <a:cs typeface="Arial"/>
              </a:rPr>
              <a:t>ConvNets </a:t>
            </a:r>
            <a:r>
              <a:rPr sz="2000" dirty="0">
                <a:latin typeface="Arial"/>
                <a:cs typeface="Arial"/>
              </a:rPr>
              <a:t>stack </a:t>
            </a:r>
            <a:r>
              <a:rPr sz="2000" spc="-5" dirty="0">
                <a:latin typeface="Arial"/>
                <a:cs typeface="Arial"/>
              </a:rPr>
              <a:t>CONV,POOL,FC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layers</a:t>
            </a:r>
            <a:endParaRPr sz="2000" dirty="0">
              <a:latin typeface="Arial"/>
              <a:cs typeface="Arial"/>
            </a:endParaRPr>
          </a:p>
          <a:p>
            <a:pPr marL="198120" indent="-185420">
              <a:lnSpc>
                <a:spcPts val="2850"/>
              </a:lnSpc>
              <a:buChar char="-"/>
              <a:tabLst>
                <a:tab pos="198755" algn="l"/>
              </a:tabLst>
            </a:pPr>
            <a:r>
              <a:rPr sz="2000" spc="-5" dirty="0">
                <a:latin typeface="Arial"/>
                <a:cs typeface="Arial"/>
              </a:rPr>
              <a:t>Trend towards </a:t>
            </a:r>
            <a:r>
              <a:rPr sz="2000" dirty="0">
                <a:latin typeface="Arial"/>
                <a:cs typeface="Arial"/>
              </a:rPr>
              <a:t>smaller </a:t>
            </a:r>
            <a:r>
              <a:rPr sz="2000" spc="-5" dirty="0">
                <a:latin typeface="Arial"/>
                <a:cs typeface="Arial"/>
              </a:rPr>
              <a:t>filters and deeper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architectures</a:t>
            </a:r>
            <a:endParaRPr sz="2000" dirty="0">
              <a:latin typeface="Arial"/>
              <a:cs typeface="Arial"/>
            </a:endParaRPr>
          </a:p>
          <a:p>
            <a:pPr marL="198120" indent="-185420">
              <a:lnSpc>
                <a:spcPts val="2850"/>
              </a:lnSpc>
              <a:buChar char="-"/>
              <a:tabLst>
                <a:tab pos="198755" algn="l"/>
              </a:tabLst>
            </a:pPr>
            <a:r>
              <a:rPr sz="2000" spc="-5" dirty="0">
                <a:latin typeface="Arial"/>
                <a:cs typeface="Arial"/>
              </a:rPr>
              <a:t>Trend towards getting </a:t>
            </a:r>
            <a:r>
              <a:rPr sz="2000" dirty="0">
                <a:latin typeface="Arial"/>
                <a:cs typeface="Arial"/>
              </a:rPr>
              <a:t>rid </a:t>
            </a:r>
            <a:r>
              <a:rPr sz="2000" spc="-5" dirty="0">
                <a:latin typeface="Arial"/>
                <a:cs typeface="Arial"/>
              </a:rPr>
              <a:t>of POOL/FC layers </a:t>
            </a:r>
            <a:r>
              <a:rPr sz="2000" dirty="0">
                <a:latin typeface="Arial"/>
                <a:cs typeface="Arial"/>
              </a:rPr>
              <a:t>(just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CONV)</a:t>
            </a:r>
            <a:endParaRPr sz="2000" dirty="0">
              <a:latin typeface="Arial"/>
              <a:cs typeface="Arial"/>
            </a:endParaRPr>
          </a:p>
          <a:p>
            <a:pPr marL="198120" indent="-185420">
              <a:lnSpc>
                <a:spcPts val="2850"/>
              </a:lnSpc>
              <a:buChar char="-"/>
              <a:tabLst>
                <a:tab pos="198755" algn="l"/>
              </a:tabLst>
            </a:pPr>
            <a:r>
              <a:rPr sz="2000" spc="-5" dirty="0">
                <a:latin typeface="Arial"/>
                <a:cs typeface="Arial"/>
              </a:rPr>
              <a:t>Typical architectures look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like</a:t>
            </a:r>
            <a:endParaRPr sz="2000" dirty="0">
              <a:latin typeface="Arial"/>
              <a:cs typeface="Arial"/>
            </a:endParaRPr>
          </a:p>
          <a:p>
            <a:pPr marL="469265">
              <a:lnSpc>
                <a:spcPts val="2850"/>
              </a:lnSpc>
            </a:pPr>
            <a:r>
              <a:rPr sz="2000" b="1" dirty="0">
                <a:latin typeface="Arial"/>
                <a:cs typeface="Arial"/>
              </a:rPr>
              <a:t>[(CONV-RELU)*N-POOL?]*M-(FC-RELU)*K,SOFTMAX</a:t>
            </a:r>
            <a:endParaRPr sz="2000" dirty="0">
              <a:latin typeface="Arial"/>
              <a:cs typeface="Arial"/>
            </a:endParaRPr>
          </a:p>
          <a:p>
            <a:pPr marL="518795">
              <a:lnSpc>
                <a:spcPts val="2850"/>
              </a:lnSpc>
            </a:pPr>
            <a:r>
              <a:rPr sz="2000" spc="-5" dirty="0">
                <a:latin typeface="Arial"/>
                <a:cs typeface="Arial"/>
              </a:rPr>
              <a:t>where </a:t>
            </a:r>
            <a:r>
              <a:rPr sz="2000" dirty="0">
                <a:latin typeface="Arial"/>
                <a:cs typeface="Arial"/>
              </a:rPr>
              <a:t>N </a:t>
            </a:r>
            <a:r>
              <a:rPr sz="2000" spc="-5" dirty="0">
                <a:latin typeface="Arial"/>
                <a:cs typeface="Arial"/>
              </a:rPr>
              <a:t>is usually up to ~5, </a:t>
            </a:r>
            <a:r>
              <a:rPr sz="2000" dirty="0">
                <a:latin typeface="Arial"/>
                <a:cs typeface="Arial"/>
              </a:rPr>
              <a:t>M </a:t>
            </a:r>
            <a:r>
              <a:rPr sz="2000" spc="-5" dirty="0">
                <a:latin typeface="Arial"/>
                <a:cs typeface="Arial"/>
              </a:rPr>
              <a:t>is large, </a:t>
            </a:r>
            <a:r>
              <a:rPr sz="2000" dirty="0">
                <a:latin typeface="Arial"/>
                <a:cs typeface="Arial"/>
              </a:rPr>
              <a:t>0 </a:t>
            </a:r>
            <a:r>
              <a:rPr sz="2000" spc="-5" dirty="0">
                <a:latin typeface="Arial"/>
                <a:cs typeface="Arial"/>
              </a:rPr>
              <a:t>&lt;= </a:t>
            </a:r>
            <a:r>
              <a:rPr sz="2000" dirty="0">
                <a:latin typeface="Arial"/>
                <a:cs typeface="Arial"/>
              </a:rPr>
              <a:t>K </a:t>
            </a:r>
            <a:r>
              <a:rPr sz="2000" spc="-5" dirty="0">
                <a:latin typeface="Arial"/>
                <a:cs typeface="Arial"/>
              </a:rPr>
              <a:t>&lt;=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2.</a:t>
            </a:r>
            <a:endParaRPr sz="2000" dirty="0">
              <a:latin typeface="Arial"/>
              <a:cs typeface="Arial"/>
            </a:endParaRPr>
          </a:p>
          <a:p>
            <a:pPr marL="926465" marR="562610" indent="-330200">
              <a:lnSpc>
                <a:spcPts val="2850"/>
              </a:lnSpc>
              <a:spcBef>
                <a:spcPts val="105"/>
              </a:spcBef>
              <a:tabLst>
                <a:tab pos="926465" algn="l"/>
              </a:tabLst>
            </a:pPr>
            <a:r>
              <a:rPr sz="2000" dirty="0">
                <a:latin typeface="Arial"/>
                <a:cs typeface="Arial"/>
              </a:rPr>
              <a:t>-	</a:t>
            </a:r>
            <a:r>
              <a:rPr sz="2000" spc="-5" dirty="0">
                <a:latin typeface="Arial"/>
                <a:cs typeface="Arial"/>
              </a:rPr>
              <a:t>but </a:t>
            </a:r>
            <a:r>
              <a:rPr sz="2000" dirty="0">
                <a:latin typeface="Arial"/>
                <a:cs typeface="Arial"/>
              </a:rPr>
              <a:t>recent </a:t>
            </a:r>
            <a:r>
              <a:rPr sz="2000" spc="-5" dirty="0">
                <a:latin typeface="Arial"/>
                <a:cs typeface="Arial"/>
              </a:rPr>
              <a:t>advances </a:t>
            </a:r>
            <a:r>
              <a:rPr sz="2000" dirty="0">
                <a:latin typeface="Arial"/>
                <a:cs typeface="Arial"/>
              </a:rPr>
              <a:t>such </a:t>
            </a:r>
            <a:r>
              <a:rPr sz="2000" spc="-5" dirty="0">
                <a:latin typeface="Arial"/>
                <a:cs typeface="Arial"/>
              </a:rPr>
              <a:t>as ResNet/GoogLeNet  </a:t>
            </a:r>
            <a:r>
              <a:rPr sz="2000" dirty="0">
                <a:latin typeface="Arial"/>
                <a:cs typeface="Arial"/>
              </a:rPr>
              <a:t>challenge </a:t>
            </a:r>
            <a:r>
              <a:rPr sz="2000" spc="-5" dirty="0">
                <a:latin typeface="Arial"/>
                <a:cs typeface="Arial"/>
              </a:rPr>
              <a:t>this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paradigm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59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1108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/>
          <p:cNvSpPr txBox="1">
            <a:spLocks noGrp="1"/>
          </p:cNvSpPr>
          <p:nvPr>
            <p:ph type="title"/>
          </p:nvPr>
        </p:nvSpPr>
        <p:spPr>
          <a:xfrm>
            <a:off x="311540" y="1453007"/>
            <a:ext cx="7223760" cy="5668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-10" dirty="0"/>
              <a:t>Fully </a:t>
            </a:r>
            <a:r>
              <a:rPr sz="3600" spc="-5" dirty="0"/>
              <a:t>Connected</a:t>
            </a:r>
            <a:r>
              <a:rPr sz="3600" spc="-85" dirty="0"/>
              <a:t> </a:t>
            </a:r>
            <a:r>
              <a:rPr sz="3600" spc="-5" dirty="0"/>
              <a:t>Layer</a:t>
            </a:r>
            <a:endParaRPr sz="3600" dirty="0"/>
          </a:p>
        </p:txBody>
      </p:sp>
      <p:sp>
        <p:nvSpPr>
          <p:cNvPr id="8" name="object 2"/>
          <p:cNvSpPr txBox="1"/>
          <p:nvPr/>
        </p:nvSpPr>
        <p:spPr>
          <a:xfrm>
            <a:off x="1628891" y="4014501"/>
            <a:ext cx="534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3072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3"/>
          <p:cNvSpPr txBox="1"/>
          <p:nvPr/>
        </p:nvSpPr>
        <p:spPr>
          <a:xfrm>
            <a:off x="329303" y="374263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5"/>
          <p:cNvSpPr txBox="1"/>
          <p:nvPr/>
        </p:nvSpPr>
        <p:spPr>
          <a:xfrm>
            <a:off x="980114" y="2326803"/>
            <a:ext cx="5045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32x32x3 image </a:t>
            </a:r>
            <a:r>
              <a:rPr dirty="0">
                <a:latin typeface="Arial"/>
                <a:cs typeface="Arial"/>
              </a:rPr>
              <a:t>-&gt; stretch </a:t>
            </a:r>
            <a:r>
              <a:rPr spc="-5" dirty="0">
                <a:latin typeface="Arial"/>
                <a:cs typeface="Arial"/>
              </a:rPr>
              <a:t>to 3072 </a:t>
            </a:r>
            <a:r>
              <a:rPr dirty="0">
                <a:latin typeface="Arial"/>
                <a:cs typeface="Arial"/>
              </a:rPr>
              <a:t>x</a:t>
            </a:r>
            <a:r>
              <a:rPr spc="-10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4345369" y="3886201"/>
            <a:ext cx="102933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10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3072</a:t>
            </a:r>
            <a:endParaRPr sz="1800">
              <a:latin typeface="Arial"/>
              <a:cs typeface="Arial"/>
            </a:endParaRPr>
          </a:p>
          <a:p>
            <a:pPr algn="ctr"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weights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7"/>
          <p:cNvSpPr txBox="1"/>
          <p:nvPr/>
        </p:nvSpPr>
        <p:spPr>
          <a:xfrm>
            <a:off x="6884679" y="3258334"/>
            <a:ext cx="1092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activation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8"/>
          <p:cNvSpPr/>
          <p:nvPr/>
        </p:nvSpPr>
        <p:spPr>
          <a:xfrm>
            <a:off x="6606302" y="3775443"/>
            <a:ext cx="1682114" cy="212090"/>
          </a:xfrm>
          <a:custGeom>
            <a:avLst/>
            <a:gdLst/>
            <a:ahLst/>
            <a:cxnLst/>
            <a:rect l="l" t="t" r="r" b="b"/>
            <a:pathLst>
              <a:path w="1682115" h="212089">
                <a:moveTo>
                  <a:pt x="0" y="0"/>
                </a:moveTo>
                <a:lnTo>
                  <a:pt x="1681721" y="0"/>
                </a:lnTo>
                <a:lnTo>
                  <a:pt x="1681721" y="211724"/>
                </a:lnTo>
                <a:lnTo>
                  <a:pt x="0" y="211724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/>
          <p:cNvSpPr/>
          <p:nvPr/>
        </p:nvSpPr>
        <p:spPr>
          <a:xfrm>
            <a:off x="8288023" y="3704869"/>
            <a:ext cx="71120" cy="282575"/>
          </a:xfrm>
          <a:custGeom>
            <a:avLst/>
            <a:gdLst/>
            <a:ahLst/>
            <a:cxnLst/>
            <a:rect l="l" t="t" r="r" b="b"/>
            <a:pathLst>
              <a:path w="71120" h="282575">
                <a:moveTo>
                  <a:pt x="0" y="282299"/>
                </a:moveTo>
                <a:lnTo>
                  <a:pt x="0" y="70574"/>
                </a:lnTo>
                <a:lnTo>
                  <a:pt x="70574" y="0"/>
                </a:lnTo>
                <a:lnTo>
                  <a:pt x="70574" y="211724"/>
                </a:lnTo>
                <a:lnTo>
                  <a:pt x="0" y="282299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6606302" y="3704868"/>
            <a:ext cx="1752600" cy="71120"/>
          </a:xfrm>
          <a:custGeom>
            <a:avLst/>
            <a:gdLst/>
            <a:ahLst/>
            <a:cxnLst/>
            <a:rect l="l" t="t" r="r" b="b"/>
            <a:pathLst>
              <a:path w="1752600" h="71119">
                <a:moveTo>
                  <a:pt x="1681721" y="70574"/>
                </a:moveTo>
                <a:lnTo>
                  <a:pt x="0" y="70574"/>
                </a:lnTo>
                <a:lnTo>
                  <a:pt x="70574" y="0"/>
                </a:lnTo>
                <a:lnTo>
                  <a:pt x="1752296" y="0"/>
                </a:lnTo>
                <a:lnTo>
                  <a:pt x="1681721" y="70574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6606301" y="3704869"/>
            <a:ext cx="1752600" cy="282575"/>
          </a:xfrm>
          <a:custGeom>
            <a:avLst/>
            <a:gdLst/>
            <a:ahLst/>
            <a:cxnLst/>
            <a:rect l="l" t="t" r="r" b="b"/>
            <a:pathLst>
              <a:path w="1752600" h="282575">
                <a:moveTo>
                  <a:pt x="0" y="70574"/>
                </a:moveTo>
                <a:lnTo>
                  <a:pt x="70574" y="0"/>
                </a:lnTo>
                <a:lnTo>
                  <a:pt x="1752296" y="0"/>
                </a:lnTo>
                <a:lnTo>
                  <a:pt x="1752296" y="211724"/>
                </a:lnTo>
                <a:lnTo>
                  <a:pt x="1681721" y="282299"/>
                </a:lnTo>
                <a:lnTo>
                  <a:pt x="0" y="282299"/>
                </a:lnTo>
                <a:lnTo>
                  <a:pt x="0" y="705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/>
          <p:nvPr/>
        </p:nvSpPr>
        <p:spPr>
          <a:xfrm>
            <a:off x="6606301" y="3704868"/>
            <a:ext cx="1752600" cy="71120"/>
          </a:xfrm>
          <a:custGeom>
            <a:avLst/>
            <a:gdLst/>
            <a:ahLst/>
            <a:cxnLst/>
            <a:rect l="l" t="t" r="r" b="b"/>
            <a:pathLst>
              <a:path w="1752600" h="71119">
                <a:moveTo>
                  <a:pt x="0" y="70574"/>
                </a:moveTo>
                <a:lnTo>
                  <a:pt x="1681721" y="70574"/>
                </a:lnTo>
                <a:lnTo>
                  <a:pt x="17522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/>
          <p:cNvSpPr/>
          <p:nvPr/>
        </p:nvSpPr>
        <p:spPr>
          <a:xfrm>
            <a:off x="8288023" y="3775443"/>
            <a:ext cx="0" cy="212090"/>
          </a:xfrm>
          <a:custGeom>
            <a:avLst/>
            <a:gdLst/>
            <a:ahLst/>
            <a:cxnLst/>
            <a:rect l="l" t="t" r="r" b="b"/>
            <a:pathLst>
              <a:path h="212089">
                <a:moveTo>
                  <a:pt x="0" y="0"/>
                </a:moveTo>
                <a:lnTo>
                  <a:pt x="0" y="21172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/>
          <p:cNvSpPr/>
          <p:nvPr/>
        </p:nvSpPr>
        <p:spPr>
          <a:xfrm>
            <a:off x="6673003" y="3788419"/>
            <a:ext cx="169349" cy="171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/>
          <p:cNvSpPr/>
          <p:nvPr/>
        </p:nvSpPr>
        <p:spPr>
          <a:xfrm>
            <a:off x="544789" y="3775443"/>
            <a:ext cx="2713990" cy="212090"/>
          </a:xfrm>
          <a:custGeom>
            <a:avLst/>
            <a:gdLst/>
            <a:ahLst/>
            <a:cxnLst/>
            <a:rect l="l" t="t" r="r" b="b"/>
            <a:pathLst>
              <a:path w="2713990" h="212089">
                <a:moveTo>
                  <a:pt x="0" y="0"/>
                </a:moveTo>
                <a:lnTo>
                  <a:pt x="2713719" y="0"/>
                </a:lnTo>
                <a:lnTo>
                  <a:pt x="2713719" y="211724"/>
                </a:lnTo>
                <a:lnTo>
                  <a:pt x="0" y="211724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6"/>
          <p:cNvSpPr/>
          <p:nvPr/>
        </p:nvSpPr>
        <p:spPr>
          <a:xfrm>
            <a:off x="3258508" y="3704869"/>
            <a:ext cx="71120" cy="282575"/>
          </a:xfrm>
          <a:custGeom>
            <a:avLst/>
            <a:gdLst/>
            <a:ahLst/>
            <a:cxnLst/>
            <a:rect l="l" t="t" r="r" b="b"/>
            <a:pathLst>
              <a:path w="71119" h="282575">
                <a:moveTo>
                  <a:pt x="0" y="282299"/>
                </a:moveTo>
                <a:lnTo>
                  <a:pt x="0" y="70574"/>
                </a:lnTo>
                <a:lnTo>
                  <a:pt x="70574" y="0"/>
                </a:lnTo>
                <a:lnTo>
                  <a:pt x="70574" y="211724"/>
                </a:lnTo>
                <a:lnTo>
                  <a:pt x="0" y="2822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7"/>
          <p:cNvSpPr/>
          <p:nvPr/>
        </p:nvSpPr>
        <p:spPr>
          <a:xfrm>
            <a:off x="544790" y="3704868"/>
            <a:ext cx="2784475" cy="71120"/>
          </a:xfrm>
          <a:custGeom>
            <a:avLst/>
            <a:gdLst/>
            <a:ahLst/>
            <a:cxnLst/>
            <a:rect l="l" t="t" r="r" b="b"/>
            <a:pathLst>
              <a:path w="2784475" h="71119">
                <a:moveTo>
                  <a:pt x="2713719" y="70574"/>
                </a:moveTo>
                <a:lnTo>
                  <a:pt x="0" y="70574"/>
                </a:lnTo>
                <a:lnTo>
                  <a:pt x="70574" y="0"/>
                </a:lnTo>
                <a:lnTo>
                  <a:pt x="2784294" y="0"/>
                </a:lnTo>
                <a:lnTo>
                  <a:pt x="2713719" y="70574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/>
          <p:cNvSpPr/>
          <p:nvPr/>
        </p:nvSpPr>
        <p:spPr>
          <a:xfrm>
            <a:off x="544790" y="3704869"/>
            <a:ext cx="2784475" cy="282575"/>
          </a:xfrm>
          <a:custGeom>
            <a:avLst/>
            <a:gdLst/>
            <a:ahLst/>
            <a:cxnLst/>
            <a:rect l="l" t="t" r="r" b="b"/>
            <a:pathLst>
              <a:path w="2784475" h="282575">
                <a:moveTo>
                  <a:pt x="0" y="70574"/>
                </a:moveTo>
                <a:lnTo>
                  <a:pt x="70574" y="0"/>
                </a:lnTo>
                <a:lnTo>
                  <a:pt x="2784294" y="0"/>
                </a:lnTo>
                <a:lnTo>
                  <a:pt x="2784294" y="211724"/>
                </a:lnTo>
                <a:lnTo>
                  <a:pt x="2713719" y="282299"/>
                </a:lnTo>
                <a:lnTo>
                  <a:pt x="0" y="282299"/>
                </a:lnTo>
                <a:lnTo>
                  <a:pt x="0" y="705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/>
          <p:cNvSpPr/>
          <p:nvPr/>
        </p:nvSpPr>
        <p:spPr>
          <a:xfrm>
            <a:off x="544790" y="3704868"/>
            <a:ext cx="2784475" cy="71120"/>
          </a:xfrm>
          <a:custGeom>
            <a:avLst/>
            <a:gdLst/>
            <a:ahLst/>
            <a:cxnLst/>
            <a:rect l="l" t="t" r="r" b="b"/>
            <a:pathLst>
              <a:path w="2784475" h="71119">
                <a:moveTo>
                  <a:pt x="0" y="70574"/>
                </a:moveTo>
                <a:lnTo>
                  <a:pt x="2713719" y="70574"/>
                </a:lnTo>
                <a:lnTo>
                  <a:pt x="278429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/>
          <p:cNvSpPr/>
          <p:nvPr/>
        </p:nvSpPr>
        <p:spPr>
          <a:xfrm>
            <a:off x="3258508" y="3775443"/>
            <a:ext cx="0" cy="212090"/>
          </a:xfrm>
          <a:custGeom>
            <a:avLst/>
            <a:gdLst/>
            <a:ahLst/>
            <a:cxnLst/>
            <a:rect l="l" t="t" r="r" b="b"/>
            <a:pathLst>
              <a:path h="212089">
                <a:moveTo>
                  <a:pt x="0" y="0"/>
                </a:moveTo>
                <a:lnTo>
                  <a:pt x="0" y="21172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1"/>
          <p:cNvSpPr/>
          <p:nvPr/>
        </p:nvSpPr>
        <p:spPr>
          <a:xfrm>
            <a:off x="4585357" y="3488943"/>
            <a:ext cx="542923" cy="257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2"/>
          <p:cNvSpPr txBox="1"/>
          <p:nvPr/>
        </p:nvSpPr>
        <p:spPr>
          <a:xfrm>
            <a:off x="1617547" y="3258334"/>
            <a:ext cx="583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input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3"/>
          <p:cNvSpPr txBox="1"/>
          <p:nvPr/>
        </p:nvSpPr>
        <p:spPr>
          <a:xfrm>
            <a:off x="6326993" y="374263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4"/>
          <p:cNvSpPr txBox="1"/>
          <p:nvPr/>
        </p:nvSpPr>
        <p:spPr>
          <a:xfrm>
            <a:off x="7343879" y="4014501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25"/>
          <p:cNvSpPr/>
          <p:nvPr/>
        </p:nvSpPr>
        <p:spPr>
          <a:xfrm>
            <a:off x="3502233" y="3846018"/>
            <a:ext cx="436880" cy="8890"/>
          </a:xfrm>
          <a:custGeom>
            <a:avLst/>
            <a:gdLst/>
            <a:ahLst/>
            <a:cxnLst/>
            <a:rect l="l" t="t" r="r" b="b"/>
            <a:pathLst>
              <a:path w="436879" h="8889">
                <a:moveTo>
                  <a:pt x="0" y="0"/>
                </a:moveTo>
                <a:lnTo>
                  <a:pt x="436399" y="8614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6"/>
          <p:cNvSpPr/>
          <p:nvPr/>
        </p:nvSpPr>
        <p:spPr>
          <a:xfrm>
            <a:off x="3923420" y="3793158"/>
            <a:ext cx="159149" cy="1229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7"/>
          <p:cNvSpPr/>
          <p:nvPr/>
        </p:nvSpPr>
        <p:spPr>
          <a:xfrm>
            <a:off x="5550353" y="3837343"/>
            <a:ext cx="443230" cy="6350"/>
          </a:xfrm>
          <a:custGeom>
            <a:avLst/>
            <a:gdLst/>
            <a:ahLst/>
            <a:cxnLst/>
            <a:rect l="l" t="t" r="r" b="b"/>
            <a:pathLst>
              <a:path w="443229" h="6350">
                <a:moveTo>
                  <a:pt x="0" y="0"/>
                </a:moveTo>
                <a:lnTo>
                  <a:pt x="442974" y="6272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8"/>
          <p:cNvSpPr/>
          <p:nvPr/>
        </p:nvSpPr>
        <p:spPr>
          <a:xfrm>
            <a:off x="5978366" y="3782136"/>
            <a:ext cx="158899" cy="1229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5AE0217-5AFB-4E2B-A0D4-6D4D092FB2D5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  <p:sp>
        <p:nvSpPr>
          <p:cNvPr id="2" name="Rectangle 1"/>
          <p:cNvSpPr/>
          <p:nvPr/>
        </p:nvSpPr>
        <p:spPr>
          <a:xfrm>
            <a:off x="-324544" y="96455"/>
            <a:ext cx="75275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dirty="0"/>
              <a:t>Convolutional Neural Networks – Layers and Structures</a:t>
            </a:r>
          </a:p>
        </p:txBody>
      </p:sp>
    </p:spTree>
    <p:extLst>
      <p:ext uri="{BB962C8B-B14F-4D97-AF65-F5344CB8AC3E}">
        <p14:creationId xmlns:p14="http://schemas.microsoft.com/office/powerpoint/2010/main" val="332214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018" y="280142"/>
            <a:ext cx="4436110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Today: CNN</a:t>
            </a:r>
            <a:r>
              <a:rPr sz="3000" spc="-95" dirty="0">
                <a:solidFill>
                  <a:srgbClr val="000000"/>
                </a:solidFill>
              </a:rPr>
              <a:t> </a:t>
            </a:r>
            <a:r>
              <a:rPr sz="3000" spc="-10" dirty="0">
                <a:solidFill>
                  <a:srgbClr val="000000"/>
                </a:solidFill>
              </a:rPr>
              <a:t>Architectures</a:t>
            </a:r>
            <a:endParaRPr sz="3000" dirty="0"/>
          </a:p>
        </p:txBody>
      </p:sp>
      <p:sp>
        <p:nvSpPr>
          <p:cNvPr id="6" name="object 6"/>
          <p:cNvSpPr txBox="1"/>
          <p:nvPr/>
        </p:nvSpPr>
        <p:spPr>
          <a:xfrm>
            <a:off x="5399119" y="5068481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799644" y="5570690"/>
            <a:ext cx="192405" cy="884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pPr marL="25400">
                <a:lnSpc>
                  <a:spcPts val="2310"/>
                </a:lnSpc>
              </a:pPr>
              <a:t>60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774" y="1340768"/>
            <a:ext cx="1868170" cy="22211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085">
              <a:lnSpc>
                <a:spcPts val="2875"/>
              </a:lnSpc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Case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Studies</a:t>
            </a:r>
            <a:endParaRPr dirty="0">
              <a:latin typeface="Arial"/>
              <a:cs typeface="Arial"/>
            </a:endParaRPr>
          </a:p>
          <a:p>
            <a:pPr marL="502284" indent="-304800">
              <a:lnSpc>
                <a:spcPts val="2155"/>
              </a:lnSpc>
              <a:buChar char="-"/>
              <a:tabLst>
                <a:tab pos="502284" algn="l"/>
                <a:tab pos="502920" algn="l"/>
              </a:tabLst>
            </a:pPr>
            <a:r>
              <a:rPr sz="1800" spc="-5" dirty="0">
                <a:latin typeface="Arial"/>
                <a:cs typeface="Arial"/>
              </a:rPr>
              <a:t>AlexNet</a:t>
            </a:r>
            <a:endParaRPr sz="1800" dirty="0">
              <a:latin typeface="Arial"/>
              <a:cs typeface="Arial"/>
            </a:endParaRPr>
          </a:p>
          <a:p>
            <a:pPr marL="502284" indent="-304800">
              <a:spcBef>
                <a:spcPts val="15"/>
              </a:spcBef>
              <a:buChar char="-"/>
              <a:tabLst>
                <a:tab pos="502284" algn="l"/>
                <a:tab pos="502920" algn="l"/>
              </a:tabLst>
            </a:pPr>
            <a:r>
              <a:rPr sz="1800" spc="-5" dirty="0">
                <a:latin typeface="Arial"/>
                <a:cs typeface="Arial"/>
              </a:rPr>
              <a:t>VGG</a:t>
            </a:r>
            <a:endParaRPr sz="1800" dirty="0">
              <a:latin typeface="Arial"/>
              <a:cs typeface="Arial"/>
            </a:endParaRPr>
          </a:p>
          <a:p>
            <a:pPr marL="502284" indent="-304800">
              <a:spcBef>
                <a:spcPts val="15"/>
              </a:spcBef>
              <a:buChar char="-"/>
              <a:tabLst>
                <a:tab pos="502284" algn="l"/>
                <a:tab pos="502920" algn="l"/>
              </a:tabLst>
            </a:pPr>
            <a:r>
              <a:rPr sz="1800" spc="-5" dirty="0">
                <a:latin typeface="Arial"/>
                <a:cs typeface="Arial"/>
              </a:rPr>
              <a:t>GoogLeNet</a:t>
            </a:r>
            <a:endParaRPr sz="1800" dirty="0">
              <a:latin typeface="Arial"/>
              <a:cs typeface="Arial"/>
            </a:endParaRPr>
          </a:p>
          <a:p>
            <a:pPr marL="502284" indent="-304800">
              <a:spcBef>
                <a:spcPts val="15"/>
              </a:spcBef>
              <a:buChar char="-"/>
              <a:tabLst>
                <a:tab pos="502284" algn="l"/>
                <a:tab pos="502920" algn="l"/>
              </a:tabLst>
            </a:pPr>
            <a:r>
              <a:rPr sz="1800" spc="-5" dirty="0">
                <a:latin typeface="Arial"/>
                <a:cs typeface="Arial"/>
              </a:rPr>
              <a:t>ResNet</a:t>
            </a:r>
            <a:endParaRPr sz="1800" dirty="0"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12700"/>
            <a:r>
              <a:rPr spc="-5" dirty="0">
                <a:latin typeface="Arial"/>
                <a:cs typeface="Arial"/>
              </a:rPr>
              <a:t>Also....</a:t>
            </a:r>
            <a:endParaRPr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4249" y="3511210"/>
            <a:ext cx="2907665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indent="-304165">
              <a:spcBef>
                <a:spcPts val="100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latin typeface="Arial"/>
                <a:cs typeface="Arial"/>
              </a:rPr>
              <a:t>NiN </a:t>
            </a:r>
            <a:r>
              <a:rPr sz="1800" dirty="0">
                <a:latin typeface="Arial"/>
                <a:cs typeface="Arial"/>
              </a:rPr>
              <a:t>(Network </a:t>
            </a:r>
            <a:r>
              <a:rPr sz="1800" spc="-5" dirty="0">
                <a:latin typeface="Arial"/>
                <a:cs typeface="Arial"/>
              </a:rPr>
              <a:t>in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Network)</a:t>
            </a:r>
            <a:endParaRPr sz="1800" dirty="0">
              <a:latin typeface="Arial"/>
              <a:cs typeface="Arial"/>
            </a:endParaRPr>
          </a:p>
          <a:p>
            <a:pPr marL="316865" indent="-304165">
              <a:spcBef>
                <a:spcPts val="1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latin typeface="Arial"/>
                <a:cs typeface="Arial"/>
              </a:rPr>
              <a:t>Wide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ResNet</a:t>
            </a:r>
            <a:endParaRPr sz="1800" dirty="0">
              <a:latin typeface="Arial"/>
              <a:cs typeface="Arial"/>
            </a:endParaRPr>
          </a:p>
          <a:p>
            <a:pPr marL="316865" indent="-304165">
              <a:spcBef>
                <a:spcPts val="1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latin typeface="Arial"/>
                <a:cs typeface="Arial"/>
              </a:rPr>
              <a:t>ResNeXT</a:t>
            </a:r>
            <a:endParaRPr sz="1800" dirty="0">
              <a:latin typeface="Arial"/>
              <a:cs typeface="Arial"/>
            </a:endParaRPr>
          </a:p>
          <a:p>
            <a:pPr marL="316865" indent="-304165">
              <a:spcBef>
                <a:spcPts val="1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latin typeface="Arial"/>
                <a:cs typeface="Arial"/>
              </a:rPr>
              <a:t>Stochastic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Depth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20085" y="3513991"/>
            <a:ext cx="158623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indent="-304165">
              <a:spcBef>
                <a:spcPts val="100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latin typeface="Arial"/>
                <a:cs typeface="Arial"/>
              </a:rPr>
              <a:t>DenseNet</a:t>
            </a:r>
            <a:endParaRPr sz="1800" dirty="0">
              <a:latin typeface="Arial"/>
              <a:cs typeface="Arial"/>
            </a:endParaRPr>
          </a:p>
          <a:p>
            <a:pPr marL="316865" indent="-304165">
              <a:spcBef>
                <a:spcPts val="1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latin typeface="Arial"/>
                <a:cs typeface="Arial"/>
              </a:rPr>
              <a:t>FractalNet</a:t>
            </a:r>
            <a:endParaRPr sz="1800" dirty="0">
              <a:latin typeface="Arial"/>
              <a:cs typeface="Arial"/>
            </a:endParaRPr>
          </a:p>
          <a:p>
            <a:pPr marL="316865" indent="-304165">
              <a:spcBef>
                <a:spcPts val="1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 err="1" smtClean="0">
                <a:latin typeface="Arial"/>
                <a:cs typeface="Arial"/>
              </a:rPr>
              <a:t>SqueezeNet</a:t>
            </a:r>
            <a:endParaRPr lang="de-DE" sz="1800" spc="-5" dirty="0" smtClean="0">
              <a:latin typeface="Arial"/>
              <a:cs typeface="Arial"/>
            </a:endParaRPr>
          </a:p>
          <a:p>
            <a:pPr marL="316865" indent="-304165">
              <a:spcBef>
                <a:spcPts val="15"/>
              </a:spcBef>
              <a:buChar char="-"/>
              <a:tabLst>
                <a:tab pos="316865" algn="l"/>
                <a:tab pos="317500" algn="l"/>
              </a:tabLst>
            </a:pPr>
            <a:r>
              <a:rPr lang="de-DE" sz="1800" spc="-5" dirty="0" smtClean="0">
                <a:latin typeface="Arial"/>
                <a:cs typeface="Arial"/>
              </a:rPr>
              <a:t>Xception Module</a:t>
            </a:r>
          </a:p>
          <a:p>
            <a:pPr marL="316865" indent="-304165">
              <a:spcBef>
                <a:spcPts val="15"/>
              </a:spcBef>
              <a:buChar char="-"/>
              <a:tabLst>
                <a:tab pos="316865" algn="l"/>
                <a:tab pos="317500" algn="l"/>
              </a:tabLst>
            </a:pP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48699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9899" y="1041934"/>
            <a:ext cx="2840355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Review:</a:t>
            </a:r>
            <a:r>
              <a:rPr sz="3000" spc="-85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LeNet-5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512649" y="1600360"/>
            <a:ext cx="15748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[LeCun et al.,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1998]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6974" y="4623656"/>
            <a:ext cx="4555490" cy="6668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Conv filters were 5x5, applied at </a:t>
            </a:r>
            <a:r>
              <a:rPr sz="1400" dirty="0">
                <a:latin typeface="Arial"/>
                <a:cs typeface="Arial"/>
              </a:rPr>
              <a:t>stride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Subsampling </a:t>
            </a:r>
            <a:r>
              <a:rPr sz="1400" dirty="0">
                <a:latin typeface="Arial"/>
                <a:cs typeface="Arial"/>
              </a:rPr>
              <a:t>(Pooling) </a:t>
            </a:r>
            <a:r>
              <a:rPr sz="1400" spc="-5" dirty="0">
                <a:latin typeface="Arial"/>
                <a:cs typeface="Arial"/>
              </a:rPr>
              <a:t>layers were 2x2 applied at </a:t>
            </a:r>
            <a:r>
              <a:rPr sz="1400" dirty="0">
                <a:latin typeface="Arial"/>
                <a:cs typeface="Arial"/>
              </a:rPr>
              <a:t>stride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i.e. architecture is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[CONV-POOL-CONV-POOL-FC-FC]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349" y="1970472"/>
            <a:ext cx="8839182" cy="26881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99119" y="5562144"/>
            <a:ext cx="12388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799644" y="5570690"/>
            <a:ext cx="192405" cy="884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pPr marL="25400">
                <a:lnSpc>
                  <a:spcPts val="2310"/>
                </a:lnSpc>
              </a:pPr>
              <a:t>61</a:t>
            </a:fld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79057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6666" y="1078972"/>
            <a:ext cx="4984813" cy="1566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5099" y="857251"/>
            <a:ext cx="3532504" cy="965835"/>
          </a:xfrm>
          <a:prstGeom prst="rect">
            <a:avLst/>
          </a:prstGeom>
        </p:spPr>
        <p:txBody>
          <a:bodyPr vert="horz" wrap="square" lIns="0" tIns="196215" rIns="0" bIns="0" rtlCol="0" anchor="b" anchorCtr="0">
            <a:spAutoFit/>
          </a:bodyPr>
          <a:lstStyle/>
          <a:p>
            <a:pPr marL="12700">
              <a:spcBef>
                <a:spcPts val="1545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AlexNet</a:t>
            </a:r>
            <a:endParaRPr sz="3000"/>
          </a:p>
          <a:p>
            <a:pPr marL="45720">
              <a:spcBef>
                <a:spcPts val="675"/>
              </a:spcBef>
            </a:pPr>
            <a:r>
              <a:rPr i="1" spc="-5" dirty="0">
                <a:solidFill>
                  <a:srgbClr val="000000"/>
                </a:solidFill>
              </a:rPr>
              <a:t>[Krizhevsky et al.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4" name="object 4"/>
          <p:cNvSpPr/>
          <p:nvPr/>
        </p:nvSpPr>
        <p:spPr>
          <a:xfrm>
            <a:off x="4510125" y="5224380"/>
            <a:ext cx="4329370" cy="90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5174" y="2102107"/>
            <a:ext cx="1131570" cy="30777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solidFill>
                  <a:srgbClr val="424242"/>
                </a:solidFill>
                <a:latin typeface="Arial"/>
                <a:cs typeface="Arial"/>
              </a:rPr>
              <a:t>Architecture:</a:t>
            </a:r>
            <a:endParaRPr sz="1400">
              <a:latin typeface="Arial"/>
              <a:cs typeface="Arial"/>
            </a:endParaRPr>
          </a:p>
          <a:p>
            <a:pPr marL="12700" marR="84455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CONV1 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MAX</a:t>
            </a:r>
            <a:r>
              <a:rPr sz="14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POOL1  </a:t>
            </a:r>
            <a:r>
              <a:rPr sz="1400" spc="-5" dirty="0">
                <a:solidFill>
                  <a:srgbClr val="69A84F"/>
                </a:solidFill>
                <a:latin typeface="Arial"/>
                <a:cs typeface="Arial"/>
              </a:rPr>
              <a:t>NORM1 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CONV2 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MAX</a:t>
            </a:r>
            <a:r>
              <a:rPr sz="14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POOL2  </a:t>
            </a:r>
            <a:r>
              <a:rPr sz="1400" spc="-5" dirty="0">
                <a:solidFill>
                  <a:srgbClr val="69A84F"/>
                </a:solidFill>
                <a:latin typeface="Arial"/>
                <a:cs typeface="Arial"/>
              </a:rPr>
              <a:t>NORM2 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CONV3  CONV4  CONV5</a:t>
            </a:r>
            <a:endParaRPr sz="1400">
              <a:latin typeface="Arial"/>
              <a:cs typeface="Arial"/>
            </a:endParaRPr>
          </a:p>
          <a:p>
            <a:pPr marL="12700" marR="133985">
              <a:lnSpc>
                <a:spcPts val="1650"/>
              </a:lnSpc>
            </a:pP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Max</a:t>
            </a:r>
            <a:r>
              <a:rPr sz="14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POOL3  </a:t>
            </a:r>
            <a:r>
              <a:rPr sz="1400" spc="-5" dirty="0">
                <a:solidFill>
                  <a:srgbClr val="E69138"/>
                </a:solidFill>
                <a:latin typeface="Arial"/>
                <a:cs typeface="Arial"/>
              </a:rPr>
              <a:t>FC6</a:t>
            </a:r>
            <a:endParaRPr sz="1400">
              <a:latin typeface="Arial"/>
              <a:cs typeface="Arial"/>
            </a:endParaRPr>
          </a:p>
          <a:p>
            <a:pPr marL="12700" marR="775335">
              <a:lnSpc>
                <a:spcPts val="1650"/>
              </a:lnSpc>
            </a:pPr>
            <a:r>
              <a:rPr sz="1400" spc="-5" dirty="0">
                <a:solidFill>
                  <a:srgbClr val="E69138"/>
                </a:solidFill>
                <a:latin typeface="Arial"/>
                <a:cs typeface="Arial"/>
              </a:rPr>
              <a:t>FC7  FC8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9119" y="5562144"/>
            <a:ext cx="1593215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3000" spc="-27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pPr marL="12700">
                <a:lnSpc>
                  <a:spcPts val="2380"/>
                </a:lnSpc>
              </a:pPr>
              <a:t>62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4888314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6666" y="1078972"/>
            <a:ext cx="4984813" cy="1566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5099" y="857251"/>
            <a:ext cx="3532504" cy="965835"/>
          </a:xfrm>
          <a:prstGeom prst="rect">
            <a:avLst/>
          </a:prstGeom>
        </p:spPr>
        <p:txBody>
          <a:bodyPr vert="horz" wrap="square" lIns="0" tIns="196215" rIns="0" bIns="0" rtlCol="0" anchor="b" anchorCtr="0">
            <a:spAutoFit/>
          </a:bodyPr>
          <a:lstStyle/>
          <a:p>
            <a:pPr marL="12700">
              <a:spcBef>
                <a:spcPts val="1545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AlexNet</a:t>
            </a:r>
            <a:endParaRPr sz="3000"/>
          </a:p>
          <a:p>
            <a:pPr marL="45720">
              <a:spcBef>
                <a:spcPts val="675"/>
              </a:spcBef>
            </a:pPr>
            <a:r>
              <a:rPr i="1" spc="-5" dirty="0">
                <a:solidFill>
                  <a:srgbClr val="000000"/>
                </a:solidFill>
              </a:rPr>
              <a:t>[Krizhevsky et al.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8150" y="2753565"/>
            <a:ext cx="5941695" cy="1404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Input: 227x227x3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images</a:t>
            </a:r>
            <a:endParaRPr sz="180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/>
            <a:r>
              <a:rPr sz="1800" b="1" spc="-5" dirty="0">
                <a:latin typeface="Arial"/>
                <a:cs typeface="Arial"/>
              </a:rPr>
              <a:t>First layer </a:t>
            </a:r>
            <a:r>
              <a:rPr sz="1800" dirty="0">
                <a:latin typeface="Arial"/>
                <a:cs typeface="Arial"/>
              </a:rPr>
              <a:t>(CONV1): </a:t>
            </a:r>
            <a:r>
              <a:rPr sz="1800" spc="-5" dirty="0">
                <a:latin typeface="Arial"/>
                <a:cs typeface="Arial"/>
              </a:rPr>
              <a:t>96 11x11 filters applied at </a:t>
            </a:r>
            <a:r>
              <a:rPr sz="1800" dirty="0">
                <a:latin typeface="Arial"/>
                <a:cs typeface="Arial"/>
              </a:rPr>
              <a:t>stride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=&gt;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Q: what is the output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volume size?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Hint: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(227-11)/4+1 =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55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10125" y="5224380"/>
            <a:ext cx="4329370" cy="90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9119" y="5562144"/>
            <a:ext cx="1593215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3000" spc="-27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pPr marL="12700">
                <a:lnSpc>
                  <a:spcPts val="2380"/>
                </a:lnSpc>
              </a:pPr>
              <a:t>63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5949448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6666" y="1078972"/>
            <a:ext cx="4984813" cy="1566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5099" y="857251"/>
            <a:ext cx="3532504" cy="965835"/>
          </a:xfrm>
          <a:prstGeom prst="rect">
            <a:avLst/>
          </a:prstGeom>
        </p:spPr>
        <p:txBody>
          <a:bodyPr vert="horz" wrap="square" lIns="0" tIns="196215" rIns="0" bIns="0" rtlCol="0" anchor="b" anchorCtr="0">
            <a:spAutoFit/>
          </a:bodyPr>
          <a:lstStyle/>
          <a:p>
            <a:pPr marL="12700">
              <a:spcBef>
                <a:spcPts val="1545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AlexNet</a:t>
            </a:r>
            <a:endParaRPr sz="3000"/>
          </a:p>
          <a:p>
            <a:pPr marL="45720">
              <a:spcBef>
                <a:spcPts val="675"/>
              </a:spcBef>
            </a:pPr>
            <a:r>
              <a:rPr i="1" spc="-5" dirty="0">
                <a:solidFill>
                  <a:srgbClr val="000000"/>
                </a:solidFill>
              </a:rPr>
              <a:t>[Krizhevsky et al.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8150" y="2753565"/>
            <a:ext cx="5662295" cy="1982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Input: 227x227x3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images</a:t>
            </a:r>
            <a:endParaRPr sz="180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/>
            <a:r>
              <a:rPr sz="1800" b="1" spc="-5" dirty="0">
                <a:latin typeface="Arial"/>
                <a:cs typeface="Arial"/>
              </a:rPr>
              <a:t>First layer </a:t>
            </a:r>
            <a:r>
              <a:rPr sz="1800" dirty="0">
                <a:latin typeface="Arial"/>
                <a:cs typeface="Arial"/>
              </a:rPr>
              <a:t>(CONV1): </a:t>
            </a:r>
            <a:r>
              <a:rPr sz="1800" spc="-5" dirty="0">
                <a:latin typeface="Arial"/>
                <a:cs typeface="Arial"/>
              </a:rPr>
              <a:t>96 11x11 filters applied at </a:t>
            </a:r>
            <a:r>
              <a:rPr sz="1800" dirty="0">
                <a:latin typeface="Arial"/>
                <a:cs typeface="Arial"/>
              </a:rPr>
              <a:t>stride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=&gt;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Output </a:t>
            </a:r>
            <a:r>
              <a:rPr sz="1800" dirty="0">
                <a:latin typeface="Arial"/>
                <a:cs typeface="Arial"/>
              </a:rPr>
              <a:t>volume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[55x55x96]</a:t>
            </a:r>
            <a:endParaRPr sz="180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/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Q: What is the total number of parameters in this</a:t>
            </a:r>
            <a:r>
              <a:rPr sz="1800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layer?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10125" y="5224380"/>
            <a:ext cx="4329370" cy="90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9119" y="5562144"/>
            <a:ext cx="1593215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3000" spc="-27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pPr marL="12700">
                <a:lnSpc>
                  <a:spcPts val="2380"/>
                </a:lnSpc>
              </a:pPr>
              <a:t>64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4283964" y="5947023"/>
            <a:ext cx="576072" cy="32316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7302593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6666" y="1078972"/>
            <a:ext cx="4984813" cy="1566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5099" y="857251"/>
            <a:ext cx="3532504" cy="965835"/>
          </a:xfrm>
          <a:prstGeom prst="rect">
            <a:avLst/>
          </a:prstGeom>
        </p:spPr>
        <p:txBody>
          <a:bodyPr vert="horz" wrap="square" lIns="0" tIns="196215" rIns="0" bIns="0" rtlCol="0" anchor="b" anchorCtr="0">
            <a:spAutoFit/>
          </a:bodyPr>
          <a:lstStyle/>
          <a:p>
            <a:pPr marL="12700">
              <a:spcBef>
                <a:spcPts val="1545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AlexNet</a:t>
            </a:r>
            <a:endParaRPr sz="3000"/>
          </a:p>
          <a:p>
            <a:pPr marL="45720">
              <a:spcBef>
                <a:spcPts val="675"/>
              </a:spcBef>
            </a:pPr>
            <a:r>
              <a:rPr i="1" spc="-5" dirty="0">
                <a:solidFill>
                  <a:srgbClr val="000000"/>
                </a:solidFill>
              </a:rPr>
              <a:t>[Krizhevsky et al.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8150" y="2753566"/>
            <a:ext cx="5662295" cy="1680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Input: 227x227x3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images</a:t>
            </a:r>
            <a:endParaRPr sz="180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/>
            <a:r>
              <a:rPr sz="1800" b="1" spc="-5" dirty="0">
                <a:latin typeface="Arial"/>
                <a:cs typeface="Arial"/>
              </a:rPr>
              <a:t>First layer </a:t>
            </a:r>
            <a:r>
              <a:rPr sz="1800" dirty="0">
                <a:latin typeface="Arial"/>
                <a:cs typeface="Arial"/>
              </a:rPr>
              <a:t>(CONV1): </a:t>
            </a:r>
            <a:r>
              <a:rPr sz="1800" spc="-5" dirty="0">
                <a:latin typeface="Arial"/>
                <a:cs typeface="Arial"/>
              </a:rPr>
              <a:t>96 11x11 filters applied at </a:t>
            </a:r>
            <a:r>
              <a:rPr sz="1800" dirty="0">
                <a:latin typeface="Arial"/>
                <a:cs typeface="Arial"/>
              </a:rPr>
              <a:t>stride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=&gt;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Output </a:t>
            </a:r>
            <a:r>
              <a:rPr sz="1800" dirty="0">
                <a:latin typeface="Arial"/>
                <a:cs typeface="Arial"/>
              </a:rPr>
              <a:t>volume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[55x55x96]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Parameters: </a:t>
            </a:r>
            <a:r>
              <a:rPr sz="1800" dirty="0">
                <a:latin typeface="Arial"/>
                <a:cs typeface="Arial"/>
              </a:rPr>
              <a:t>(11*11*3)*96 =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35K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10125" y="5224380"/>
            <a:ext cx="4329370" cy="90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9119" y="5562144"/>
            <a:ext cx="1593215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3000" spc="-27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pPr marL="12700">
                <a:lnSpc>
                  <a:spcPts val="2380"/>
                </a:lnSpc>
              </a:pPr>
              <a:t>65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4283964" y="5947023"/>
            <a:ext cx="576072" cy="32316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79920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6666" y="1078972"/>
            <a:ext cx="4984813" cy="1566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5099" y="857251"/>
            <a:ext cx="3532504" cy="965835"/>
          </a:xfrm>
          <a:prstGeom prst="rect">
            <a:avLst/>
          </a:prstGeom>
        </p:spPr>
        <p:txBody>
          <a:bodyPr vert="horz" wrap="square" lIns="0" tIns="196215" rIns="0" bIns="0" rtlCol="0" anchor="b" anchorCtr="0">
            <a:spAutoFit/>
          </a:bodyPr>
          <a:lstStyle/>
          <a:p>
            <a:pPr marL="12700">
              <a:spcBef>
                <a:spcPts val="1545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AlexNet</a:t>
            </a:r>
            <a:endParaRPr sz="3000"/>
          </a:p>
          <a:p>
            <a:pPr marL="45720">
              <a:spcBef>
                <a:spcPts val="675"/>
              </a:spcBef>
            </a:pPr>
            <a:r>
              <a:rPr i="1" spc="-5" dirty="0">
                <a:solidFill>
                  <a:srgbClr val="000000"/>
                </a:solidFill>
              </a:rPr>
              <a:t>[Krizhevsky et al.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8149" y="2753566"/>
            <a:ext cx="5687060" cy="1680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311531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Input: 227x227x3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images  After CONV1: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55x55x96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201399"/>
              </a:lnSpc>
            </a:pPr>
            <a:r>
              <a:rPr sz="1800" b="1" spc="-5" dirty="0">
                <a:latin typeface="Arial"/>
                <a:cs typeface="Arial"/>
              </a:rPr>
              <a:t>Second layer </a:t>
            </a:r>
            <a:r>
              <a:rPr sz="1800" dirty="0">
                <a:latin typeface="Arial"/>
                <a:cs typeface="Arial"/>
              </a:rPr>
              <a:t>(POOL1): </a:t>
            </a:r>
            <a:r>
              <a:rPr sz="1800" spc="-5" dirty="0">
                <a:latin typeface="Arial"/>
                <a:cs typeface="Arial"/>
              </a:rPr>
              <a:t>3x3 filters applied at </a:t>
            </a:r>
            <a:r>
              <a:rPr sz="1800" dirty="0">
                <a:latin typeface="Arial"/>
                <a:cs typeface="Arial"/>
              </a:rPr>
              <a:t>stride 2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Q: what is the output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volume size?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Hint: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(55-3)/2+1 =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27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10125" y="5224380"/>
            <a:ext cx="4329370" cy="90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9119" y="5562144"/>
            <a:ext cx="1593215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3000" spc="-27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pPr marL="12700">
                <a:lnSpc>
                  <a:spcPts val="2380"/>
                </a:lnSpc>
              </a:pPr>
              <a:t>66</a:t>
            </a:fld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01085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6666" y="1078972"/>
            <a:ext cx="4984813" cy="1566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5099" y="857251"/>
            <a:ext cx="3532504" cy="965835"/>
          </a:xfrm>
          <a:prstGeom prst="rect">
            <a:avLst/>
          </a:prstGeom>
        </p:spPr>
        <p:txBody>
          <a:bodyPr vert="horz" wrap="square" lIns="0" tIns="196215" rIns="0" bIns="0" rtlCol="0" anchor="b" anchorCtr="0">
            <a:spAutoFit/>
          </a:bodyPr>
          <a:lstStyle/>
          <a:p>
            <a:pPr marL="12700">
              <a:spcBef>
                <a:spcPts val="1545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AlexNet</a:t>
            </a:r>
            <a:endParaRPr sz="3000"/>
          </a:p>
          <a:p>
            <a:pPr marL="45720">
              <a:spcBef>
                <a:spcPts val="675"/>
              </a:spcBef>
            </a:pPr>
            <a:r>
              <a:rPr i="1" spc="-5" dirty="0">
                <a:solidFill>
                  <a:srgbClr val="000000"/>
                </a:solidFill>
              </a:rPr>
              <a:t>[Krizhevsky et al.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8150" y="2753566"/>
            <a:ext cx="5395595" cy="19840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2823845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Input: 227x227x3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images  After CONV1: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55x55x96</a:t>
            </a:r>
            <a:endParaRPr sz="180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b="1" spc="-5" dirty="0">
                <a:latin typeface="Arial"/>
                <a:cs typeface="Arial"/>
              </a:rPr>
              <a:t>Second layer </a:t>
            </a:r>
            <a:r>
              <a:rPr sz="1800" dirty="0">
                <a:latin typeface="Arial"/>
                <a:cs typeface="Arial"/>
              </a:rPr>
              <a:t>(POOL1): </a:t>
            </a:r>
            <a:r>
              <a:rPr sz="1800" spc="-5" dirty="0">
                <a:latin typeface="Arial"/>
                <a:cs typeface="Arial"/>
              </a:rPr>
              <a:t>3x3 filters applied at </a:t>
            </a:r>
            <a:r>
              <a:rPr sz="1800" dirty="0">
                <a:latin typeface="Arial"/>
                <a:cs typeface="Arial"/>
              </a:rPr>
              <a:t>stride 2  </a:t>
            </a:r>
            <a:r>
              <a:rPr sz="1800" spc="-5" dirty="0">
                <a:latin typeface="Arial"/>
                <a:cs typeface="Arial"/>
              </a:rPr>
              <a:t>Output </a:t>
            </a:r>
            <a:r>
              <a:rPr sz="1800" dirty="0">
                <a:latin typeface="Arial"/>
                <a:cs typeface="Arial"/>
              </a:rPr>
              <a:t>volume: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27x27x96</a:t>
            </a:r>
            <a:endParaRPr sz="180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/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Q: what is the number of parameters in this</a:t>
            </a:r>
            <a:r>
              <a:rPr sz="18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layer?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10125" y="5224380"/>
            <a:ext cx="4329370" cy="90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9119" y="5562144"/>
            <a:ext cx="1593215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3000" spc="-27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pPr marL="12700">
                <a:lnSpc>
                  <a:spcPts val="2380"/>
                </a:lnSpc>
              </a:pPr>
              <a:t>67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4283964" y="5947023"/>
            <a:ext cx="576072" cy="32316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9607852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6666" y="1078972"/>
            <a:ext cx="4984813" cy="1566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5099" y="857251"/>
            <a:ext cx="3532504" cy="965835"/>
          </a:xfrm>
          <a:prstGeom prst="rect">
            <a:avLst/>
          </a:prstGeom>
        </p:spPr>
        <p:txBody>
          <a:bodyPr vert="horz" wrap="square" lIns="0" tIns="196215" rIns="0" bIns="0" rtlCol="0" anchor="b" anchorCtr="0">
            <a:spAutoFit/>
          </a:bodyPr>
          <a:lstStyle/>
          <a:p>
            <a:pPr marL="12700">
              <a:spcBef>
                <a:spcPts val="1545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AlexNet</a:t>
            </a:r>
            <a:endParaRPr sz="3000"/>
          </a:p>
          <a:p>
            <a:pPr marL="45720">
              <a:spcBef>
                <a:spcPts val="675"/>
              </a:spcBef>
            </a:pPr>
            <a:r>
              <a:rPr i="1" spc="-5" dirty="0">
                <a:solidFill>
                  <a:srgbClr val="000000"/>
                </a:solidFill>
              </a:rPr>
              <a:t>[Krizhevsky et al.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8150" y="2753566"/>
            <a:ext cx="5395595" cy="1680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2823845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Input: 227x227x3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images  After CONV1: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55x55x96</a:t>
            </a:r>
            <a:endParaRPr sz="180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b="1" spc="-5" dirty="0">
                <a:latin typeface="Arial"/>
                <a:cs typeface="Arial"/>
              </a:rPr>
              <a:t>Second layer </a:t>
            </a:r>
            <a:r>
              <a:rPr sz="1800" dirty="0">
                <a:latin typeface="Arial"/>
                <a:cs typeface="Arial"/>
              </a:rPr>
              <a:t>(POOL1): </a:t>
            </a:r>
            <a:r>
              <a:rPr sz="1800" spc="-5" dirty="0">
                <a:latin typeface="Arial"/>
                <a:cs typeface="Arial"/>
              </a:rPr>
              <a:t>3x3 filters applied at </a:t>
            </a:r>
            <a:r>
              <a:rPr sz="1800" dirty="0">
                <a:latin typeface="Arial"/>
                <a:cs typeface="Arial"/>
              </a:rPr>
              <a:t>stride 2  </a:t>
            </a:r>
            <a:r>
              <a:rPr sz="1800" spc="-5" dirty="0">
                <a:latin typeface="Arial"/>
                <a:cs typeface="Arial"/>
              </a:rPr>
              <a:t>Output </a:t>
            </a:r>
            <a:r>
              <a:rPr sz="1800" dirty="0">
                <a:latin typeface="Arial"/>
                <a:cs typeface="Arial"/>
              </a:rPr>
              <a:t>volume: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27x27x96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Parameters: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0!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10125" y="5224380"/>
            <a:ext cx="4329370" cy="90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9119" y="5562144"/>
            <a:ext cx="1593215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3000" spc="-27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pPr marL="12700">
                <a:lnSpc>
                  <a:spcPts val="2380"/>
                </a:lnSpc>
              </a:pPr>
              <a:t>68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4283964" y="5947023"/>
            <a:ext cx="576072" cy="32316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6563169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6666" y="1078972"/>
            <a:ext cx="4984813" cy="1566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5099" y="857251"/>
            <a:ext cx="3532504" cy="965835"/>
          </a:xfrm>
          <a:prstGeom prst="rect">
            <a:avLst/>
          </a:prstGeom>
        </p:spPr>
        <p:txBody>
          <a:bodyPr vert="horz" wrap="square" lIns="0" tIns="196215" rIns="0" bIns="0" rtlCol="0" anchor="b" anchorCtr="0">
            <a:spAutoFit/>
          </a:bodyPr>
          <a:lstStyle/>
          <a:p>
            <a:pPr marL="12700">
              <a:spcBef>
                <a:spcPts val="1545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AlexNet</a:t>
            </a:r>
            <a:endParaRPr sz="3000"/>
          </a:p>
          <a:p>
            <a:pPr marL="45720">
              <a:spcBef>
                <a:spcPts val="675"/>
              </a:spcBef>
            </a:pPr>
            <a:r>
              <a:rPr i="1" spc="-5" dirty="0">
                <a:solidFill>
                  <a:srgbClr val="000000"/>
                </a:solidFill>
              </a:rPr>
              <a:t>[Krizhevsky et al.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8149" y="2753566"/>
            <a:ext cx="2576830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Input: 227x227x3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images  After CONV1: 55x55x96  After POOL1: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27x27x96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...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10125" y="5224380"/>
            <a:ext cx="4329370" cy="90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9119" y="5562144"/>
            <a:ext cx="1593215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3000" spc="-27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pPr marL="12700">
                <a:lnSpc>
                  <a:spcPts val="2380"/>
                </a:lnSpc>
              </a:pPr>
              <a:t>69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4283964" y="5947023"/>
            <a:ext cx="576072" cy="32316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2765281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6936" y="3536410"/>
            <a:ext cx="82906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3072</a:t>
            </a:r>
            <a:endParaRPr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3439" y="3177941"/>
            <a:ext cx="1530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85664" y="752251"/>
            <a:ext cx="5334000" cy="50526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0" dirty="0"/>
              <a:t>Fully </a:t>
            </a:r>
            <a:r>
              <a:rPr sz="3200" spc="-5" dirty="0"/>
              <a:t>Connected</a:t>
            </a:r>
            <a:r>
              <a:rPr sz="3200" spc="-85" dirty="0"/>
              <a:t> </a:t>
            </a:r>
            <a:r>
              <a:rPr sz="3200" spc="-5" dirty="0"/>
              <a:t>Layer</a:t>
            </a:r>
            <a:endParaRPr sz="3200" dirty="0"/>
          </a:p>
        </p:txBody>
      </p:sp>
      <p:sp>
        <p:nvSpPr>
          <p:cNvPr id="5" name="object 5"/>
          <p:cNvSpPr txBox="1"/>
          <p:nvPr/>
        </p:nvSpPr>
        <p:spPr>
          <a:xfrm>
            <a:off x="824250" y="1762105"/>
            <a:ext cx="5045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32x32x3 image </a:t>
            </a:r>
            <a:r>
              <a:rPr dirty="0">
                <a:latin typeface="Arial"/>
                <a:cs typeface="Arial"/>
              </a:rPr>
              <a:t>-&gt; stretch </a:t>
            </a:r>
            <a:r>
              <a:rPr spc="-5" dirty="0">
                <a:latin typeface="Arial"/>
                <a:cs typeface="Arial"/>
              </a:rPr>
              <a:t>to 3072 </a:t>
            </a:r>
            <a:r>
              <a:rPr dirty="0">
                <a:latin typeface="Arial"/>
                <a:cs typeface="Arial"/>
              </a:rPr>
              <a:t>x</a:t>
            </a:r>
            <a:r>
              <a:rPr spc="-10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89505" y="3321503"/>
            <a:ext cx="102933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10 </a:t>
            </a:r>
            <a:r>
              <a:rPr dirty="0">
                <a:latin typeface="Arial"/>
                <a:cs typeface="Arial"/>
              </a:rPr>
              <a:t>x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3072</a:t>
            </a:r>
            <a:endParaRPr dirty="0">
              <a:latin typeface="Arial"/>
              <a:cs typeface="Arial"/>
            </a:endParaRPr>
          </a:p>
          <a:p>
            <a:pPr algn="ctr">
              <a:spcBef>
                <a:spcPts val="15"/>
              </a:spcBef>
            </a:pPr>
            <a:r>
              <a:rPr spc="-5" dirty="0">
                <a:latin typeface="Arial"/>
                <a:cs typeface="Arial"/>
              </a:rPr>
              <a:t>weighs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67350" y="2693636"/>
            <a:ext cx="145366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activation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50437" y="3210745"/>
            <a:ext cx="1682114" cy="212090"/>
          </a:xfrm>
          <a:custGeom>
            <a:avLst/>
            <a:gdLst/>
            <a:ahLst/>
            <a:cxnLst/>
            <a:rect l="l" t="t" r="r" b="b"/>
            <a:pathLst>
              <a:path w="1682115" h="212089">
                <a:moveTo>
                  <a:pt x="0" y="0"/>
                </a:moveTo>
                <a:lnTo>
                  <a:pt x="1681721" y="0"/>
                </a:lnTo>
                <a:lnTo>
                  <a:pt x="1681721" y="211724"/>
                </a:lnTo>
                <a:lnTo>
                  <a:pt x="0" y="211724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32158" y="3140172"/>
            <a:ext cx="71120" cy="282575"/>
          </a:xfrm>
          <a:custGeom>
            <a:avLst/>
            <a:gdLst/>
            <a:ahLst/>
            <a:cxnLst/>
            <a:rect l="l" t="t" r="r" b="b"/>
            <a:pathLst>
              <a:path w="71120" h="282575">
                <a:moveTo>
                  <a:pt x="0" y="282299"/>
                </a:moveTo>
                <a:lnTo>
                  <a:pt x="0" y="70574"/>
                </a:lnTo>
                <a:lnTo>
                  <a:pt x="70574" y="0"/>
                </a:lnTo>
                <a:lnTo>
                  <a:pt x="70574" y="211724"/>
                </a:lnTo>
                <a:lnTo>
                  <a:pt x="0" y="282299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50437" y="3140170"/>
            <a:ext cx="1752600" cy="71120"/>
          </a:xfrm>
          <a:custGeom>
            <a:avLst/>
            <a:gdLst/>
            <a:ahLst/>
            <a:cxnLst/>
            <a:rect l="l" t="t" r="r" b="b"/>
            <a:pathLst>
              <a:path w="1752600" h="71119">
                <a:moveTo>
                  <a:pt x="1681721" y="70574"/>
                </a:moveTo>
                <a:lnTo>
                  <a:pt x="0" y="70574"/>
                </a:lnTo>
                <a:lnTo>
                  <a:pt x="70574" y="0"/>
                </a:lnTo>
                <a:lnTo>
                  <a:pt x="1752296" y="0"/>
                </a:lnTo>
                <a:lnTo>
                  <a:pt x="1681721" y="70574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50436" y="3140172"/>
            <a:ext cx="1752600" cy="282575"/>
          </a:xfrm>
          <a:custGeom>
            <a:avLst/>
            <a:gdLst/>
            <a:ahLst/>
            <a:cxnLst/>
            <a:rect l="l" t="t" r="r" b="b"/>
            <a:pathLst>
              <a:path w="1752600" h="282575">
                <a:moveTo>
                  <a:pt x="0" y="70574"/>
                </a:moveTo>
                <a:lnTo>
                  <a:pt x="70574" y="0"/>
                </a:lnTo>
                <a:lnTo>
                  <a:pt x="1752296" y="0"/>
                </a:lnTo>
                <a:lnTo>
                  <a:pt x="1752296" y="211724"/>
                </a:lnTo>
                <a:lnTo>
                  <a:pt x="1681721" y="282299"/>
                </a:lnTo>
                <a:lnTo>
                  <a:pt x="0" y="282299"/>
                </a:lnTo>
                <a:lnTo>
                  <a:pt x="0" y="705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50436" y="3140170"/>
            <a:ext cx="1752600" cy="71120"/>
          </a:xfrm>
          <a:custGeom>
            <a:avLst/>
            <a:gdLst/>
            <a:ahLst/>
            <a:cxnLst/>
            <a:rect l="l" t="t" r="r" b="b"/>
            <a:pathLst>
              <a:path w="1752600" h="71119">
                <a:moveTo>
                  <a:pt x="0" y="70574"/>
                </a:moveTo>
                <a:lnTo>
                  <a:pt x="1681721" y="70574"/>
                </a:lnTo>
                <a:lnTo>
                  <a:pt x="17522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32158" y="3210745"/>
            <a:ext cx="0" cy="212090"/>
          </a:xfrm>
          <a:custGeom>
            <a:avLst/>
            <a:gdLst/>
            <a:ahLst/>
            <a:cxnLst/>
            <a:rect l="l" t="t" r="r" b="b"/>
            <a:pathLst>
              <a:path h="212089">
                <a:moveTo>
                  <a:pt x="0" y="0"/>
                </a:moveTo>
                <a:lnTo>
                  <a:pt x="0" y="21172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17139" y="3223722"/>
            <a:ext cx="169349" cy="171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8924" y="3210745"/>
            <a:ext cx="2713990" cy="212090"/>
          </a:xfrm>
          <a:custGeom>
            <a:avLst/>
            <a:gdLst/>
            <a:ahLst/>
            <a:cxnLst/>
            <a:rect l="l" t="t" r="r" b="b"/>
            <a:pathLst>
              <a:path w="2713990" h="212089">
                <a:moveTo>
                  <a:pt x="0" y="0"/>
                </a:moveTo>
                <a:lnTo>
                  <a:pt x="2713719" y="0"/>
                </a:lnTo>
                <a:lnTo>
                  <a:pt x="2713719" y="211724"/>
                </a:lnTo>
                <a:lnTo>
                  <a:pt x="0" y="211724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02643" y="3140172"/>
            <a:ext cx="71120" cy="282575"/>
          </a:xfrm>
          <a:custGeom>
            <a:avLst/>
            <a:gdLst/>
            <a:ahLst/>
            <a:cxnLst/>
            <a:rect l="l" t="t" r="r" b="b"/>
            <a:pathLst>
              <a:path w="71119" h="282575">
                <a:moveTo>
                  <a:pt x="0" y="282299"/>
                </a:moveTo>
                <a:lnTo>
                  <a:pt x="0" y="70574"/>
                </a:lnTo>
                <a:lnTo>
                  <a:pt x="70574" y="0"/>
                </a:lnTo>
                <a:lnTo>
                  <a:pt x="70574" y="211724"/>
                </a:lnTo>
                <a:lnTo>
                  <a:pt x="0" y="2822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8926" y="3140170"/>
            <a:ext cx="2784475" cy="71120"/>
          </a:xfrm>
          <a:custGeom>
            <a:avLst/>
            <a:gdLst/>
            <a:ahLst/>
            <a:cxnLst/>
            <a:rect l="l" t="t" r="r" b="b"/>
            <a:pathLst>
              <a:path w="2784475" h="71119">
                <a:moveTo>
                  <a:pt x="2713719" y="70574"/>
                </a:moveTo>
                <a:lnTo>
                  <a:pt x="0" y="70574"/>
                </a:lnTo>
                <a:lnTo>
                  <a:pt x="70574" y="0"/>
                </a:lnTo>
                <a:lnTo>
                  <a:pt x="2784294" y="0"/>
                </a:lnTo>
                <a:lnTo>
                  <a:pt x="2713719" y="70574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8926" y="3140172"/>
            <a:ext cx="2784475" cy="282575"/>
          </a:xfrm>
          <a:custGeom>
            <a:avLst/>
            <a:gdLst/>
            <a:ahLst/>
            <a:cxnLst/>
            <a:rect l="l" t="t" r="r" b="b"/>
            <a:pathLst>
              <a:path w="2784475" h="282575">
                <a:moveTo>
                  <a:pt x="0" y="70574"/>
                </a:moveTo>
                <a:lnTo>
                  <a:pt x="70574" y="0"/>
                </a:lnTo>
                <a:lnTo>
                  <a:pt x="2784294" y="0"/>
                </a:lnTo>
                <a:lnTo>
                  <a:pt x="2784294" y="211724"/>
                </a:lnTo>
                <a:lnTo>
                  <a:pt x="2713719" y="282299"/>
                </a:lnTo>
                <a:lnTo>
                  <a:pt x="0" y="282299"/>
                </a:lnTo>
                <a:lnTo>
                  <a:pt x="0" y="705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8926" y="3140170"/>
            <a:ext cx="2784475" cy="71120"/>
          </a:xfrm>
          <a:custGeom>
            <a:avLst/>
            <a:gdLst/>
            <a:ahLst/>
            <a:cxnLst/>
            <a:rect l="l" t="t" r="r" b="b"/>
            <a:pathLst>
              <a:path w="2784475" h="71119">
                <a:moveTo>
                  <a:pt x="0" y="70574"/>
                </a:moveTo>
                <a:lnTo>
                  <a:pt x="2713719" y="70574"/>
                </a:lnTo>
                <a:lnTo>
                  <a:pt x="278429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02643" y="3210745"/>
            <a:ext cx="0" cy="212090"/>
          </a:xfrm>
          <a:custGeom>
            <a:avLst/>
            <a:gdLst/>
            <a:ahLst/>
            <a:cxnLst/>
            <a:rect l="l" t="t" r="r" b="b"/>
            <a:pathLst>
              <a:path h="212089">
                <a:moveTo>
                  <a:pt x="0" y="0"/>
                </a:moveTo>
                <a:lnTo>
                  <a:pt x="0" y="21172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29493" y="2924245"/>
            <a:ext cx="542923" cy="257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90601" y="2693636"/>
            <a:ext cx="105464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input</a:t>
            </a:r>
            <a:endParaRPr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14592" y="3945458"/>
            <a:ext cx="2671445" cy="8976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1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number: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result </a:t>
            </a:r>
            <a:r>
              <a:rPr sz="1400" spc="-5" dirty="0">
                <a:latin typeface="Arial"/>
                <a:cs typeface="Arial"/>
              </a:rPr>
              <a:t>of taking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dot product  between </a:t>
            </a:r>
            <a:r>
              <a:rPr sz="1400" dirty="0">
                <a:latin typeface="Arial"/>
                <a:cs typeface="Arial"/>
              </a:rPr>
              <a:t>a row </a:t>
            </a:r>
            <a:r>
              <a:rPr sz="1400" spc="-5" dirty="0">
                <a:latin typeface="Arial"/>
                <a:cs typeface="Arial"/>
              </a:rPr>
              <a:t>of </a:t>
            </a:r>
            <a:r>
              <a:rPr sz="1400" dirty="0">
                <a:latin typeface="Arial"/>
                <a:cs typeface="Arial"/>
              </a:rPr>
              <a:t>W </a:t>
            </a:r>
            <a:r>
              <a:rPr sz="1400" spc="-5" dirty="0">
                <a:latin typeface="Arial"/>
                <a:cs typeface="Arial"/>
              </a:rPr>
              <a:t>and the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  </a:t>
            </a:r>
            <a:r>
              <a:rPr sz="1400" dirty="0">
                <a:latin typeface="Arial"/>
                <a:cs typeface="Arial"/>
              </a:rPr>
              <a:t>(a </a:t>
            </a:r>
            <a:r>
              <a:rPr sz="1400" spc="-5" dirty="0">
                <a:latin typeface="Arial"/>
                <a:cs typeface="Arial"/>
              </a:rPr>
              <a:t>3072-dimensional dot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product)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71129" y="3177941"/>
            <a:ext cx="1530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188014" y="3449803"/>
            <a:ext cx="50818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10</a:t>
            </a:r>
            <a:endParaRPr dirty="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174012" y="3603319"/>
            <a:ext cx="245110" cy="317500"/>
          </a:xfrm>
          <a:custGeom>
            <a:avLst/>
            <a:gdLst/>
            <a:ahLst/>
            <a:cxnLst/>
            <a:rect l="l" t="t" r="r" b="b"/>
            <a:pathLst>
              <a:path w="245110" h="317500">
                <a:moveTo>
                  <a:pt x="0" y="317024"/>
                </a:moveTo>
                <a:lnTo>
                  <a:pt x="244974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67351" y="3486409"/>
            <a:ext cx="145199" cy="1600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46368" y="3281320"/>
            <a:ext cx="436880" cy="8890"/>
          </a:xfrm>
          <a:custGeom>
            <a:avLst/>
            <a:gdLst/>
            <a:ahLst/>
            <a:cxnLst/>
            <a:rect l="l" t="t" r="r" b="b"/>
            <a:pathLst>
              <a:path w="436879" h="8889">
                <a:moveTo>
                  <a:pt x="0" y="0"/>
                </a:moveTo>
                <a:lnTo>
                  <a:pt x="436399" y="8614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67556" y="3228460"/>
            <a:ext cx="159149" cy="122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94488" y="3272645"/>
            <a:ext cx="443230" cy="6350"/>
          </a:xfrm>
          <a:custGeom>
            <a:avLst/>
            <a:gdLst/>
            <a:ahLst/>
            <a:cxnLst/>
            <a:rect l="l" t="t" r="r" b="b"/>
            <a:pathLst>
              <a:path w="443229" h="6350">
                <a:moveTo>
                  <a:pt x="0" y="0"/>
                </a:moveTo>
                <a:lnTo>
                  <a:pt x="442974" y="6272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22502" y="3217439"/>
            <a:ext cx="158899" cy="1229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57926" y="5574844"/>
            <a:ext cx="8799195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34" name="Date Placeholder 3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35" name="Footer Placeholder 3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038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6666" y="1078972"/>
            <a:ext cx="4984813" cy="1566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5099" y="857251"/>
            <a:ext cx="3532504" cy="965835"/>
          </a:xfrm>
          <a:prstGeom prst="rect">
            <a:avLst/>
          </a:prstGeom>
        </p:spPr>
        <p:txBody>
          <a:bodyPr vert="horz" wrap="square" lIns="0" tIns="196215" rIns="0" bIns="0" rtlCol="0" anchor="b" anchorCtr="0">
            <a:spAutoFit/>
          </a:bodyPr>
          <a:lstStyle/>
          <a:p>
            <a:pPr marL="12700">
              <a:spcBef>
                <a:spcPts val="1545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AlexNet</a:t>
            </a:r>
            <a:endParaRPr sz="3000"/>
          </a:p>
          <a:p>
            <a:pPr marL="45720">
              <a:spcBef>
                <a:spcPts val="675"/>
              </a:spcBef>
            </a:pPr>
            <a:r>
              <a:rPr i="1" spc="-5" dirty="0">
                <a:solidFill>
                  <a:srgbClr val="000000"/>
                </a:solidFill>
              </a:rPr>
              <a:t>[Krizhevsky et al.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6225" y="2164735"/>
            <a:ext cx="4231005" cy="328038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131953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Full </a:t>
            </a:r>
            <a:r>
              <a:rPr sz="1400" dirty="0">
                <a:latin typeface="Arial"/>
                <a:cs typeface="Arial"/>
              </a:rPr>
              <a:t>(simplified) </a:t>
            </a:r>
            <a:r>
              <a:rPr sz="1400" spc="-5" dirty="0">
                <a:latin typeface="Arial"/>
                <a:cs typeface="Arial"/>
              </a:rPr>
              <a:t>AlexNet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architecture:  [227x227x3]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[55x55x96]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CONV1</a:t>
            </a:r>
            <a:r>
              <a:rPr sz="1400" spc="-5" dirty="0">
                <a:latin typeface="Arial"/>
                <a:cs typeface="Arial"/>
              </a:rPr>
              <a:t>: 96 11x11 filters at </a:t>
            </a:r>
            <a:r>
              <a:rPr sz="1400" dirty="0">
                <a:latin typeface="Arial"/>
                <a:cs typeface="Arial"/>
              </a:rPr>
              <a:t>stride </a:t>
            </a:r>
            <a:r>
              <a:rPr sz="1400" spc="-5" dirty="0">
                <a:latin typeface="Arial"/>
                <a:cs typeface="Arial"/>
              </a:rPr>
              <a:t>4, pad </a:t>
            </a:r>
            <a:r>
              <a:rPr sz="1400" dirty="0">
                <a:latin typeface="Arial"/>
                <a:cs typeface="Arial"/>
              </a:rPr>
              <a:t>0  </a:t>
            </a:r>
            <a:r>
              <a:rPr sz="1400" spc="-5" dirty="0">
                <a:latin typeface="Arial"/>
                <a:cs typeface="Arial"/>
              </a:rPr>
              <a:t>[27x27x96]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POOL1</a:t>
            </a:r>
            <a:r>
              <a:rPr sz="1400" spc="-5" dirty="0">
                <a:latin typeface="Arial"/>
                <a:cs typeface="Arial"/>
              </a:rPr>
              <a:t>: 3x3 filters at </a:t>
            </a:r>
            <a:r>
              <a:rPr sz="1400" dirty="0">
                <a:latin typeface="Arial"/>
                <a:cs typeface="Arial"/>
              </a:rPr>
              <a:t>stride 2  </a:t>
            </a:r>
            <a:r>
              <a:rPr sz="1400" spc="-5" dirty="0">
                <a:latin typeface="Arial"/>
                <a:cs typeface="Arial"/>
              </a:rPr>
              <a:t>[27x27x96] </a:t>
            </a: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NORM1: </a:t>
            </a:r>
            <a:r>
              <a:rPr sz="1400" spc="-5" dirty="0">
                <a:latin typeface="Arial"/>
                <a:cs typeface="Arial"/>
              </a:rPr>
              <a:t>Normalization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[27x27x256]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CONV2</a:t>
            </a:r>
            <a:r>
              <a:rPr sz="1400" spc="-5" dirty="0">
                <a:latin typeface="Arial"/>
                <a:cs typeface="Arial"/>
              </a:rPr>
              <a:t>: 256 5x5 filters at </a:t>
            </a:r>
            <a:r>
              <a:rPr sz="1400" dirty="0">
                <a:latin typeface="Arial"/>
                <a:cs typeface="Arial"/>
              </a:rPr>
              <a:t>stride </a:t>
            </a:r>
            <a:r>
              <a:rPr sz="1400" spc="-5" dirty="0">
                <a:latin typeface="Arial"/>
                <a:cs typeface="Arial"/>
              </a:rPr>
              <a:t>1, pad </a:t>
            </a:r>
            <a:r>
              <a:rPr sz="1400" dirty="0">
                <a:latin typeface="Arial"/>
                <a:cs typeface="Arial"/>
              </a:rPr>
              <a:t>2  </a:t>
            </a:r>
            <a:r>
              <a:rPr sz="1400" spc="-5" dirty="0">
                <a:latin typeface="Arial"/>
                <a:cs typeface="Arial"/>
              </a:rPr>
              <a:t>[13x13x256]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POOL2: </a:t>
            </a:r>
            <a:r>
              <a:rPr sz="1400" spc="-5" dirty="0">
                <a:latin typeface="Arial"/>
                <a:cs typeface="Arial"/>
              </a:rPr>
              <a:t>3x3 filters at </a:t>
            </a:r>
            <a:r>
              <a:rPr sz="1400" dirty="0">
                <a:latin typeface="Arial"/>
                <a:cs typeface="Arial"/>
              </a:rPr>
              <a:t>stride 2  </a:t>
            </a:r>
            <a:r>
              <a:rPr sz="1400" spc="-5" dirty="0">
                <a:latin typeface="Arial"/>
                <a:cs typeface="Arial"/>
              </a:rPr>
              <a:t>[13x13x256] </a:t>
            </a: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NORM2: </a:t>
            </a:r>
            <a:r>
              <a:rPr sz="1400" spc="-5" dirty="0">
                <a:latin typeface="Arial"/>
                <a:cs typeface="Arial"/>
              </a:rPr>
              <a:t>Normalization layer  [13x13x384]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CONV3</a:t>
            </a:r>
            <a:r>
              <a:rPr sz="1400" spc="-5" dirty="0">
                <a:latin typeface="Arial"/>
                <a:cs typeface="Arial"/>
              </a:rPr>
              <a:t>: 384 3x3 filters at </a:t>
            </a:r>
            <a:r>
              <a:rPr sz="1400" dirty="0">
                <a:latin typeface="Arial"/>
                <a:cs typeface="Arial"/>
              </a:rPr>
              <a:t>stride </a:t>
            </a:r>
            <a:r>
              <a:rPr sz="1400" spc="-5" dirty="0">
                <a:latin typeface="Arial"/>
                <a:cs typeface="Arial"/>
              </a:rPr>
              <a:t>1, pad </a:t>
            </a:r>
            <a:r>
              <a:rPr sz="1400" dirty="0">
                <a:latin typeface="Arial"/>
                <a:cs typeface="Arial"/>
              </a:rPr>
              <a:t>1  </a:t>
            </a:r>
            <a:r>
              <a:rPr sz="1400" spc="-5" dirty="0">
                <a:latin typeface="Arial"/>
                <a:cs typeface="Arial"/>
              </a:rPr>
              <a:t>[13x13x384]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CONV4</a:t>
            </a:r>
            <a:r>
              <a:rPr sz="1400" spc="-5" dirty="0">
                <a:latin typeface="Arial"/>
                <a:cs typeface="Arial"/>
              </a:rPr>
              <a:t>: 384 3x3 filters at </a:t>
            </a:r>
            <a:r>
              <a:rPr sz="1400" dirty="0">
                <a:latin typeface="Arial"/>
                <a:cs typeface="Arial"/>
              </a:rPr>
              <a:t>stride </a:t>
            </a:r>
            <a:r>
              <a:rPr sz="1400" spc="-5" dirty="0">
                <a:latin typeface="Arial"/>
                <a:cs typeface="Arial"/>
              </a:rPr>
              <a:t>1, pad </a:t>
            </a:r>
            <a:r>
              <a:rPr sz="1400" dirty="0">
                <a:latin typeface="Arial"/>
                <a:cs typeface="Arial"/>
              </a:rPr>
              <a:t>1  </a:t>
            </a:r>
            <a:r>
              <a:rPr sz="1400" spc="-5" dirty="0">
                <a:latin typeface="Arial"/>
                <a:cs typeface="Arial"/>
              </a:rPr>
              <a:t>[13x13x256]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CONV5</a:t>
            </a:r>
            <a:r>
              <a:rPr sz="1400" spc="-5" dirty="0">
                <a:latin typeface="Arial"/>
                <a:cs typeface="Arial"/>
              </a:rPr>
              <a:t>: 256 3x3 filters at </a:t>
            </a:r>
            <a:r>
              <a:rPr sz="1400" dirty="0">
                <a:latin typeface="Arial"/>
                <a:cs typeface="Arial"/>
              </a:rPr>
              <a:t>stride </a:t>
            </a:r>
            <a:r>
              <a:rPr sz="1400" spc="-5" dirty="0">
                <a:latin typeface="Arial"/>
                <a:cs typeface="Arial"/>
              </a:rPr>
              <a:t>1, pad </a:t>
            </a:r>
            <a:r>
              <a:rPr sz="1400" dirty="0">
                <a:latin typeface="Arial"/>
                <a:cs typeface="Arial"/>
              </a:rPr>
              <a:t>1  </a:t>
            </a:r>
            <a:r>
              <a:rPr sz="1400" spc="-5" dirty="0">
                <a:latin typeface="Arial"/>
                <a:cs typeface="Arial"/>
              </a:rPr>
              <a:t>[6x6x256]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POOL3</a:t>
            </a:r>
            <a:r>
              <a:rPr sz="1400" spc="-5" dirty="0">
                <a:latin typeface="Arial"/>
                <a:cs typeface="Arial"/>
              </a:rPr>
              <a:t>: 3x3 filters at </a:t>
            </a:r>
            <a:r>
              <a:rPr sz="1400" dirty="0">
                <a:latin typeface="Arial"/>
                <a:cs typeface="Arial"/>
              </a:rPr>
              <a:t>stride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85"/>
              </a:lnSpc>
            </a:pPr>
            <a:r>
              <a:rPr sz="1400" spc="-5" dirty="0">
                <a:latin typeface="Arial"/>
                <a:cs typeface="Arial"/>
              </a:rPr>
              <a:t>[4096] </a:t>
            </a:r>
            <a:r>
              <a:rPr sz="1400" spc="-5" dirty="0">
                <a:solidFill>
                  <a:srgbClr val="E69138"/>
                </a:solidFill>
                <a:latin typeface="Arial"/>
                <a:cs typeface="Arial"/>
              </a:rPr>
              <a:t>FC6: </a:t>
            </a:r>
            <a:r>
              <a:rPr sz="1400" spc="-5" dirty="0">
                <a:latin typeface="Arial"/>
                <a:cs typeface="Arial"/>
              </a:rPr>
              <a:t>4096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neurons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[4096] </a:t>
            </a:r>
            <a:r>
              <a:rPr sz="1400" spc="-5" dirty="0">
                <a:solidFill>
                  <a:srgbClr val="E69138"/>
                </a:solidFill>
                <a:latin typeface="Arial"/>
                <a:cs typeface="Arial"/>
              </a:rPr>
              <a:t>FC7: </a:t>
            </a:r>
            <a:r>
              <a:rPr sz="1400" spc="-5" dirty="0">
                <a:latin typeface="Arial"/>
                <a:cs typeface="Arial"/>
              </a:rPr>
              <a:t>4096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neurons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[1000] </a:t>
            </a:r>
            <a:r>
              <a:rPr sz="1400" spc="-5" dirty="0">
                <a:solidFill>
                  <a:srgbClr val="E69138"/>
                </a:solidFill>
                <a:latin typeface="Arial"/>
                <a:cs typeface="Arial"/>
              </a:rPr>
              <a:t>FC8: </a:t>
            </a:r>
            <a:r>
              <a:rPr sz="1400" spc="-5" dirty="0">
                <a:latin typeface="Arial"/>
                <a:cs typeface="Arial"/>
              </a:rPr>
              <a:t>1000 neurons </a:t>
            </a:r>
            <a:r>
              <a:rPr sz="1400" dirty="0">
                <a:latin typeface="Arial"/>
                <a:cs typeface="Arial"/>
              </a:rPr>
              <a:t>(class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scores)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10125" y="5224380"/>
            <a:ext cx="4329370" cy="90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9119" y="5562144"/>
            <a:ext cx="1593215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3000" spc="-27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pPr marL="12700">
                <a:lnSpc>
                  <a:spcPts val="2380"/>
                </a:lnSpc>
              </a:pPr>
              <a:t>70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31044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099" y="857251"/>
            <a:ext cx="3532504" cy="965835"/>
          </a:xfrm>
          <a:prstGeom prst="rect">
            <a:avLst/>
          </a:prstGeom>
        </p:spPr>
        <p:txBody>
          <a:bodyPr vert="horz" wrap="square" lIns="0" tIns="196215" rIns="0" bIns="0" rtlCol="0" anchor="b" anchorCtr="0">
            <a:spAutoFit/>
          </a:bodyPr>
          <a:lstStyle/>
          <a:p>
            <a:pPr marL="12700">
              <a:spcBef>
                <a:spcPts val="1545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AlexNet</a:t>
            </a:r>
            <a:endParaRPr sz="3000"/>
          </a:p>
          <a:p>
            <a:pPr marL="45720">
              <a:spcBef>
                <a:spcPts val="675"/>
              </a:spcBef>
            </a:pPr>
            <a:r>
              <a:rPr i="1" spc="-5" dirty="0">
                <a:solidFill>
                  <a:srgbClr val="000000"/>
                </a:solidFill>
              </a:rPr>
              <a:t>[Krizhevsky et al.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25" y="2164734"/>
            <a:ext cx="4231005" cy="2639184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131953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Full </a:t>
            </a:r>
            <a:r>
              <a:rPr sz="1400" dirty="0">
                <a:latin typeface="Arial"/>
                <a:cs typeface="Arial"/>
              </a:rPr>
              <a:t>(simplified) </a:t>
            </a:r>
            <a:r>
              <a:rPr sz="1400" spc="-5" dirty="0">
                <a:latin typeface="Arial"/>
                <a:cs typeface="Arial"/>
              </a:rPr>
              <a:t>AlexNet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architecture:  [227x227x3]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[55x55x96]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CONV1</a:t>
            </a:r>
            <a:r>
              <a:rPr sz="1400" spc="-5" dirty="0">
                <a:latin typeface="Arial"/>
                <a:cs typeface="Arial"/>
              </a:rPr>
              <a:t>: 96 11x11 filters at </a:t>
            </a:r>
            <a:r>
              <a:rPr sz="1400" dirty="0">
                <a:latin typeface="Arial"/>
                <a:cs typeface="Arial"/>
              </a:rPr>
              <a:t>stride </a:t>
            </a:r>
            <a:r>
              <a:rPr sz="1400" spc="-5" dirty="0">
                <a:latin typeface="Arial"/>
                <a:cs typeface="Arial"/>
              </a:rPr>
              <a:t>4, pad </a:t>
            </a:r>
            <a:r>
              <a:rPr sz="1400" dirty="0">
                <a:latin typeface="Arial"/>
                <a:cs typeface="Arial"/>
              </a:rPr>
              <a:t>0  </a:t>
            </a:r>
            <a:r>
              <a:rPr sz="1400" spc="-5" dirty="0">
                <a:latin typeface="Arial"/>
                <a:cs typeface="Arial"/>
              </a:rPr>
              <a:t>[27x27x96]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POOL1</a:t>
            </a:r>
            <a:r>
              <a:rPr sz="1400" spc="-5" dirty="0">
                <a:latin typeface="Arial"/>
                <a:cs typeface="Arial"/>
              </a:rPr>
              <a:t>: 3x3 filters at </a:t>
            </a:r>
            <a:r>
              <a:rPr sz="1400" dirty="0">
                <a:latin typeface="Arial"/>
                <a:cs typeface="Arial"/>
              </a:rPr>
              <a:t>stride 2  </a:t>
            </a:r>
            <a:r>
              <a:rPr sz="1400" spc="-5" dirty="0">
                <a:latin typeface="Arial"/>
                <a:cs typeface="Arial"/>
              </a:rPr>
              <a:t>[27x27x96] </a:t>
            </a: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NORM1: </a:t>
            </a:r>
            <a:r>
              <a:rPr sz="1400" spc="-5" dirty="0">
                <a:latin typeface="Arial"/>
                <a:cs typeface="Arial"/>
              </a:rPr>
              <a:t>Normalization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[27x27x256]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CONV2</a:t>
            </a:r>
            <a:r>
              <a:rPr sz="1400" spc="-5" dirty="0">
                <a:latin typeface="Arial"/>
                <a:cs typeface="Arial"/>
              </a:rPr>
              <a:t>: 256 5x5 filters at </a:t>
            </a:r>
            <a:r>
              <a:rPr sz="1400" dirty="0">
                <a:latin typeface="Arial"/>
                <a:cs typeface="Arial"/>
              </a:rPr>
              <a:t>stride </a:t>
            </a:r>
            <a:r>
              <a:rPr sz="1400" spc="-5" dirty="0">
                <a:latin typeface="Arial"/>
                <a:cs typeface="Arial"/>
              </a:rPr>
              <a:t>1, pad </a:t>
            </a:r>
            <a:r>
              <a:rPr sz="1400" dirty="0">
                <a:latin typeface="Arial"/>
                <a:cs typeface="Arial"/>
              </a:rPr>
              <a:t>2  </a:t>
            </a:r>
            <a:r>
              <a:rPr sz="1400" spc="-5" dirty="0">
                <a:latin typeface="Arial"/>
                <a:cs typeface="Arial"/>
              </a:rPr>
              <a:t>[13x13x256]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POOL2: </a:t>
            </a:r>
            <a:r>
              <a:rPr sz="1400" spc="-5" dirty="0">
                <a:latin typeface="Arial"/>
                <a:cs typeface="Arial"/>
              </a:rPr>
              <a:t>3x3 filters at </a:t>
            </a:r>
            <a:r>
              <a:rPr sz="1400" dirty="0">
                <a:latin typeface="Arial"/>
                <a:cs typeface="Arial"/>
              </a:rPr>
              <a:t>stride 2  </a:t>
            </a:r>
            <a:r>
              <a:rPr sz="1400" spc="-5" dirty="0">
                <a:latin typeface="Arial"/>
                <a:cs typeface="Arial"/>
              </a:rPr>
              <a:t>[13x13x256] </a:t>
            </a: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NORM2: </a:t>
            </a:r>
            <a:r>
              <a:rPr sz="1400" spc="-5" dirty="0">
                <a:latin typeface="Arial"/>
                <a:cs typeface="Arial"/>
              </a:rPr>
              <a:t>Normalization layer  [13x13x384]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CONV3</a:t>
            </a:r>
            <a:r>
              <a:rPr sz="1400" spc="-5" dirty="0">
                <a:latin typeface="Arial"/>
                <a:cs typeface="Arial"/>
              </a:rPr>
              <a:t>: 384 3x3 filters at </a:t>
            </a:r>
            <a:r>
              <a:rPr sz="1400" dirty="0">
                <a:latin typeface="Arial"/>
                <a:cs typeface="Arial"/>
              </a:rPr>
              <a:t>stride </a:t>
            </a:r>
            <a:r>
              <a:rPr sz="1400" spc="-5" dirty="0">
                <a:latin typeface="Arial"/>
                <a:cs typeface="Arial"/>
              </a:rPr>
              <a:t>1, pad </a:t>
            </a:r>
            <a:r>
              <a:rPr sz="1400" dirty="0">
                <a:latin typeface="Arial"/>
                <a:cs typeface="Arial"/>
              </a:rPr>
              <a:t>1  </a:t>
            </a:r>
            <a:r>
              <a:rPr sz="1400" spc="-5" dirty="0">
                <a:latin typeface="Arial"/>
                <a:cs typeface="Arial"/>
              </a:rPr>
              <a:t>[13x13x384]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CONV4</a:t>
            </a:r>
            <a:r>
              <a:rPr sz="1400" spc="-5" dirty="0">
                <a:latin typeface="Arial"/>
                <a:cs typeface="Arial"/>
              </a:rPr>
              <a:t>: 384 3x3 filters at </a:t>
            </a:r>
            <a:r>
              <a:rPr sz="1400" dirty="0">
                <a:latin typeface="Arial"/>
                <a:cs typeface="Arial"/>
              </a:rPr>
              <a:t>stride </a:t>
            </a:r>
            <a:r>
              <a:rPr sz="1400" spc="-5" dirty="0">
                <a:latin typeface="Arial"/>
                <a:cs typeface="Arial"/>
              </a:rPr>
              <a:t>1, pad </a:t>
            </a:r>
            <a:r>
              <a:rPr sz="1400" dirty="0">
                <a:latin typeface="Arial"/>
                <a:cs typeface="Arial"/>
              </a:rPr>
              <a:t>1  </a:t>
            </a:r>
            <a:r>
              <a:rPr sz="1400" spc="-5" dirty="0">
                <a:latin typeface="Arial"/>
                <a:cs typeface="Arial"/>
              </a:rPr>
              <a:t>[13x13x256]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CONV5</a:t>
            </a:r>
            <a:r>
              <a:rPr sz="1400" spc="-5" dirty="0">
                <a:latin typeface="Arial"/>
                <a:cs typeface="Arial"/>
              </a:rPr>
              <a:t>: 256 3x3 filters at </a:t>
            </a:r>
            <a:r>
              <a:rPr sz="1400" dirty="0">
                <a:latin typeface="Arial"/>
                <a:cs typeface="Arial"/>
              </a:rPr>
              <a:t>stride </a:t>
            </a:r>
            <a:r>
              <a:rPr sz="1400" spc="-5" dirty="0">
                <a:latin typeface="Arial"/>
                <a:cs typeface="Arial"/>
              </a:rPr>
              <a:t>1, pad </a:t>
            </a:r>
            <a:r>
              <a:rPr sz="1400" dirty="0">
                <a:latin typeface="Arial"/>
                <a:cs typeface="Arial"/>
              </a:rPr>
              <a:t>1  </a:t>
            </a:r>
            <a:r>
              <a:rPr sz="1400" spc="-5" dirty="0">
                <a:latin typeface="Arial"/>
                <a:cs typeface="Arial"/>
              </a:rPr>
              <a:t>[6x6x256]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POOL3</a:t>
            </a:r>
            <a:r>
              <a:rPr sz="1400" spc="-5" dirty="0">
                <a:latin typeface="Arial"/>
                <a:cs typeface="Arial"/>
              </a:rPr>
              <a:t>: 3x3 filters at </a:t>
            </a:r>
            <a:r>
              <a:rPr sz="1400" dirty="0">
                <a:latin typeface="Arial"/>
                <a:cs typeface="Arial"/>
              </a:rPr>
              <a:t>stride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3844" y="2689179"/>
            <a:ext cx="3413125" cy="21929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00FF"/>
                </a:solidFill>
                <a:latin typeface="Arial"/>
                <a:cs typeface="Arial"/>
              </a:rPr>
              <a:t>Details/Retrospectives: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  <a:buChar char="-"/>
              <a:tabLst>
                <a:tab pos="121285" algn="l"/>
              </a:tabLst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first use of</a:t>
            </a:r>
            <a:r>
              <a:rPr sz="14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ReLU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  <a:buChar char="-"/>
              <a:tabLst>
                <a:tab pos="121285" algn="l"/>
              </a:tabLst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used Norm layers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(not common</a:t>
            </a:r>
            <a:r>
              <a:rPr sz="14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anymore)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  <a:buChar char="-"/>
              <a:tabLst>
                <a:tab pos="121285" algn="l"/>
              </a:tabLst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heavy data</a:t>
            </a:r>
            <a:r>
              <a:rPr sz="14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augmentation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  <a:buChar char="-"/>
              <a:tabLst>
                <a:tab pos="121285" algn="l"/>
              </a:tabLst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dropout</a:t>
            </a:r>
            <a:r>
              <a:rPr sz="14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0.5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  <a:buChar char="-"/>
              <a:tabLst>
                <a:tab pos="121285" algn="l"/>
              </a:tabLst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batch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size</a:t>
            </a:r>
            <a:r>
              <a:rPr sz="14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128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  <a:buChar char="-"/>
              <a:tabLst>
                <a:tab pos="121285" algn="l"/>
              </a:tabLst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SGD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Momentum</a:t>
            </a:r>
            <a:r>
              <a:rPr sz="14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0.9</a:t>
            </a:r>
            <a:endParaRPr sz="1400" dirty="0">
              <a:latin typeface="Arial"/>
              <a:cs typeface="Arial"/>
            </a:endParaRPr>
          </a:p>
          <a:p>
            <a:pPr marL="12700" marR="448309">
              <a:lnSpc>
                <a:spcPts val="1650"/>
              </a:lnSpc>
              <a:spcBef>
                <a:spcPts val="65"/>
              </a:spcBef>
              <a:buChar char="-"/>
              <a:tabLst>
                <a:tab pos="121285" algn="l"/>
              </a:tabLst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Learning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rate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1e-2,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reduced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by 10 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manually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when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val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accuracy</a:t>
            </a:r>
            <a:r>
              <a:rPr sz="14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plateaus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ts val="1600"/>
              </a:lnSpc>
              <a:buChar char="-"/>
              <a:tabLst>
                <a:tab pos="121285" algn="l"/>
              </a:tabLst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L2 weight decay</a:t>
            </a:r>
            <a:r>
              <a:rPr sz="14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5e-4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10125" y="5224380"/>
            <a:ext cx="4329370" cy="9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6224" y="4742563"/>
            <a:ext cx="3235960" cy="643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spc="-5" dirty="0">
                <a:latin typeface="Arial"/>
                <a:cs typeface="Arial"/>
              </a:rPr>
              <a:t>[4096] </a:t>
            </a:r>
            <a:r>
              <a:rPr sz="1400" spc="-5" dirty="0">
                <a:solidFill>
                  <a:srgbClr val="E69138"/>
                </a:solidFill>
                <a:latin typeface="Arial"/>
                <a:cs typeface="Arial"/>
              </a:rPr>
              <a:t>FC6: </a:t>
            </a:r>
            <a:r>
              <a:rPr sz="1400" spc="-5" dirty="0">
                <a:latin typeface="Arial"/>
                <a:cs typeface="Arial"/>
              </a:rPr>
              <a:t>4096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neurons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[4096] </a:t>
            </a:r>
            <a:r>
              <a:rPr sz="1400" spc="-5" dirty="0">
                <a:solidFill>
                  <a:srgbClr val="E69138"/>
                </a:solidFill>
                <a:latin typeface="Arial"/>
                <a:cs typeface="Arial"/>
              </a:rPr>
              <a:t>FC7: </a:t>
            </a:r>
            <a:r>
              <a:rPr sz="1400" spc="-5" dirty="0">
                <a:latin typeface="Arial"/>
                <a:cs typeface="Arial"/>
              </a:rPr>
              <a:t>4096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neurons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[1000] </a:t>
            </a:r>
            <a:r>
              <a:rPr sz="1400" spc="-5" dirty="0">
                <a:solidFill>
                  <a:srgbClr val="E69138"/>
                </a:solidFill>
                <a:latin typeface="Arial"/>
                <a:cs typeface="Arial"/>
              </a:rPr>
              <a:t>FC8: </a:t>
            </a:r>
            <a:r>
              <a:rPr sz="1400" spc="-5" dirty="0">
                <a:latin typeface="Arial"/>
                <a:cs typeface="Arial"/>
              </a:rPr>
              <a:t>1000 neurons </a:t>
            </a:r>
            <a:r>
              <a:rPr sz="1400" dirty="0">
                <a:latin typeface="Arial"/>
                <a:cs typeface="Arial"/>
              </a:rPr>
              <a:t>(class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scores)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33843" y="4848049"/>
            <a:ext cx="285496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- 7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CNN ensemble: 18.2%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-&gt;</a:t>
            </a:r>
            <a:r>
              <a:rPr sz="14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15.4%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71</a:t>
            </a:fld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6555003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6666" y="1078972"/>
            <a:ext cx="4984813" cy="1566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5099" y="857251"/>
            <a:ext cx="3532504" cy="965835"/>
          </a:xfrm>
          <a:prstGeom prst="rect">
            <a:avLst/>
          </a:prstGeom>
        </p:spPr>
        <p:txBody>
          <a:bodyPr vert="horz" wrap="square" lIns="0" tIns="196215" rIns="0" bIns="0" rtlCol="0" anchor="b" anchorCtr="0">
            <a:spAutoFit/>
          </a:bodyPr>
          <a:lstStyle/>
          <a:p>
            <a:pPr marL="12700">
              <a:spcBef>
                <a:spcPts val="1545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AlexNet</a:t>
            </a:r>
            <a:endParaRPr sz="3000"/>
          </a:p>
          <a:p>
            <a:pPr marL="45720">
              <a:spcBef>
                <a:spcPts val="675"/>
              </a:spcBef>
            </a:pPr>
            <a:r>
              <a:rPr i="1" spc="-5" dirty="0">
                <a:solidFill>
                  <a:srgbClr val="000000"/>
                </a:solidFill>
              </a:rPr>
              <a:t>[Krizhevsky et al.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6225" y="2164734"/>
            <a:ext cx="291655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Full </a:t>
            </a:r>
            <a:r>
              <a:rPr sz="1400" dirty="0">
                <a:latin typeface="Arial"/>
                <a:cs typeface="Arial"/>
              </a:rPr>
              <a:t>(simplified) </a:t>
            </a:r>
            <a:r>
              <a:rPr sz="1400" spc="-5" dirty="0">
                <a:latin typeface="Arial"/>
                <a:cs typeface="Arial"/>
              </a:rPr>
              <a:t>AlexNet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architecture:  [227x227x3]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225" y="2583833"/>
            <a:ext cx="423100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[55x55x96]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CONV1</a:t>
            </a:r>
            <a:r>
              <a:rPr sz="1400" spc="-5" dirty="0">
                <a:latin typeface="Arial"/>
                <a:cs typeface="Arial"/>
              </a:rPr>
              <a:t>: 96 11x11 filters at </a:t>
            </a:r>
            <a:r>
              <a:rPr sz="1400" dirty="0">
                <a:latin typeface="Arial"/>
                <a:cs typeface="Arial"/>
              </a:rPr>
              <a:t>stride </a:t>
            </a:r>
            <a:r>
              <a:rPr sz="1400" spc="-5" dirty="0">
                <a:latin typeface="Arial"/>
                <a:cs typeface="Arial"/>
              </a:rPr>
              <a:t>4, pad </a:t>
            </a:r>
            <a:r>
              <a:rPr sz="1400" dirty="0">
                <a:latin typeface="Arial"/>
                <a:cs typeface="Arial"/>
              </a:rPr>
              <a:t>0  </a:t>
            </a:r>
            <a:r>
              <a:rPr sz="1400" spc="-5" dirty="0">
                <a:latin typeface="Arial"/>
                <a:cs typeface="Arial"/>
              </a:rPr>
              <a:t>[27x27x96]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POOL1</a:t>
            </a:r>
            <a:r>
              <a:rPr sz="1400" spc="-5" dirty="0">
                <a:latin typeface="Arial"/>
                <a:cs typeface="Arial"/>
              </a:rPr>
              <a:t>: 3x3 filters at </a:t>
            </a:r>
            <a:r>
              <a:rPr sz="1400" dirty="0">
                <a:latin typeface="Arial"/>
                <a:cs typeface="Arial"/>
              </a:rPr>
              <a:t>stride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6225" y="3002933"/>
            <a:ext cx="4231005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[27x27x96] </a:t>
            </a: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NORM1: </a:t>
            </a:r>
            <a:r>
              <a:rPr sz="1400" spc="-5" dirty="0">
                <a:latin typeface="Arial"/>
                <a:cs typeface="Arial"/>
              </a:rPr>
              <a:t>Normalization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latin typeface="Arial"/>
                <a:cs typeface="Arial"/>
              </a:rPr>
              <a:t>[27x27x256]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CONV2</a:t>
            </a:r>
            <a:r>
              <a:rPr sz="1400" spc="-5" dirty="0">
                <a:latin typeface="Arial"/>
                <a:cs typeface="Arial"/>
              </a:rPr>
              <a:t>: 256 5x5 filters at </a:t>
            </a:r>
            <a:r>
              <a:rPr sz="1400" dirty="0">
                <a:latin typeface="Arial"/>
                <a:cs typeface="Arial"/>
              </a:rPr>
              <a:t>stride </a:t>
            </a:r>
            <a:r>
              <a:rPr sz="1400" spc="-5" dirty="0">
                <a:latin typeface="Arial"/>
                <a:cs typeface="Arial"/>
              </a:rPr>
              <a:t>1, pad </a:t>
            </a:r>
            <a:r>
              <a:rPr sz="1400" dirty="0">
                <a:latin typeface="Arial"/>
                <a:cs typeface="Arial"/>
              </a:rPr>
              <a:t>2  </a:t>
            </a:r>
            <a:r>
              <a:rPr sz="1400" spc="-5" dirty="0">
                <a:latin typeface="Arial"/>
                <a:cs typeface="Arial"/>
              </a:rPr>
              <a:t>[13x13x256]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POOL2: </a:t>
            </a:r>
            <a:r>
              <a:rPr sz="1400" spc="-5" dirty="0">
                <a:latin typeface="Arial"/>
                <a:cs typeface="Arial"/>
              </a:rPr>
              <a:t>3x3 filters at </a:t>
            </a:r>
            <a:r>
              <a:rPr sz="1400" dirty="0">
                <a:latin typeface="Arial"/>
                <a:cs typeface="Arial"/>
              </a:rPr>
              <a:t>stride 2  </a:t>
            </a:r>
            <a:r>
              <a:rPr sz="1400" spc="-5" dirty="0">
                <a:latin typeface="Arial"/>
                <a:cs typeface="Arial"/>
              </a:rPr>
              <a:t>[13x13x256] </a:t>
            </a: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NORM2: </a:t>
            </a:r>
            <a:r>
              <a:rPr sz="1400" spc="-5" dirty="0">
                <a:latin typeface="Arial"/>
                <a:cs typeface="Arial"/>
              </a:rPr>
              <a:t>Normalization layer  [13x13x384]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CONV3</a:t>
            </a:r>
            <a:r>
              <a:rPr sz="1400" spc="-5" dirty="0">
                <a:latin typeface="Arial"/>
                <a:cs typeface="Arial"/>
              </a:rPr>
              <a:t>: 384 3x3 filters at </a:t>
            </a:r>
            <a:r>
              <a:rPr sz="1400" dirty="0">
                <a:latin typeface="Arial"/>
                <a:cs typeface="Arial"/>
              </a:rPr>
              <a:t>stride </a:t>
            </a:r>
            <a:r>
              <a:rPr sz="1400" spc="-5" dirty="0">
                <a:latin typeface="Arial"/>
                <a:cs typeface="Arial"/>
              </a:rPr>
              <a:t>1, pad </a:t>
            </a:r>
            <a:r>
              <a:rPr sz="1400" dirty="0">
                <a:latin typeface="Arial"/>
                <a:cs typeface="Arial"/>
              </a:rPr>
              <a:t>1  </a:t>
            </a:r>
            <a:r>
              <a:rPr sz="1400" spc="-5" dirty="0">
                <a:latin typeface="Arial"/>
                <a:cs typeface="Arial"/>
              </a:rPr>
              <a:t>[13x13x384]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CONV4</a:t>
            </a:r>
            <a:r>
              <a:rPr sz="1400" spc="-5" dirty="0">
                <a:latin typeface="Arial"/>
                <a:cs typeface="Arial"/>
              </a:rPr>
              <a:t>: 384 3x3 filters at </a:t>
            </a:r>
            <a:r>
              <a:rPr sz="1400" dirty="0">
                <a:latin typeface="Arial"/>
                <a:cs typeface="Arial"/>
              </a:rPr>
              <a:t>stride </a:t>
            </a:r>
            <a:r>
              <a:rPr sz="1400" spc="-5" dirty="0">
                <a:latin typeface="Arial"/>
                <a:cs typeface="Arial"/>
              </a:rPr>
              <a:t>1, pad </a:t>
            </a:r>
            <a:r>
              <a:rPr sz="1400" dirty="0">
                <a:latin typeface="Arial"/>
                <a:cs typeface="Arial"/>
              </a:rPr>
              <a:t>1  </a:t>
            </a:r>
            <a:r>
              <a:rPr sz="1400" spc="-5" dirty="0">
                <a:latin typeface="Arial"/>
                <a:cs typeface="Arial"/>
              </a:rPr>
              <a:t>[13x13x256]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CONV5</a:t>
            </a:r>
            <a:r>
              <a:rPr sz="1400" spc="-5" dirty="0">
                <a:latin typeface="Arial"/>
                <a:cs typeface="Arial"/>
              </a:rPr>
              <a:t>: 256 3x3 filters at </a:t>
            </a:r>
            <a:r>
              <a:rPr sz="1400" dirty="0">
                <a:latin typeface="Arial"/>
                <a:cs typeface="Arial"/>
              </a:rPr>
              <a:t>stride </a:t>
            </a:r>
            <a:r>
              <a:rPr sz="1400" spc="-5" dirty="0">
                <a:latin typeface="Arial"/>
                <a:cs typeface="Arial"/>
              </a:rPr>
              <a:t>1, pad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1674" y="2622796"/>
            <a:ext cx="913130" cy="217170"/>
          </a:xfrm>
          <a:custGeom>
            <a:avLst/>
            <a:gdLst/>
            <a:ahLst/>
            <a:cxnLst/>
            <a:rect l="l" t="t" r="r" b="b"/>
            <a:pathLst>
              <a:path w="913130" h="217169">
                <a:moveTo>
                  <a:pt x="0" y="0"/>
                </a:moveTo>
                <a:lnTo>
                  <a:pt x="912598" y="0"/>
                </a:lnTo>
                <a:lnTo>
                  <a:pt x="912598" y="216899"/>
                </a:lnTo>
                <a:lnTo>
                  <a:pt x="0" y="216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4272" y="2491984"/>
            <a:ext cx="3120390" cy="130810"/>
          </a:xfrm>
          <a:custGeom>
            <a:avLst/>
            <a:gdLst/>
            <a:ahLst/>
            <a:cxnLst/>
            <a:rect l="l" t="t" r="r" b="b"/>
            <a:pathLst>
              <a:path w="3120390" h="130810">
                <a:moveTo>
                  <a:pt x="0" y="130812"/>
                </a:moveTo>
                <a:lnTo>
                  <a:pt x="3120393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3817" y="2451021"/>
            <a:ext cx="106749" cy="81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17792" y="1004225"/>
            <a:ext cx="669925" cy="1618615"/>
          </a:xfrm>
          <a:custGeom>
            <a:avLst/>
            <a:gdLst/>
            <a:ahLst/>
            <a:cxnLst/>
            <a:rect l="l" t="t" r="r" b="b"/>
            <a:pathLst>
              <a:path w="669925" h="1618614">
                <a:moveTo>
                  <a:pt x="0" y="0"/>
                </a:moveTo>
                <a:lnTo>
                  <a:pt x="669898" y="0"/>
                </a:lnTo>
                <a:lnTo>
                  <a:pt x="669898" y="1618496"/>
                </a:lnTo>
                <a:lnTo>
                  <a:pt x="0" y="161849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354712" y="3237010"/>
            <a:ext cx="2898140" cy="111312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45720" algn="just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Historical note: Trained on GTX 580  GPU with only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3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GB of</a:t>
            </a:r>
            <a:r>
              <a:rPr sz="1400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memory.</a:t>
            </a:r>
            <a:endParaRPr sz="1400">
              <a:latin typeface="Arial"/>
              <a:cs typeface="Arial"/>
            </a:endParaRPr>
          </a:p>
          <a:p>
            <a:pPr marL="12700" marR="5080" algn="just">
              <a:lnSpc>
                <a:spcPts val="1650"/>
              </a:lnSpc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Network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spread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across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2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GPUs, half  the neurons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(feature maps)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on each  GPU.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2714" y="2703609"/>
            <a:ext cx="11791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[55x55x48]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14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10125" y="5224380"/>
            <a:ext cx="4329370" cy="90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6225" y="4486621"/>
            <a:ext cx="3559175" cy="86498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45"/>
              </a:spcBef>
            </a:pPr>
            <a:r>
              <a:rPr sz="1400" spc="-5" dirty="0">
                <a:latin typeface="Arial"/>
                <a:cs typeface="Arial"/>
              </a:rPr>
              <a:t>[6x6x256]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POOL3</a:t>
            </a:r>
            <a:r>
              <a:rPr sz="1400" spc="-5" dirty="0">
                <a:latin typeface="Arial"/>
                <a:cs typeface="Arial"/>
              </a:rPr>
              <a:t>: 3x3 filters at </a:t>
            </a:r>
            <a:r>
              <a:rPr sz="1400" dirty="0">
                <a:latin typeface="Arial"/>
                <a:cs typeface="Arial"/>
              </a:rPr>
              <a:t>stride 2  </a:t>
            </a:r>
            <a:r>
              <a:rPr sz="1400" spc="-5" dirty="0">
                <a:latin typeface="Arial"/>
                <a:cs typeface="Arial"/>
              </a:rPr>
              <a:t>[4096] </a:t>
            </a:r>
            <a:r>
              <a:rPr sz="1400" spc="-5" dirty="0">
                <a:solidFill>
                  <a:srgbClr val="E69138"/>
                </a:solidFill>
                <a:latin typeface="Arial"/>
                <a:cs typeface="Arial"/>
              </a:rPr>
              <a:t>FC6: </a:t>
            </a:r>
            <a:r>
              <a:rPr sz="1400" spc="-5" dirty="0">
                <a:latin typeface="Arial"/>
                <a:cs typeface="Arial"/>
              </a:rPr>
              <a:t>4096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neurons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85"/>
              </a:lnSpc>
            </a:pPr>
            <a:r>
              <a:rPr sz="1400" spc="-5" dirty="0">
                <a:latin typeface="Arial"/>
                <a:cs typeface="Arial"/>
              </a:rPr>
              <a:t>[4096] </a:t>
            </a:r>
            <a:r>
              <a:rPr sz="1400" spc="-5" dirty="0">
                <a:solidFill>
                  <a:srgbClr val="E69138"/>
                </a:solidFill>
                <a:latin typeface="Arial"/>
                <a:cs typeface="Arial"/>
              </a:rPr>
              <a:t>FC7: </a:t>
            </a:r>
            <a:r>
              <a:rPr sz="1400" spc="-5" dirty="0">
                <a:latin typeface="Arial"/>
                <a:cs typeface="Arial"/>
              </a:rPr>
              <a:t>4096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neurons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[1000] </a:t>
            </a:r>
            <a:r>
              <a:rPr sz="1400" spc="-5" dirty="0">
                <a:solidFill>
                  <a:srgbClr val="E69138"/>
                </a:solidFill>
                <a:latin typeface="Arial"/>
                <a:cs typeface="Arial"/>
              </a:rPr>
              <a:t>FC8: </a:t>
            </a:r>
            <a:r>
              <a:rPr sz="1400" spc="-5" dirty="0">
                <a:latin typeface="Arial"/>
                <a:cs typeface="Arial"/>
              </a:rPr>
              <a:t>1000 neurons </a:t>
            </a:r>
            <a:r>
              <a:rPr sz="1400" dirty="0">
                <a:latin typeface="Arial"/>
                <a:cs typeface="Arial"/>
              </a:rPr>
              <a:t>(class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scores)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72</a:t>
            </a:fld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0215930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099" y="857251"/>
            <a:ext cx="3532504" cy="965835"/>
          </a:xfrm>
          <a:prstGeom prst="rect">
            <a:avLst/>
          </a:prstGeom>
        </p:spPr>
        <p:txBody>
          <a:bodyPr vert="horz" wrap="square" lIns="0" tIns="196215" rIns="0" bIns="0" rtlCol="0" anchor="b" anchorCtr="0">
            <a:spAutoFit/>
          </a:bodyPr>
          <a:lstStyle/>
          <a:p>
            <a:pPr marL="12700">
              <a:spcBef>
                <a:spcPts val="1545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AlexNet</a:t>
            </a:r>
            <a:endParaRPr sz="3000"/>
          </a:p>
          <a:p>
            <a:pPr marL="45720">
              <a:spcBef>
                <a:spcPts val="675"/>
              </a:spcBef>
            </a:pPr>
            <a:r>
              <a:rPr i="1" spc="-5" dirty="0">
                <a:solidFill>
                  <a:srgbClr val="000000"/>
                </a:solidFill>
              </a:rPr>
              <a:t>[Krizhevsky et al.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25" y="2164734"/>
            <a:ext cx="4231005" cy="2421176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131953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Full </a:t>
            </a:r>
            <a:r>
              <a:rPr sz="1400" dirty="0">
                <a:latin typeface="Arial"/>
                <a:cs typeface="Arial"/>
              </a:rPr>
              <a:t>(simplified) </a:t>
            </a:r>
            <a:r>
              <a:rPr sz="1400" spc="-5" dirty="0">
                <a:latin typeface="Arial"/>
                <a:cs typeface="Arial"/>
              </a:rPr>
              <a:t>AlexNet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architecture:  [227x227x3]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[55x55x96]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CONV1</a:t>
            </a:r>
            <a:r>
              <a:rPr sz="1400" spc="-5" dirty="0">
                <a:latin typeface="Arial"/>
                <a:cs typeface="Arial"/>
              </a:rPr>
              <a:t>: 96 11x11 filters at </a:t>
            </a:r>
            <a:r>
              <a:rPr sz="1400" dirty="0">
                <a:latin typeface="Arial"/>
                <a:cs typeface="Arial"/>
              </a:rPr>
              <a:t>stride </a:t>
            </a:r>
            <a:r>
              <a:rPr sz="1400" spc="-5" dirty="0">
                <a:latin typeface="Arial"/>
                <a:cs typeface="Arial"/>
              </a:rPr>
              <a:t>4, pad </a:t>
            </a:r>
            <a:r>
              <a:rPr sz="1400" dirty="0">
                <a:latin typeface="Arial"/>
                <a:cs typeface="Arial"/>
              </a:rPr>
              <a:t>0  </a:t>
            </a:r>
            <a:r>
              <a:rPr sz="1400" spc="-5" dirty="0">
                <a:latin typeface="Arial"/>
                <a:cs typeface="Arial"/>
              </a:rPr>
              <a:t>[27x27x96]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POOL1</a:t>
            </a:r>
            <a:r>
              <a:rPr sz="1400" spc="-5" dirty="0">
                <a:latin typeface="Arial"/>
                <a:cs typeface="Arial"/>
              </a:rPr>
              <a:t>: 3x3 filters at </a:t>
            </a:r>
            <a:r>
              <a:rPr sz="1400" dirty="0">
                <a:latin typeface="Arial"/>
                <a:cs typeface="Arial"/>
              </a:rPr>
              <a:t>stride 2  </a:t>
            </a:r>
            <a:r>
              <a:rPr sz="1400" spc="-5" dirty="0">
                <a:latin typeface="Arial"/>
                <a:cs typeface="Arial"/>
              </a:rPr>
              <a:t>[27x27x96] </a:t>
            </a: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NORM1: </a:t>
            </a:r>
            <a:r>
              <a:rPr sz="1400" spc="-5" dirty="0">
                <a:latin typeface="Arial"/>
                <a:cs typeface="Arial"/>
              </a:rPr>
              <a:t>Normalization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[27x27x256]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CONV2</a:t>
            </a:r>
            <a:r>
              <a:rPr sz="1400" spc="-5" dirty="0">
                <a:latin typeface="Arial"/>
                <a:cs typeface="Arial"/>
              </a:rPr>
              <a:t>: 256 5x5 filters at </a:t>
            </a:r>
            <a:r>
              <a:rPr sz="1400" dirty="0">
                <a:latin typeface="Arial"/>
                <a:cs typeface="Arial"/>
              </a:rPr>
              <a:t>stride </a:t>
            </a:r>
            <a:r>
              <a:rPr sz="1400" spc="-5" dirty="0">
                <a:latin typeface="Arial"/>
                <a:cs typeface="Arial"/>
              </a:rPr>
              <a:t>1, pad </a:t>
            </a:r>
            <a:r>
              <a:rPr sz="1400" dirty="0">
                <a:latin typeface="Arial"/>
                <a:cs typeface="Arial"/>
              </a:rPr>
              <a:t>2  </a:t>
            </a:r>
            <a:r>
              <a:rPr sz="1400" spc="-5" dirty="0">
                <a:latin typeface="Arial"/>
                <a:cs typeface="Arial"/>
              </a:rPr>
              <a:t>[13x13x256]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POOL2: </a:t>
            </a:r>
            <a:r>
              <a:rPr sz="1400" spc="-5" dirty="0">
                <a:latin typeface="Arial"/>
                <a:cs typeface="Arial"/>
              </a:rPr>
              <a:t>3x3 filters at </a:t>
            </a:r>
            <a:r>
              <a:rPr sz="1400" dirty="0">
                <a:latin typeface="Arial"/>
                <a:cs typeface="Arial"/>
              </a:rPr>
              <a:t>stride 2  </a:t>
            </a:r>
            <a:r>
              <a:rPr sz="1400" spc="-5" dirty="0">
                <a:latin typeface="Arial"/>
                <a:cs typeface="Arial"/>
              </a:rPr>
              <a:t>[13x13x256] </a:t>
            </a: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NORM2: </a:t>
            </a:r>
            <a:r>
              <a:rPr sz="1400" spc="-5" dirty="0">
                <a:latin typeface="Arial"/>
                <a:cs typeface="Arial"/>
              </a:rPr>
              <a:t>Normalization layer  [13x13x384]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CONV3</a:t>
            </a:r>
            <a:r>
              <a:rPr sz="1400" spc="-5" dirty="0">
                <a:latin typeface="Arial"/>
                <a:cs typeface="Arial"/>
              </a:rPr>
              <a:t>: 384 3x3 filters at </a:t>
            </a:r>
            <a:r>
              <a:rPr sz="1400" dirty="0">
                <a:latin typeface="Arial"/>
                <a:cs typeface="Arial"/>
              </a:rPr>
              <a:t>stride </a:t>
            </a:r>
            <a:r>
              <a:rPr sz="1400" spc="-5" dirty="0">
                <a:latin typeface="Arial"/>
                <a:cs typeface="Arial"/>
              </a:rPr>
              <a:t>1, pad </a:t>
            </a:r>
            <a:r>
              <a:rPr sz="1400" dirty="0">
                <a:latin typeface="Arial"/>
                <a:cs typeface="Arial"/>
              </a:rPr>
              <a:t>1  </a:t>
            </a:r>
            <a:r>
              <a:rPr sz="1400" spc="-5" dirty="0">
                <a:latin typeface="Arial"/>
                <a:cs typeface="Arial"/>
              </a:rPr>
              <a:t>[13x13x384]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CONV4</a:t>
            </a:r>
            <a:r>
              <a:rPr sz="1400" spc="-5" dirty="0">
                <a:latin typeface="Arial"/>
                <a:cs typeface="Arial"/>
              </a:rPr>
              <a:t>: 384 3x3 filters at </a:t>
            </a:r>
            <a:r>
              <a:rPr sz="1400" dirty="0">
                <a:latin typeface="Arial"/>
                <a:cs typeface="Arial"/>
              </a:rPr>
              <a:t>stride </a:t>
            </a:r>
            <a:r>
              <a:rPr sz="1400" spc="-5" dirty="0">
                <a:latin typeface="Arial"/>
                <a:cs typeface="Arial"/>
              </a:rPr>
              <a:t>1, pad </a:t>
            </a:r>
            <a:r>
              <a:rPr sz="1400" dirty="0">
                <a:latin typeface="Arial"/>
                <a:cs typeface="Arial"/>
              </a:rPr>
              <a:t>1  </a:t>
            </a:r>
            <a:r>
              <a:rPr sz="1400" spc="-5" dirty="0">
                <a:latin typeface="Arial"/>
                <a:cs typeface="Arial"/>
              </a:rPr>
              <a:t>[13x13x256]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CONV5</a:t>
            </a:r>
            <a:r>
              <a:rPr sz="1400" spc="-5" dirty="0">
                <a:latin typeface="Arial"/>
                <a:cs typeface="Arial"/>
              </a:rPr>
              <a:t>: 256 3x3 filters at </a:t>
            </a:r>
            <a:r>
              <a:rPr sz="1400" dirty="0">
                <a:latin typeface="Arial"/>
                <a:cs typeface="Arial"/>
              </a:rPr>
              <a:t>stride </a:t>
            </a:r>
            <a:r>
              <a:rPr sz="1400" spc="-5" dirty="0">
                <a:latin typeface="Arial"/>
                <a:cs typeface="Arial"/>
              </a:rPr>
              <a:t>1, pad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26490" y="2687729"/>
            <a:ext cx="1254125" cy="328295"/>
          </a:xfrm>
          <a:custGeom>
            <a:avLst/>
            <a:gdLst/>
            <a:ahLst/>
            <a:cxnLst/>
            <a:rect l="l" t="t" r="r" b="b"/>
            <a:pathLst>
              <a:path w="1254125" h="328294">
                <a:moveTo>
                  <a:pt x="1253822" y="328066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33341" y="2647764"/>
            <a:ext cx="110649" cy="79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01138" y="2625589"/>
            <a:ext cx="676910" cy="390525"/>
          </a:xfrm>
          <a:custGeom>
            <a:avLst/>
            <a:gdLst/>
            <a:ahLst/>
            <a:cxnLst/>
            <a:rect l="l" t="t" r="r" b="b"/>
            <a:pathLst>
              <a:path w="676910" h="390525">
                <a:moveTo>
                  <a:pt x="676773" y="390206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16714" y="2572882"/>
            <a:ext cx="109649" cy="89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03286" y="2501506"/>
            <a:ext cx="443230" cy="514350"/>
          </a:xfrm>
          <a:custGeom>
            <a:avLst/>
            <a:gdLst/>
            <a:ahLst/>
            <a:cxnLst/>
            <a:rect l="l" t="t" r="r" b="b"/>
            <a:pathLst>
              <a:path w="443229" h="514350">
                <a:moveTo>
                  <a:pt x="0" y="514288"/>
                </a:moveTo>
                <a:lnTo>
                  <a:pt x="442899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12837" y="2426475"/>
            <a:ext cx="99299" cy="1050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38836" y="2515322"/>
            <a:ext cx="914400" cy="505459"/>
          </a:xfrm>
          <a:custGeom>
            <a:avLst/>
            <a:gdLst/>
            <a:ahLst/>
            <a:cxnLst/>
            <a:rect l="l" t="t" r="r" b="b"/>
            <a:pathLst>
              <a:path w="914400" h="505460">
                <a:moveTo>
                  <a:pt x="0" y="505123"/>
                </a:moveTo>
                <a:lnTo>
                  <a:pt x="914248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28336" y="2463990"/>
            <a:ext cx="109949" cy="883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38386" y="3031737"/>
            <a:ext cx="2838450" cy="6796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CONV1, CONV2, CONV4,</a:t>
            </a:r>
            <a:r>
              <a:rPr sz="1400" spc="-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CONV5: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Connections only with feature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maps 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on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same</a:t>
            </a:r>
            <a:r>
              <a:rPr sz="14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GPU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10125" y="5224380"/>
            <a:ext cx="4329370" cy="901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1481" y="4579727"/>
            <a:ext cx="3559175" cy="86498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45"/>
              </a:spcBef>
            </a:pPr>
            <a:r>
              <a:rPr sz="1400" spc="-5" dirty="0">
                <a:latin typeface="Arial"/>
                <a:cs typeface="Arial"/>
              </a:rPr>
              <a:t>[6x6x256]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POOL3</a:t>
            </a:r>
            <a:r>
              <a:rPr sz="1400" spc="-5" dirty="0">
                <a:latin typeface="Arial"/>
                <a:cs typeface="Arial"/>
              </a:rPr>
              <a:t>: 3x3 filters at </a:t>
            </a:r>
            <a:r>
              <a:rPr sz="1400" dirty="0">
                <a:latin typeface="Arial"/>
                <a:cs typeface="Arial"/>
              </a:rPr>
              <a:t>stride 2  </a:t>
            </a:r>
            <a:r>
              <a:rPr sz="1400" spc="-5" dirty="0">
                <a:latin typeface="Arial"/>
                <a:cs typeface="Arial"/>
              </a:rPr>
              <a:t>[4096] </a:t>
            </a:r>
            <a:r>
              <a:rPr sz="1400" spc="-5" dirty="0">
                <a:solidFill>
                  <a:srgbClr val="E69138"/>
                </a:solidFill>
                <a:latin typeface="Arial"/>
                <a:cs typeface="Arial"/>
              </a:rPr>
              <a:t>FC6: </a:t>
            </a:r>
            <a:r>
              <a:rPr sz="1400" spc="-5" dirty="0">
                <a:latin typeface="Arial"/>
                <a:cs typeface="Arial"/>
              </a:rPr>
              <a:t>4096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neurons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ts val="1585"/>
              </a:lnSpc>
            </a:pPr>
            <a:r>
              <a:rPr sz="1400" spc="-5" dirty="0">
                <a:latin typeface="Arial"/>
                <a:cs typeface="Arial"/>
              </a:rPr>
              <a:t>[4096] </a:t>
            </a:r>
            <a:r>
              <a:rPr sz="1400" spc="-5" dirty="0">
                <a:solidFill>
                  <a:srgbClr val="E69138"/>
                </a:solidFill>
                <a:latin typeface="Arial"/>
                <a:cs typeface="Arial"/>
              </a:rPr>
              <a:t>FC7: </a:t>
            </a:r>
            <a:r>
              <a:rPr sz="1400" spc="-5" dirty="0">
                <a:latin typeface="Arial"/>
                <a:cs typeface="Arial"/>
              </a:rPr>
              <a:t>4096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neurons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[1000] </a:t>
            </a:r>
            <a:r>
              <a:rPr sz="1400" spc="-5" dirty="0">
                <a:solidFill>
                  <a:srgbClr val="E69138"/>
                </a:solidFill>
                <a:latin typeface="Arial"/>
                <a:cs typeface="Arial"/>
              </a:rPr>
              <a:t>FC8: </a:t>
            </a:r>
            <a:r>
              <a:rPr sz="1400" spc="-5" dirty="0">
                <a:latin typeface="Arial"/>
                <a:cs typeface="Arial"/>
              </a:rPr>
              <a:t>1000 neurons </a:t>
            </a:r>
            <a:r>
              <a:rPr sz="1400" dirty="0">
                <a:latin typeface="Arial"/>
                <a:cs typeface="Arial"/>
              </a:rPr>
              <a:t>(class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scores)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73</a:t>
            </a:fld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7890584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099" y="857251"/>
            <a:ext cx="3532504" cy="965835"/>
          </a:xfrm>
          <a:prstGeom prst="rect">
            <a:avLst/>
          </a:prstGeom>
        </p:spPr>
        <p:txBody>
          <a:bodyPr vert="horz" wrap="square" lIns="0" tIns="196215" rIns="0" bIns="0" rtlCol="0" anchor="b" anchorCtr="0">
            <a:spAutoFit/>
          </a:bodyPr>
          <a:lstStyle/>
          <a:p>
            <a:pPr marL="12700">
              <a:spcBef>
                <a:spcPts val="1545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AlexNet</a:t>
            </a:r>
            <a:endParaRPr sz="3000"/>
          </a:p>
          <a:p>
            <a:pPr marL="45720">
              <a:spcBef>
                <a:spcPts val="675"/>
              </a:spcBef>
            </a:pPr>
            <a:r>
              <a:rPr i="1" spc="-5" dirty="0">
                <a:solidFill>
                  <a:srgbClr val="000000"/>
                </a:solidFill>
              </a:rPr>
              <a:t>[Krizhevsky et al.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25" y="2164735"/>
            <a:ext cx="4231005" cy="328038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131953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Full </a:t>
            </a:r>
            <a:r>
              <a:rPr sz="1400" dirty="0">
                <a:latin typeface="Arial"/>
                <a:cs typeface="Arial"/>
              </a:rPr>
              <a:t>(simplified) </a:t>
            </a:r>
            <a:r>
              <a:rPr sz="1400" spc="-5" dirty="0">
                <a:latin typeface="Arial"/>
                <a:cs typeface="Arial"/>
              </a:rPr>
              <a:t>AlexNet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architecture:  [227x227x3]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[55x55x96]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CONV1</a:t>
            </a:r>
            <a:r>
              <a:rPr sz="1400" spc="-5" dirty="0">
                <a:latin typeface="Arial"/>
                <a:cs typeface="Arial"/>
              </a:rPr>
              <a:t>: 96 11x11 filters at </a:t>
            </a:r>
            <a:r>
              <a:rPr sz="1400" dirty="0">
                <a:latin typeface="Arial"/>
                <a:cs typeface="Arial"/>
              </a:rPr>
              <a:t>stride </a:t>
            </a:r>
            <a:r>
              <a:rPr sz="1400" spc="-5" dirty="0">
                <a:latin typeface="Arial"/>
                <a:cs typeface="Arial"/>
              </a:rPr>
              <a:t>4, pad </a:t>
            </a:r>
            <a:r>
              <a:rPr sz="1400" dirty="0">
                <a:latin typeface="Arial"/>
                <a:cs typeface="Arial"/>
              </a:rPr>
              <a:t>0  </a:t>
            </a:r>
            <a:r>
              <a:rPr sz="1400" spc="-5" dirty="0">
                <a:latin typeface="Arial"/>
                <a:cs typeface="Arial"/>
              </a:rPr>
              <a:t>[27x27x96]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POOL1</a:t>
            </a:r>
            <a:r>
              <a:rPr sz="1400" spc="-5" dirty="0">
                <a:latin typeface="Arial"/>
                <a:cs typeface="Arial"/>
              </a:rPr>
              <a:t>: 3x3 filters at </a:t>
            </a:r>
            <a:r>
              <a:rPr sz="1400" dirty="0">
                <a:latin typeface="Arial"/>
                <a:cs typeface="Arial"/>
              </a:rPr>
              <a:t>stride 2  </a:t>
            </a:r>
            <a:r>
              <a:rPr sz="1400" spc="-5" dirty="0">
                <a:latin typeface="Arial"/>
                <a:cs typeface="Arial"/>
              </a:rPr>
              <a:t>[27x27x96] </a:t>
            </a: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NORM1: </a:t>
            </a:r>
            <a:r>
              <a:rPr sz="1400" spc="-5" dirty="0">
                <a:latin typeface="Arial"/>
                <a:cs typeface="Arial"/>
              </a:rPr>
              <a:t>Normalization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[27x27x256]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CONV2</a:t>
            </a:r>
            <a:r>
              <a:rPr sz="1400" spc="-5" dirty="0">
                <a:latin typeface="Arial"/>
                <a:cs typeface="Arial"/>
              </a:rPr>
              <a:t>: 256 5x5 filters at </a:t>
            </a:r>
            <a:r>
              <a:rPr sz="1400" dirty="0">
                <a:latin typeface="Arial"/>
                <a:cs typeface="Arial"/>
              </a:rPr>
              <a:t>stride </a:t>
            </a:r>
            <a:r>
              <a:rPr sz="1400" spc="-5" dirty="0">
                <a:latin typeface="Arial"/>
                <a:cs typeface="Arial"/>
              </a:rPr>
              <a:t>1, pad </a:t>
            </a:r>
            <a:r>
              <a:rPr sz="1400" dirty="0">
                <a:latin typeface="Arial"/>
                <a:cs typeface="Arial"/>
              </a:rPr>
              <a:t>2  </a:t>
            </a:r>
            <a:r>
              <a:rPr sz="1400" spc="-5" dirty="0">
                <a:latin typeface="Arial"/>
                <a:cs typeface="Arial"/>
              </a:rPr>
              <a:t>[13x13x256]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POOL2: </a:t>
            </a:r>
            <a:r>
              <a:rPr sz="1400" spc="-5" dirty="0">
                <a:latin typeface="Arial"/>
                <a:cs typeface="Arial"/>
              </a:rPr>
              <a:t>3x3 filters at </a:t>
            </a:r>
            <a:r>
              <a:rPr sz="1400" dirty="0">
                <a:latin typeface="Arial"/>
                <a:cs typeface="Arial"/>
              </a:rPr>
              <a:t>stride 2  </a:t>
            </a:r>
            <a:r>
              <a:rPr sz="1400" spc="-5" dirty="0">
                <a:latin typeface="Arial"/>
                <a:cs typeface="Arial"/>
              </a:rPr>
              <a:t>[13x13x256] </a:t>
            </a:r>
            <a:r>
              <a:rPr sz="1400" spc="-5" dirty="0">
                <a:solidFill>
                  <a:srgbClr val="38751C"/>
                </a:solidFill>
                <a:latin typeface="Arial"/>
                <a:cs typeface="Arial"/>
              </a:rPr>
              <a:t>NORM2: </a:t>
            </a:r>
            <a:r>
              <a:rPr sz="1400" spc="-5" dirty="0">
                <a:latin typeface="Arial"/>
                <a:cs typeface="Arial"/>
              </a:rPr>
              <a:t>Normalization layer  [13x13x384]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CONV3</a:t>
            </a:r>
            <a:r>
              <a:rPr sz="1400" spc="-5" dirty="0">
                <a:latin typeface="Arial"/>
                <a:cs typeface="Arial"/>
              </a:rPr>
              <a:t>: 384 3x3 filters at </a:t>
            </a:r>
            <a:r>
              <a:rPr sz="1400" dirty="0">
                <a:latin typeface="Arial"/>
                <a:cs typeface="Arial"/>
              </a:rPr>
              <a:t>stride </a:t>
            </a:r>
            <a:r>
              <a:rPr sz="1400" spc="-5" dirty="0">
                <a:latin typeface="Arial"/>
                <a:cs typeface="Arial"/>
              </a:rPr>
              <a:t>1, pad </a:t>
            </a:r>
            <a:r>
              <a:rPr sz="1400" dirty="0">
                <a:latin typeface="Arial"/>
                <a:cs typeface="Arial"/>
              </a:rPr>
              <a:t>1  </a:t>
            </a:r>
            <a:r>
              <a:rPr sz="1400" spc="-5" dirty="0">
                <a:latin typeface="Arial"/>
                <a:cs typeface="Arial"/>
              </a:rPr>
              <a:t>[13x13x384]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CONV4</a:t>
            </a:r>
            <a:r>
              <a:rPr sz="1400" spc="-5" dirty="0">
                <a:latin typeface="Arial"/>
                <a:cs typeface="Arial"/>
              </a:rPr>
              <a:t>: 384 3x3 filters at </a:t>
            </a:r>
            <a:r>
              <a:rPr sz="1400" dirty="0">
                <a:latin typeface="Arial"/>
                <a:cs typeface="Arial"/>
              </a:rPr>
              <a:t>stride </a:t>
            </a:r>
            <a:r>
              <a:rPr sz="1400" spc="-5" dirty="0">
                <a:latin typeface="Arial"/>
                <a:cs typeface="Arial"/>
              </a:rPr>
              <a:t>1, pad </a:t>
            </a:r>
            <a:r>
              <a:rPr sz="1400" dirty="0">
                <a:latin typeface="Arial"/>
                <a:cs typeface="Arial"/>
              </a:rPr>
              <a:t>1  </a:t>
            </a:r>
            <a:r>
              <a:rPr sz="1400" spc="-5" dirty="0">
                <a:latin typeface="Arial"/>
                <a:cs typeface="Arial"/>
              </a:rPr>
              <a:t>[13x13x256]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CONV5</a:t>
            </a:r>
            <a:r>
              <a:rPr sz="1400" spc="-5" dirty="0">
                <a:latin typeface="Arial"/>
                <a:cs typeface="Arial"/>
              </a:rPr>
              <a:t>: 256 3x3 filters at </a:t>
            </a:r>
            <a:r>
              <a:rPr sz="1400" dirty="0">
                <a:latin typeface="Arial"/>
                <a:cs typeface="Arial"/>
              </a:rPr>
              <a:t>stride </a:t>
            </a:r>
            <a:r>
              <a:rPr sz="1400" spc="-5" dirty="0">
                <a:latin typeface="Arial"/>
                <a:cs typeface="Arial"/>
              </a:rPr>
              <a:t>1, pad </a:t>
            </a:r>
            <a:r>
              <a:rPr sz="1400" dirty="0">
                <a:latin typeface="Arial"/>
                <a:cs typeface="Arial"/>
              </a:rPr>
              <a:t>1  </a:t>
            </a:r>
            <a:r>
              <a:rPr sz="1400" spc="-5" dirty="0">
                <a:latin typeface="Arial"/>
                <a:cs typeface="Arial"/>
              </a:rPr>
              <a:t>[6x6x256]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POOL3</a:t>
            </a:r>
            <a:r>
              <a:rPr sz="1400" spc="-5" dirty="0">
                <a:latin typeface="Arial"/>
                <a:cs typeface="Arial"/>
              </a:rPr>
              <a:t>: 3x3 filters at </a:t>
            </a:r>
            <a:r>
              <a:rPr sz="1400" dirty="0">
                <a:latin typeface="Arial"/>
                <a:cs typeface="Arial"/>
              </a:rPr>
              <a:t>stride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85"/>
              </a:lnSpc>
            </a:pPr>
            <a:r>
              <a:rPr sz="1400" spc="-5" dirty="0">
                <a:latin typeface="Arial"/>
                <a:cs typeface="Arial"/>
              </a:rPr>
              <a:t>[4096] </a:t>
            </a:r>
            <a:r>
              <a:rPr sz="1400" spc="-5" dirty="0">
                <a:solidFill>
                  <a:srgbClr val="E69138"/>
                </a:solidFill>
                <a:latin typeface="Arial"/>
                <a:cs typeface="Arial"/>
              </a:rPr>
              <a:t>FC6: </a:t>
            </a:r>
            <a:r>
              <a:rPr sz="1400" spc="-5" dirty="0">
                <a:latin typeface="Arial"/>
                <a:cs typeface="Arial"/>
              </a:rPr>
              <a:t>4096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neurons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[4096] </a:t>
            </a:r>
            <a:r>
              <a:rPr sz="1400" spc="-5" dirty="0">
                <a:solidFill>
                  <a:srgbClr val="E69138"/>
                </a:solidFill>
                <a:latin typeface="Arial"/>
                <a:cs typeface="Arial"/>
              </a:rPr>
              <a:t>FC7: </a:t>
            </a:r>
            <a:r>
              <a:rPr sz="1400" spc="-5" dirty="0">
                <a:latin typeface="Arial"/>
                <a:cs typeface="Arial"/>
              </a:rPr>
              <a:t>4096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neurons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[1000] </a:t>
            </a:r>
            <a:r>
              <a:rPr sz="1400" spc="-5" dirty="0">
                <a:solidFill>
                  <a:srgbClr val="E69138"/>
                </a:solidFill>
                <a:latin typeface="Arial"/>
                <a:cs typeface="Arial"/>
              </a:rPr>
              <a:t>FC8: </a:t>
            </a:r>
            <a:r>
              <a:rPr sz="1400" spc="-5" dirty="0">
                <a:latin typeface="Arial"/>
                <a:cs typeface="Arial"/>
              </a:rPr>
              <a:t>1000 neurons </a:t>
            </a:r>
            <a:r>
              <a:rPr sz="1400" dirty="0">
                <a:latin typeface="Arial"/>
                <a:cs typeface="Arial"/>
              </a:rPr>
              <a:t>(class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scores)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64363" y="2495489"/>
            <a:ext cx="286385" cy="488950"/>
          </a:xfrm>
          <a:custGeom>
            <a:avLst/>
            <a:gdLst/>
            <a:ahLst/>
            <a:cxnLst/>
            <a:rect l="l" t="t" r="r" b="b"/>
            <a:pathLst>
              <a:path w="286384" h="488950">
                <a:moveTo>
                  <a:pt x="285799" y="48873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11188" y="2411336"/>
            <a:ext cx="89849" cy="1095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37511" y="2457954"/>
            <a:ext cx="1243330" cy="508000"/>
          </a:xfrm>
          <a:custGeom>
            <a:avLst/>
            <a:gdLst/>
            <a:ahLst/>
            <a:cxnLst/>
            <a:rect l="l" t="t" r="r" b="b"/>
            <a:pathLst>
              <a:path w="1243329" h="508000">
                <a:moveTo>
                  <a:pt x="0" y="507866"/>
                </a:moveTo>
                <a:lnTo>
                  <a:pt x="1242997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59084" y="2415730"/>
            <a:ext cx="110974" cy="808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56286" y="2454410"/>
            <a:ext cx="1493520" cy="548005"/>
          </a:xfrm>
          <a:custGeom>
            <a:avLst/>
            <a:gdLst/>
            <a:ahLst/>
            <a:cxnLst/>
            <a:rect l="l" t="t" r="r" b="b"/>
            <a:pathLst>
              <a:path w="1493520" h="548005">
                <a:moveTo>
                  <a:pt x="0" y="547736"/>
                </a:moveTo>
                <a:lnTo>
                  <a:pt x="1493196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29108" y="2415111"/>
            <a:ext cx="111049" cy="783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17736" y="2442802"/>
            <a:ext cx="1647189" cy="559435"/>
          </a:xfrm>
          <a:custGeom>
            <a:avLst/>
            <a:gdLst/>
            <a:ahLst/>
            <a:cxnLst/>
            <a:rect l="l" t="t" r="r" b="b"/>
            <a:pathLst>
              <a:path w="1647190" h="559435">
                <a:moveTo>
                  <a:pt x="0" y="559343"/>
                </a:moveTo>
                <a:lnTo>
                  <a:pt x="1647071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45157" y="2403482"/>
            <a:ext cx="111024" cy="7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38386" y="3031736"/>
            <a:ext cx="2877820" cy="8976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CONV3, FC6, FC7,</a:t>
            </a:r>
            <a:r>
              <a:rPr sz="1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FC8: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Connections with all feature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maps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in  preceding layer,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communication 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across</a:t>
            </a:r>
            <a:r>
              <a:rPr sz="14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GPUs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10125" y="5224380"/>
            <a:ext cx="4329370" cy="901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74</a:t>
            </a:fld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4335915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5774" y="1788374"/>
            <a:ext cx="6115700" cy="33194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91971" y="5263254"/>
            <a:ext cx="2655107" cy="89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322" y="1660723"/>
            <a:ext cx="2959100" cy="544830"/>
          </a:xfrm>
          <a:custGeom>
            <a:avLst/>
            <a:gdLst/>
            <a:ahLst/>
            <a:cxnLst/>
            <a:rect l="l" t="t" r="r" b="b"/>
            <a:pathLst>
              <a:path w="2959100" h="544830">
                <a:moveTo>
                  <a:pt x="0" y="0"/>
                </a:moveTo>
                <a:lnTo>
                  <a:pt x="2958894" y="0"/>
                </a:lnTo>
                <a:lnTo>
                  <a:pt x="2958894" y="544498"/>
                </a:lnTo>
                <a:lnTo>
                  <a:pt x="0" y="5444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25666" y="2881521"/>
            <a:ext cx="810895" cy="2274570"/>
          </a:xfrm>
          <a:custGeom>
            <a:avLst/>
            <a:gdLst/>
            <a:ahLst/>
            <a:cxnLst/>
            <a:rect l="l" t="t" r="r" b="b"/>
            <a:pathLst>
              <a:path w="810895" h="2274570">
                <a:moveTo>
                  <a:pt x="0" y="0"/>
                </a:moveTo>
                <a:lnTo>
                  <a:pt x="810298" y="0"/>
                </a:lnTo>
                <a:lnTo>
                  <a:pt x="810298" y="2274295"/>
                </a:lnTo>
                <a:lnTo>
                  <a:pt x="0" y="227429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3275" y="1125089"/>
            <a:ext cx="80321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ImageNet Large Scale Visual Recognition Challenge </a:t>
            </a:r>
            <a:r>
              <a:rPr sz="2000" dirty="0">
                <a:latin typeface="Arial"/>
                <a:cs typeface="Arial"/>
              </a:rPr>
              <a:t>(ILSVRC)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winners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62023" y="2069855"/>
            <a:ext cx="19202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First CNN-based</a:t>
            </a:r>
            <a:r>
              <a:rPr sz="1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winner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53916" y="2375772"/>
            <a:ext cx="486409" cy="358775"/>
          </a:xfrm>
          <a:custGeom>
            <a:avLst/>
            <a:gdLst/>
            <a:ahLst/>
            <a:cxnLst/>
            <a:rect l="l" t="t" r="r" b="b"/>
            <a:pathLst>
              <a:path w="486410" h="358775">
                <a:moveTo>
                  <a:pt x="0" y="0"/>
                </a:moveTo>
                <a:lnTo>
                  <a:pt x="486374" y="358216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12089" y="2699128"/>
            <a:ext cx="107324" cy="956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75</a:t>
            </a:fld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241833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5774" y="1788374"/>
            <a:ext cx="6115700" cy="33194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91971" y="5263254"/>
            <a:ext cx="2655107" cy="89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322" y="1660723"/>
            <a:ext cx="2959100" cy="544830"/>
          </a:xfrm>
          <a:custGeom>
            <a:avLst/>
            <a:gdLst/>
            <a:ahLst/>
            <a:cxnLst/>
            <a:rect l="l" t="t" r="r" b="b"/>
            <a:pathLst>
              <a:path w="2959100" h="544830">
                <a:moveTo>
                  <a:pt x="0" y="0"/>
                </a:moveTo>
                <a:lnTo>
                  <a:pt x="2958894" y="0"/>
                </a:lnTo>
                <a:lnTo>
                  <a:pt x="2958894" y="544498"/>
                </a:lnTo>
                <a:lnTo>
                  <a:pt x="0" y="5444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29217" y="2881521"/>
            <a:ext cx="813435" cy="2274570"/>
          </a:xfrm>
          <a:custGeom>
            <a:avLst/>
            <a:gdLst/>
            <a:ahLst/>
            <a:cxnLst/>
            <a:rect l="l" t="t" r="r" b="b"/>
            <a:pathLst>
              <a:path w="813435" h="2274570">
                <a:moveTo>
                  <a:pt x="0" y="0"/>
                </a:moveTo>
                <a:lnTo>
                  <a:pt x="813298" y="0"/>
                </a:lnTo>
                <a:lnTo>
                  <a:pt x="813298" y="2274295"/>
                </a:lnTo>
                <a:lnTo>
                  <a:pt x="0" y="227429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3275" y="1125089"/>
            <a:ext cx="8032115" cy="3302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solidFill>
                  <a:srgbClr val="000000"/>
                </a:solidFill>
              </a:rPr>
              <a:t>ImageNet Large Scale Visual Recognition Challenge </a:t>
            </a:r>
            <a:r>
              <a:rPr sz="2000" dirty="0">
                <a:solidFill>
                  <a:srgbClr val="000000"/>
                </a:solidFill>
              </a:rPr>
              <a:t>(ILSVRC)</a:t>
            </a:r>
            <a:r>
              <a:rPr sz="2000" spc="-85" dirty="0">
                <a:solidFill>
                  <a:srgbClr val="000000"/>
                </a:solidFill>
              </a:rPr>
              <a:t> </a:t>
            </a:r>
            <a:r>
              <a:rPr sz="2000" spc="-5" dirty="0">
                <a:solidFill>
                  <a:srgbClr val="000000"/>
                </a:solidFill>
              </a:rPr>
              <a:t>winners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3462022" y="1841260"/>
            <a:ext cx="1764030" cy="67710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ZFNet: Improved  hyperparameters</a:t>
            </a:r>
            <a:r>
              <a:rPr sz="14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over  AlexNet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39940" y="2375722"/>
            <a:ext cx="13970" cy="391795"/>
          </a:xfrm>
          <a:custGeom>
            <a:avLst/>
            <a:gdLst/>
            <a:ahLst/>
            <a:cxnLst/>
            <a:rect l="l" t="t" r="r" b="b"/>
            <a:pathLst>
              <a:path w="13970" h="391794">
                <a:moveTo>
                  <a:pt x="13924" y="0"/>
                </a:moveTo>
                <a:lnTo>
                  <a:pt x="0" y="391571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98966" y="2756648"/>
            <a:ext cx="81924" cy="1065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76</a:t>
            </a:fld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55241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94334"/>
            <a:ext cx="1082675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ZFNet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267300" y="1615123"/>
            <a:ext cx="8746813" cy="20426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70569" y="1088261"/>
            <a:ext cx="20072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[Zeiler and Fergus,</a:t>
            </a:r>
            <a:r>
              <a:rPr sz="1400" i="1" spc="-8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2013]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77</a:t>
            </a:fld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6900" y="4199753"/>
            <a:ext cx="8550275" cy="1172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AlexNet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but:</a:t>
            </a:r>
            <a:endParaRPr sz="1800">
              <a:latin typeface="Arial"/>
              <a:cs typeface="Arial"/>
            </a:endParaRPr>
          </a:p>
          <a:p>
            <a:pPr marL="12700" marR="215773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CONV1: </a:t>
            </a:r>
            <a:r>
              <a:rPr sz="1800" dirty="0">
                <a:latin typeface="Arial"/>
                <a:cs typeface="Arial"/>
              </a:rPr>
              <a:t>change </a:t>
            </a:r>
            <a:r>
              <a:rPr sz="1800" spc="-5" dirty="0">
                <a:latin typeface="Arial"/>
                <a:cs typeface="Arial"/>
              </a:rPr>
              <a:t>from </a:t>
            </a:r>
            <a:r>
              <a:rPr sz="1800" dirty="0">
                <a:latin typeface="Arial"/>
                <a:cs typeface="Arial"/>
              </a:rPr>
              <a:t>(11x11 stride </a:t>
            </a:r>
            <a:r>
              <a:rPr sz="1800" spc="-5" dirty="0">
                <a:latin typeface="Arial"/>
                <a:cs typeface="Arial"/>
              </a:rPr>
              <a:t>4) to </a:t>
            </a:r>
            <a:r>
              <a:rPr sz="1800" dirty="0">
                <a:latin typeface="Arial"/>
                <a:cs typeface="Arial"/>
              </a:rPr>
              <a:t>(7x7 stride </a:t>
            </a:r>
            <a:r>
              <a:rPr sz="1800" spc="-5" dirty="0">
                <a:latin typeface="Arial"/>
                <a:cs typeface="Arial"/>
              </a:rPr>
              <a:t>2)  CONV3,4,5: instead of 384, 384, 256 filters use 512, 1024,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512</a:t>
            </a:r>
            <a:endParaRPr sz="1800">
              <a:latin typeface="Arial"/>
              <a:cs typeface="Arial"/>
            </a:endParaRPr>
          </a:p>
          <a:p>
            <a:pPr marL="4674235">
              <a:spcBef>
                <a:spcPts val="36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ImageNet top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5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error: 16.4%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-&gt;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11.7%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42161" y="4057681"/>
            <a:ext cx="17227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TODO: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remake</a:t>
            </a:r>
            <a:r>
              <a:rPr sz="14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figure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83932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5774" y="1788374"/>
            <a:ext cx="6115700" cy="33194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91971" y="5263254"/>
            <a:ext cx="2655107" cy="89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322" y="1660723"/>
            <a:ext cx="2959100" cy="544830"/>
          </a:xfrm>
          <a:custGeom>
            <a:avLst/>
            <a:gdLst/>
            <a:ahLst/>
            <a:cxnLst/>
            <a:rect l="l" t="t" r="r" b="b"/>
            <a:pathLst>
              <a:path w="2959100" h="544830">
                <a:moveTo>
                  <a:pt x="0" y="0"/>
                </a:moveTo>
                <a:lnTo>
                  <a:pt x="2958894" y="0"/>
                </a:lnTo>
                <a:lnTo>
                  <a:pt x="2958894" y="544498"/>
                </a:lnTo>
                <a:lnTo>
                  <a:pt x="0" y="5444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20920" y="2881521"/>
            <a:ext cx="1608455" cy="2274570"/>
          </a:xfrm>
          <a:custGeom>
            <a:avLst/>
            <a:gdLst/>
            <a:ahLst/>
            <a:cxnLst/>
            <a:rect l="l" t="t" r="r" b="b"/>
            <a:pathLst>
              <a:path w="1608454" h="2274570">
                <a:moveTo>
                  <a:pt x="0" y="0"/>
                </a:moveTo>
                <a:lnTo>
                  <a:pt x="1608296" y="0"/>
                </a:lnTo>
                <a:lnTo>
                  <a:pt x="1608296" y="2274295"/>
                </a:lnTo>
                <a:lnTo>
                  <a:pt x="0" y="227429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3275" y="1125089"/>
            <a:ext cx="80321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ImageNet Large Scale Visual Recognition Challenge </a:t>
            </a:r>
            <a:r>
              <a:rPr sz="2000" dirty="0">
                <a:latin typeface="Arial"/>
                <a:cs typeface="Arial"/>
              </a:rPr>
              <a:t>(ILSVRC)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winners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28623" y="2069855"/>
            <a:ext cx="139827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Deeper</a:t>
            </a:r>
            <a:r>
              <a:rPr sz="14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Networks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29143" y="2375722"/>
            <a:ext cx="13970" cy="391795"/>
          </a:xfrm>
          <a:custGeom>
            <a:avLst/>
            <a:gdLst/>
            <a:ahLst/>
            <a:cxnLst/>
            <a:rect l="l" t="t" r="r" b="b"/>
            <a:pathLst>
              <a:path w="13970" h="391794">
                <a:moveTo>
                  <a:pt x="13924" y="0"/>
                </a:moveTo>
                <a:lnTo>
                  <a:pt x="0" y="391571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88168" y="2756648"/>
            <a:ext cx="81924" cy="1065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78</a:t>
            </a:fld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4283964" y="5947023"/>
            <a:ext cx="576072" cy="32316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29583106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511587" y="1430826"/>
          <a:ext cx="830580" cy="169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985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7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385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511587" y="3189372"/>
          <a:ext cx="830580" cy="169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985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7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934589" y="2869760"/>
          <a:ext cx="830580" cy="2015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985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7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38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9385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5x5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11x11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2540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7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542784" y="1120102"/>
          <a:ext cx="830580" cy="375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985">
                <a:tc>
                  <a:txBody>
                    <a:bodyPr/>
                    <a:lstStyle/>
                    <a:p>
                      <a:pPr marL="22860" algn="ctr">
                        <a:lnSpc>
                          <a:spcPts val="830"/>
                        </a:lnSpc>
                      </a:pPr>
                      <a:r>
                        <a:rPr sz="7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7480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845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2159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7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5099" y="922276"/>
            <a:ext cx="3638550" cy="802005"/>
          </a:xfrm>
          <a:prstGeom prst="rect">
            <a:avLst/>
          </a:prstGeom>
        </p:spPr>
        <p:txBody>
          <a:bodyPr vert="horz" wrap="square" lIns="0" tIns="84455" rIns="0" bIns="0" rtlCol="0" anchor="b" anchorCtr="0">
            <a:spAutoFit/>
          </a:bodyPr>
          <a:lstStyle/>
          <a:p>
            <a:pPr marL="12700">
              <a:spcBef>
                <a:spcPts val="665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VGGNet</a:t>
            </a:r>
            <a:endParaRPr sz="3000"/>
          </a:p>
          <a:p>
            <a:pPr marL="25400">
              <a:spcBef>
                <a:spcPts val="265"/>
              </a:spcBef>
            </a:pPr>
            <a:r>
              <a:rPr i="1" spc="-5" dirty="0">
                <a:solidFill>
                  <a:srgbClr val="000000"/>
                </a:solidFill>
              </a:rPr>
              <a:t>[Simonyan and Zisserman,</a:t>
            </a:r>
            <a:r>
              <a:rPr i="1" spc="-20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00500" y="2072101"/>
            <a:ext cx="3160395" cy="19804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Small filters, Deeper</a:t>
            </a:r>
            <a:r>
              <a:rPr sz="18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/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8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r>
              <a:rPr sz="18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(AlexNet)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-&gt;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16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19 layers</a:t>
            </a:r>
            <a:r>
              <a:rPr sz="1800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(VGG16Net)</a:t>
            </a:r>
            <a:endParaRPr sz="180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Only 3x3 CONV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stride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1, pad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1 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and 2x2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POOL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stride</a:t>
            </a:r>
            <a:r>
              <a:rPr sz="1800" spc="-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0500" y="4281897"/>
            <a:ext cx="336867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15240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11.7% top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5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error in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ILSVRC’13 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(ZFNet)</a:t>
            </a:r>
            <a:endParaRPr sz="1800"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-&gt;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7.3% top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5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error in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ILSVRC’14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29292" y="4969679"/>
            <a:ext cx="6470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AlexNet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29489" y="4969679"/>
            <a:ext cx="6178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VGG16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96287" y="4969679"/>
            <a:ext cx="6178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VGG19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9123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447" y="3026237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80"/>
                </a:lnTo>
                <a:lnTo>
                  <a:pt x="0" y="201468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79621" y="2283009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907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58"/>
                </a:lnTo>
                <a:lnTo>
                  <a:pt x="0" y="2757907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447" y="2283011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6447" y="228300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58"/>
                </a:lnTo>
                <a:lnTo>
                  <a:pt x="213172" y="2757906"/>
                </a:lnTo>
                <a:lnTo>
                  <a:pt x="0" y="2757906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6447" y="2283011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79619" y="3026237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8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95875" y="3105618"/>
            <a:ext cx="41531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7926" y="5574844"/>
            <a:ext cx="8799195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2345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 idx="4294967295"/>
          </p:nvPr>
        </p:nvSpPr>
        <p:spPr>
          <a:xfrm>
            <a:off x="137922" y="764337"/>
            <a:ext cx="4419600" cy="50526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5" dirty="0"/>
              <a:t>Convolution</a:t>
            </a:r>
            <a:r>
              <a:rPr sz="3200" spc="-90" dirty="0"/>
              <a:t> </a:t>
            </a:r>
            <a:r>
              <a:rPr sz="3200" spc="-5" dirty="0"/>
              <a:t>Layer</a:t>
            </a:r>
            <a:endParaRPr sz="3200" dirty="0"/>
          </a:p>
        </p:txBody>
      </p:sp>
      <p:sp>
        <p:nvSpPr>
          <p:cNvPr id="9" name="object 9"/>
          <p:cNvSpPr txBox="1"/>
          <p:nvPr/>
        </p:nvSpPr>
        <p:spPr>
          <a:xfrm>
            <a:off x="1081484" y="5038513"/>
            <a:ext cx="1530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24250" y="1762105"/>
            <a:ext cx="5960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32x32x3 image </a:t>
            </a:r>
            <a:r>
              <a:rPr dirty="0">
                <a:latin typeface="Arial"/>
                <a:cs typeface="Arial"/>
              </a:rPr>
              <a:t>-&gt; </a:t>
            </a:r>
            <a:r>
              <a:rPr spc="-5" dirty="0">
                <a:latin typeface="Arial"/>
                <a:cs typeface="Arial"/>
              </a:rPr>
              <a:t>preserve </a:t>
            </a:r>
            <a:r>
              <a:rPr dirty="0">
                <a:latin typeface="Arial"/>
                <a:cs typeface="Arial"/>
              </a:rPr>
              <a:t>spatial</a:t>
            </a:r>
            <a:r>
              <a:rPr spc="-9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structure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67112" y="4610388"/>
            <a:ext cx="80420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width</a:t>
            </a:r>
            <a:endParaRPr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11374" y="3045947"/>
            <a:ext cx="107002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height</a:t>
            </a:r>
            <a:endParaRPr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78256" y="4580016"/>
            <a:ext cx="831376" cy="876522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09880">
              <a:spcBef>
                <a:spcPts val="575"/>
              </a:spcBef>
            </a:pPr>
            <a:r>
              <a:rPr spc="-5" dirty="0">
                <a:latin typeface="Arial"/>
                <a:cs typeface="Arial"/>
              </a:rPr>
              <a:t>32</a:t>
            </a:r>
            <a:endParaRPr dirty="0">
              <a:latin typeface="Arial"/>
              <a:cs typeface="Arial"/>
            </a:endParaRPr>
          </a:p>
          <a:p>
            <a:pPr marL="12700">
              <a:spcBef>
                <a:spcPts val="480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depth</a:t>
            </a:r>
            <a:endParaRPr dirty="0">
              <a:latin typeface="Arial"/>
              <a:cs typeface="Arial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810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099" y="922276"/>
            <a:ext cx="3638550" cy="802005"/>
          </a:xfrm>
          <a:prstGeom prst="rect">
            <a:avLst/>
          </a:prstGeom>
        </p:spPr>
        <p:txBody>
          <a:bodyPr vert="horz" wrap="square" lIns="0" tIns="84455" rIns="0" bIns="0" rtlCol="0" anchor="b" anchorCtr="0">
            <a:spAutoFit/>
          </a:bodyPr>
          <a:lstStyle/>
          <a:p>
            <a:pPr marL="12700">
              <a:spcBef>
                <a:spcPts val="665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VGGNet</a:t>
            </a:r>
            <a:endParaRPr sz="3000"/>
          </a:p>
          <a:p>
            <a:pPr marL="25400">
              <a:spcBef>
                <a:spcPts val="265"/>
              </a:spcBef>
            </a:pPr>
            <a:r>
              <a:rPr i="1" spc="-5" dirty="0">
                <a:solidFill>
                  <a:srgbClr val="000000"/>
                </a:solidFill>
              </a:rPr>
              <a:t>[Simonyan and Zisserman,</a:t>
            </a:r>
            <a:r>
              <a:rPr i="1" spc="-20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624" y="2029143"/>
            <a:ext cx="388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Q: Why use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smaller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filters?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(3x3</a:t>
            </a:r>
            <a:r>
              <a:rPr sz="18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conv)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511587" y="1430826"/>
          <a:ext cx="830580" cy="169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985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7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385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511587" y="3189372"/>
          <a:ext cx="830580" cy="169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985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7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934589" y="2869760"/>
          <a:ext cx="830580" cy="2015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985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7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38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9385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5x5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11x11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2540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7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542784" y="1120102"/>
          <a:ext cx="830580" cy="375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985">
                <a:tc>
                  <a:txBody>
                    <a:bodyPr/>
                    <a:lstStyle/>
                    <a:p>
                      <a:pPr marL="22860" algn="ctr">
                        <a:lnSpc>
                          <a:spcPts val="830"/>
                        </a:lnSpc>
                      </a:pPr>
                      <a:r>
                        <a:rPr sz="7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7480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845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2159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7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5029292" y="4969679"/>
            <a:ext cx="6470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AlexNet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9489" y="4969679"/>
            <a:ext cx="6178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VGG16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96287" y="4969679"/>
            <a:ext cx="6178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VGG19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2424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099" y="922276"/>
            <a:ext cx="3638550" cy="802005"/>
          </a:xfrm>
          <a:prstGeom prst="rect">
            <a:avLst/>
          </a:prstGeom>
        </p:spPr>
        <p:txBody>
          <a:bodyPr vert="horz" wrap="square" lIns="0" tIns="84455" rIns="0" bIns="0" rtlCol="0" anchor="b" anchorCtr="0">
            <a:spAutoFit/>
          </a:bodyPr>
          <a:lstStyle/>
          <a:p>
            <a:pPr marL="12700">
              <a:spcBef>
                <a:spcPts val="665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VGGNet</a:t>
            </a:r>
            <a:endParaRPr sz="3000"/>
          </a:p>
          <a:p>
            <a:pPr marL="25400">
              <a:spcBef>
                <a:spcPts val="265"/>
              </a:spcBef>
            </a:pPr>
            <a:r>
              <a:rPr i="1" spc="-5" dirty="0">
                <a:solidFill>
                  <a:srgbClr val="000000"/>
                </a:solidFill>
              </a:rPr>
              <a:t>[Simonyan and Zisserman,</a:t>
            </a:r>
            <a:r>
              <a:rPr i="1" spc="-20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81</a:t>
            </a:fld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624" y="2029143"/>
            <a:ext cx="388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Q: Why use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smaller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filters?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(3x3</a:t>
            </a:r>
            <a:r>
              <a:rPr sz="18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conv)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511587" y="1430826"/>
          <a:ext cx="830580" cy="169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985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7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385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511587" y="3189372"/>
          <a:ext cx="830580" cy="169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985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7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934589" y="2869760"/>
          <a:ext cx="830580" cy="2015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985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7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38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9385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5x5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11x11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2540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7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542784" y="1120102"/>
          <a:ext cx="830580" cy="375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985">
                <a:tc>
                  <a:txBody>
                    <a:bodyPr/>
                    <a:lstStyle/>
                    <a:p>
                      <a:pPr marL="22860" algn="ctr">
                        <a:lnSpc>
                          <a:spcPts val="830"/>
                        </a:lnSpc>
                      </a:pPr>
                      <a:r>
                        <a:rPr sz="7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7480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845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2159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7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5029292" y="4969679"/>
            <a:ext cx="6470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AlexNet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9489" y="4969679"/>
            <a:ext cx="6178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VGG16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96287" y="4969679"/>
            <a:ext cx="6178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VGG19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1625" y="2954527"/>
            <a:ext cx="4109085" cy="1680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6731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Stack of three 3x3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conv (stride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layers  has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same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effective receptive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field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as  one 7x7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18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180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Q: What is the effective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receptive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field of  three 3x3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conv (stride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1)</a:t>
            </a:r>
            <a:r>
              <a:rPr sz="18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layers?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30316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de-DE" spc="-5" smtClean="0"/>
              <a:t>Fei-Fei Li </a:t>
            </a:r>
            <a:r>
              <a:rPr lang="de-DE" smtClean="0"/>
              <a:t>&amp; Justin Johnson &amp; </a:t>
            </a:r>
            <a:r>
              <a:rPr lang="de-DE" spc="-5" smtClean="0"/>
              <a:t>Serena</a:t>
            </a:r>
            <a:r>
              <a:rPr lang="de-DE" spc="-125" smtClean="0"/>
              <a:t> </a:t>
            </a:r>
            <a:r>
              <a:rPr lang="de-DE" spc="-5" smtClean="0"/>
              <a:t>Yeung</a:t>
            </a:r>
            <a:endParaRPr lang="de-DE" spc="-5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310"/>
              </a:lnSpc>
            </a:pPr>
            <a:r>
              <a:rPr lang="de-DE" smtClean="0"/>
              <a:t>May </a:t>
            </a:r>
            <a:r>
              <a:rPr lang="de-DE" spc="-5" smtClean="0"/>
              <a:t>2,</a:t>
            </a:r>
            <a:r>
              <a:rPr lang="de-DE" spc="-95" smtClean="0"/>
              <a:t> </a:t>
            </a:r>
            <a:r>
              <a:rPr lang="de-DE" spc="-5" smtClean="0"/>
              <a:t>2017</a:t>
            </a:r>
            <a:endParaRPr lang="de-DE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2380"/>
              </a:lnSpc>
            </a:pPr>
            <a:r>
              <a:rPr lang="de-DE" sz="3000" spc="-7" baseline="1388" smtClean="0"/>
              <a:t>Lecture </a:t>
            </a:r>
            <a:r>
              <a:rPr lang="de-DE" sz="3000" baseline="1388" smtClean="0"/>
              <a:t>9 -</a:t>
            </a:r>
            <a:r>
              <a:rPr lang="de-DE" sz="3000" spc="-277" baseline="1388" smtClean="0"/>
              <a:t> </a:t>
            </a:r>
            <a:fld id="{81D60167-4931-47E6-BA6A-407CBD079E47}" type="slidenum">
              <a:rPr smtClean="0"/>
              <a:pPr marL="12700">
                <a:lnSpc>
                  <a:spcPts val="2380"/>
                </a:lnSpc>
              </a:pPr>
              <a:t>82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42" y="980628"/>
            <a:ext cx="7201494" cy="540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98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099" y="922276"/>
            <a:ext cx="3638550" cy="802005"/>
          </a:xfrm>
          <a:prstGeom prst="rect">
            <a:avLst/>
          </a:prstGeom>
        </p:spPr>
        <p:txBody>
          <a:bodyPr vert="horz" wrap="square" lIns="0" tIns="84455" rIns="0" bIns="0" rtlCol="0" anchor="b" anchorCtr="0">
            <a:spAutoFit/>
          </a:bodyPr>
          <a:lstStyle/>
          <a:p>
            <a:pPr marL="12700">
              <a:spcBef>
                <a:spcPts val="665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VGGNet</a:t>
            </a:r>
            <a:endParaRPr sz="3000"/>
          </a:p>
          <a:p>
            <a:pPr marL="25400">
              <a:spcBef>
                <a:spcPts val="265"/>
              </a:spcBef>
            </a:pPr>
            <a:r>
              <a:rPr i="1" spc="-5" dirty="0">
                <a:solidFill>
                  <a:srgbClr val="000000"/>
                </a:solidFill>
              </a:rPr>
              <a:t>[Simonyan and Zisserman,</a:t>
            </a:r>
            <a:r>
              <a:rPr i="1" spc="-20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83</a:t>
            </a:fld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624" y="2029143"/>
            <a:ext cx="388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Q: Why use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smaller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filters?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(3x3</a:t>
            </a:r>
            <a:r>
              <a:rPr sz="18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conv)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511587" y="1430826"/>
          <a:ext cx="830580" cy="169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985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7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385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511587" y="3189372"/>
          <a:ext cx="830580" cy="169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985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7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934589" y="2869760"/>
          <a:ext cx="830580" cy="2015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985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7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38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9385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5x5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11x11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2540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7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542784" y="1120102"/>
          <a:ext cx="830580" cy="375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985">
                <a:tc>
                  <a:txBody>
                    <a:bodyPr/>
                    <a:lstStyle/>
                    <a:p>
                      <a:pPr marL="22860" algn="ctr">
                        <a:lnSpc>
                          <a:spcPts val="830"/>
                        </a:lnSpc>
                      </a:pPr>
                      <a:r>
                        <a:rPr sz="7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7480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845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2159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7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5029292" y="4969679"/>
            <a:ext cx="6470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AlexNet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9489" y="4969679"/>
            <a:ext cx="6178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VGG16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96287" y="4969679"/>
            <a:ext cx="6178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VGG19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1624" y="3092635"/>
            <a:ext cx="4046854" cy="141955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Stack of three 3x3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conv (stride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layers  has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same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effective receptive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field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as  one 7x7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18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180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/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[7x7]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98827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099" y="922276"/>
            <a:ext cx="3638550" cy="802005"/>
          </a:xfrm>
          <a:prstGeom prst="rect">
            <a:avLst/>
          </a:prstGeom>
        </p:spPr>
        <p:txBody>
          <a:bodyPr vert="horz" wrap="square" lIns="0" tIns="84455" rIns="0" bIns="0" rtlCol="0" anchor="b" anchorCtr="0">
            <a:spAutoFit/>
          </a:bodyPr>
          <a:lstStyle/>
          <a:p>
            <a:pPr marL="12700">
              <a:spcBef>
                <a:spcPts val="665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VGGNet</a:t>
            </a:r>
            <a:endParaRPr sz="3000"/>
          </a:p>
          <a:p>
            <a:pPr marL="25400">
              <a:spcBef>
                <a:spcPts val="265"/>
              </a:spcBef>
            </a:pPr>
            <a:r>
              <a:rPr i="1" spc="-5" dirty="0">
                <a:solidFill>
                  <a:srgbClr val="000000"/>
                </a:solidFill>
              </a:rPr>
              <a:t>[Simonyan and Zisserman,</a:t>
            </a:r>
            <a:r>
              <a:rPr i="1" spc="-20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84</a:t>
            </a:fld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624" y="2029143"/>
            <a:ext cx="388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Q: Why use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smaller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filters?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(3x3</a:t>
            </a:r>
            <a:r>
              <a:rPr sz="18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conv)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511587" y="1430826"/>
          <a:ext cx="830580" cy="169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985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7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385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511587" y="3189372"/>
          <a:ext cx="830580" cy="169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985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7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934589" y="2869760"/>
          <a:ext cx="830580" cy="2015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985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7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38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9385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5x5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11x11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2540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7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542784" y="1120102"/>
          <a:ext cx="830580" cy="375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985">
                <a:tc>
                  <a:txBody>
                    <a:bodyPr/>
                    <a:lstStyle/>
                    <a:p>
                      <a:pPr marL="22860" algn="ctr">
                        <a:lnSpc>
                          <a:spcPts val="830"/>
                        </a:lnSpc>
                      </a:pPr>
                      <a:r>
                        <a:rPr sz="7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7480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845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2159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7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5029292" y="4969679"/>
            <a:ext cx="6470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AlexNet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9489" y="4969679"/>
            <a:ext cx="6178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VGG16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96287" y="4969679"/>
            <a:ext cx="6178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VGG19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1624" y="2678302"/>
            <a:ext cx="4046854" cy="141955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Stack of three 3x3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conv (stride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layers  has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same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effective receptive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field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as  one 7x7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18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180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/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But deeper,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more</a:t>
            </a:r>
            <a:r>
              <a:rPr sz="18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non-linearities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23975" y="4326120"/>
            <a:ext cx="36004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62255" algn="l"/>
              </a:tabLst>
            </a:pP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2	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1625" y="4335646"/>
            <a:ext cx="3714115" cy="57041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And fewer parameters: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3 * (3 </a:t>
            </a:r>
            <a:r>
              <a:rPr lang="de-DE" sz="180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 smtClean="0">
                <a:solidFill>
                  <a:srgbClr val="0000FF"/>
                </a:solidFill>
                <a:latin typeface="Arial"/>
                <a:cs typeface="Arial"/>
              </a:rPr>
              <a:t>C </a:t>
            </a:r>
            <a:r>
              <a:rPr lang="de-DE" sz="180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 smtClean="0">
                <a:solidFill>
                  <a:srgbClr val="0000FF"/>
                </a:solidFill>
                <a:latin typeface="Arial"/>
                <a:cs typeface="Arial"/>
              </a:rPr>
              <a:t>)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vs.  7</a:t>
            </a:r>
            <a:r>
              <a:rPr sz="1800" baseline="30092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sz="1800" baseline="30092" dirty="0">
                <a:solidFill>
                  <a:srgbClr val="0000FF"/>
                </a:solidFill>
                <a:latin typeface="Arial"/>
                <a:cs typeface="Arial"/>
              </a:rPr>
              <a:t>2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for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 channels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per</a:t>
            </a:r>
            <a:r>
              <a:rPr sz="18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81355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8474" y="885803"/>
            <a:ext cx="43751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723389" algn="l"/>
                <a:tab pos="3684270" algn="l"/>
              </a:tabLst>
            </a:pPr>
            <a:r>
              <a:rPr sz="1200" spc="-5" dirty="0">
                <a:latin typeface="Arial"/>
                <a:cs typeface="Arial"/>
              </a:rPr>
              <a:t>INPUT: [224x224x3]	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224*224*3=150K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200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85</a:t>
            </a:fld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8474" y="1066779"/>
            <a:ext cx="6789790" cy="3854901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13080">
              <a:lnSpc>
                <a:spcPts val="1420"/>
              </a:lnSpc>
              <a:spcBef>
                <a:spcPts val="160"/>
              </a:spcBef>
              <a:tabLst>
                <a:tab pos="3870960" algn="l"/>
              </a:tabLst>
            </a:pPr>
            <a:r>
              <a:rPr sz="1200" spc="-5" dirty="0">
                <a:latin typeface="Arial"/>
                <a:cs typeface="Arial"/>
              </a:rPr>
              <a:t>CONV3-64: [224x224x64] 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224*224*64=3.2M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(3*3*3)*64 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1,728  </a:t>
            </a:r>
            <a:r>
              <a:rPr sz="1200" spc="-5" dirty="0">
                <a:latin typeface="Arial"/>
                <a:cs typeface="Arial"/>
              </a:rPr>
              <a:t>CONV3-64: [224x224x64] 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224*224*64=3.2M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(3*3*64)*64 =</a:t>
            </a:r>
            <a:r>
              <a:rPr sz="12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36,864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ts val="1380"/>
              </a:lnSpc>
              <a:tabLst>
                <a:tab pos="3651250" algn="l"/>
              </a:tabLst>
            </a:pPr>
            <a:r>
              <a:rPr sz="1200" spc="-5" dirty="0">
                <a:latin typeface="Arial"/>
                <a:cs typeface="Arial"/>
              </a:rPr>
              <a:t>POOL2: [112x112x64] </a:t>
            </a:r>
            <a:r>
              <a:rPr sz="1200" spc="45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112*112*64=800K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2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200" dirty="0">
              <a:latin typeface="Arial"/>
              <a:cs typeface="Arial"/>
            </a:endParaRPr>
          </a:p>
          <a:p>
            <a:pPr marL="12700" marR="5080">
              <a:lnSpc>
                <a:spcPts val="1420"/>
              </a:lnSpc>
              <a:spcBef>
                <a:spcPts val="60"/>
              </a:spcBef>
              <a:tabLst>
                <a:tab pos="4125595" algn="l"/>
              </a:tabLst>
            </a:pPr>
            <a:r>
              <a:rPr sz="1200" spc="-5" dirty="0">
                <a:latin typeface="Arial"/>
                <a:cs typeface="Arial"/>
              </a:rPr>
              <a:t>CONV3-128: [112x112x128] 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112*112*128=1.6M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(3*3*64)*128 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73,728  </a:t>
            </a:r>
            <a:r>
              <a:rPr sz="1200" spc="-5" dirty="0">
                <a:latin typeface="Arial"/>
                <a:cs typeface="Arial"/>
              </a:rPr>
              <a:t>CONV3-128: [112x112x128] 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112*112*128=1.6M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(3*3*128)*128 =</a:t>
            </a:r>
            <a:r>
              <a:rPr sz="12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147,456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ts val="1380"/>
              </a:lnSpc>
              <a:tabLst>
                <a:tab pos="3481704" algn="l"/>
              </a:tabLst>
            </a:pPr>
            <a:r>
              <a:rPr sz="1200" spc="-5" dirty="0">
                <a:latin typeface="Arial"/>
                <a:cs typeface="Arial"/>
              </a:rPr>
              <a:t>POOL2: [56x56x128] 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56*56*128=400K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2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200" dirty="0">
              <a:latin typeface="Arial"/>
              <a:cs typeface="Arial"/>
            </a:endParaRPr>
          </a:p>
          <a:p>
            <a:pPr marL="12700" marR="326390" algn="just">
              <a:lnSpc>
                <a:spcPts val="1420"/>
              </a:lnSpc>
              <a:spcBef>
                <a:spcPts val="55"/>
              </a:spcBef>
            </a:pPr>
            <a:r>
              <a:rPr sz="1200" spc="-5" dirty="0">
                <a:latin typeface="Arial"/>
                <a:cs typeface="Arial"/>
              </a:rPr>
              <a:t>CONV3-256: [56x56x256]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56*56*256=800K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(3*3*128)*256 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294,912  </a:t>
            </a:r>
            <a:r>
              <a:rPr sz="1200" spc="-5" dirty="0">
                <a:latin typeface="Arial"/>
                <a:cs typeface="Arial"/>
              </a:rPr>
              <a:t>CONV3-256: [56x56x256]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56*56*256=800K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(3*3*256)*256 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589,824  </a:t>
            </a:r>
            <a:r>
              <a:rPr sz="1200" spc="-5" dirty="0">
                <a:latin typeface="Arial"/>
                <a:cs typeface="Arial"/>
              </a:rPr>
              <a:t>CONV3-256: [56x56x256]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56*56*256=800K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(3*3*256)*256 =</a:t>
            </a:r>
            <a:r>
              <a:rPr sz="12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589,824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ts val="1385"/>
              </a:lnSpc>
              <a:tabLst>
                <a:tab pos="3481704" algn="l"/>
              </a:tabLst>
            </a:pPr>
            <a:r>
              <a:rPr sz="1200" spc="-5" dirty="0">
                <a:latin typeface="Arial"/>
                <a:cs typeface="Arial"/>
              </a:rPr>
              <a:t>POOL2: [28x28x256] 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28*28*256=200K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2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200" dirty="0">
              <a:latin typeface="Arial"/>
              <a:cs typeface="Arial"/>
            </a:endParaRPr>
          </a:p>
          <a:p>
            <a:pPr marL="12700" marR="199390" algn="just">
              <a:lnSpc>
                <a:spcPts val="1420"/>
              </a:lnSpc>
              <a:spcBef>
                <a:spcPts val="55"/>
              </a:spcBef>
            </a:pPr>
            <a:r>
              <a:rPr sz="1200" spc="-5" dirty="0">
                <a:latin typeface="Arial"/>
                <a:cs typeface="Arial"/>
              </a:rPr>
              <a:t>CONV3-512: [28x28x512]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28*28*512=400K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(3*3*256)*512 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1,179,648  </a:t>
            </a:r>
            <a:r>
              <a:rPr sz="1200" spc="-5" dirty="0">
                <a:latin typeface="Arial"/>
                <a:cs typeface="Arial"/>
              </a:rPr>
              <a:t>CONV3-512: [28x28x512]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28*28*512=400K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(3*3*512)*512 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2,359,296  </a:t>
            </a:r>
            <a:r>
              <a:rPr sz="1200" spc="-5" dirty="0">
                <a:latin typeface="Arial"/>
                <a:cs typeface="Arial"/>
              </a:rPr>
              <a:t>CONV3-512: [28x28x512]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28*28*512=400K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(3*3*512)*512 =</a:t>
            </a:r>
            <a:r>
              <a:rPr sz="12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2,359,296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ts val="1385"/>
              </a:lnSpc>
              <a:tabLst>
                <a:tab pos="3481704" algn="l"/>
              </a:tabLst>
            </a:pPr>
            <a:r>
              <a:rPr sz="1200" spc="-5" dirty="0">
                <a:latin typeface="Arial"/>
                <a:cs typeface="Arial"/>
              </a:rPr>
              <a:t>POOL2: [14x14x512] 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14*14*512=100K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2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200" dirty="0">
              <a:latin typeface="Arial"/>
              <a:cs typeface="Arial"/>
            </a:endParaRPr>
          </a:p>
          <a:p>
            <a:pPr marL="12700" marR="199390" algn="just">
              <a:lnSpc>
                <a:spcPts val="1420"/>
              </a:lnSpc>
              <a:spcBef>
                <a:spcPts val="60"/>
              </a:spcBef>
            </a:pPr>
            <a:r>
              <a:rPr sz="1200" spc="-5" dirty="0">
                <a:latin typeface="Arial"/>
                <a:cs typeface="Arial"/>
              </a:rPr>
              <a:t>CONV3-512: [14x14x512]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14*14*512=100K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(3*3*512)*512 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2,359,296  </a:t>
            </a:r>
            <a:r>
              <a:rPr sz="1200" spc="-5" dirty="0">
                <a:latin typeface="Arial"/>
                <a:cs typeface="Arial"/>
              </a:rPr>
              <a:t>CONV3-512: [14x14x512]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14*14*512=100K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(3*3*512)*512 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2,359,296  </a:t>
            </a:r>
            <a:r>
              <a:rPr sz="1200" spc="-5" dirty="0">
                <a:latin typeface="Arial"/>
                <a:cs typeface="Arial"/>
              </a:rPr>
              <a:t>CONV3-512: [14x14x512]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14*14*512=100K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(3*3*512)*512 =</a:t>
            </a:r>
            <a:r>
              <a:rPr sz="12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2,359,296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ts val="1385"/>
              </a:lnSpc>
            </a:pPr>
            <a:r>
              <a:rPr sz="1200" spc="-5" dirty="0">
                <a:latin typeface="Arial"/>
                <a:cs typeface="Arial"/>
              </a:rPr>
              <a:t>POOL2: [7x7x512]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7*7*512=25K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200" spc="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200" dirty="0">
              <a:latin typeface="Arial"/>
              <a:cs typeface="Arial"/>
            </a:endParaRPr>
          </a:p>
          <a:p>
            <a:pPr marL="12700" marR="1619250">
              <a:lnSpc>
                <a:spcPts val="1420"/>
              </a:lnSpc>
              <a:spcBef>
                <a:spcPts val="55"/>
              </a:spcBef>
            </a:pPr>
            <a:r>
              <a:rPr sz="1200" spc="-5" dirty="0">
                <a:latin typeface="Arial"/>
                <a:cs typeface="Arial"/>
              </a:rPr>
              <a:t>FC: [1x1x4096]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4096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7*7*512*4096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102,760,448  </a:t>
            </a:r>
            <a:r>
              <a:rPr sz="1200" spc="-5" dirty="0">
                <a:latin typeface="Arial"/>
                <a:cs typeface="Arial"/>
              </a:rPr>
              <a:t>FC: [1x1x4096]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4096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4096*4096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2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16,777,216</a:t>
            </a:r>
            <a:endParaRPr sz="1200" dirty="0">
              <a:latin typeface="Arial"/>
              <a:cs typeface="Arial"/>
            </a:endParaRPr>
          </a:p>
          <a:p>
            <a:pPr marL="12700" algn="just">
              <a:lnSpc>
                <a:spcPts val="1385"/>
              </a:lnSpc>
            </a:pPr>
            <a:r>
              <a:rPr sz="1200" spc="-5" dirty="0">
                <a:latin typeface="Arial"/>
                <a:cs typeface="Arial"/>
              </a:rPr>
              <a:t>FC: [1x1x1000]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1000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4096*1000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200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4,096,000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83768" y="1389900"/>
            <a:ext cx="7223760" cy="228268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2334260">
              <a:spcBef>
                <a:spcPts val="100"/>
              </a:spcBef>
            </a:pPr>
            <a:r>
              <a:rPr dirty="0"/>
              <a:t>(not counting</a:t>
            </a:r>
            <a:r>
              <a:rPr spc="-95" dirty="0"/>
              <a:t> </a:t>
            </a:r>
            <a:r>
              <a:rPr spc="-5" dirty="0"/>
              <a:t>biases)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197385" y="1049828"/>
          <a:ext cx="830580" cy="169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985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7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385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197385" y="2808373"/>
          <a:ext cx="830580" cy="169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985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7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315287" y="4588679"/>
            <a:ext cx="6178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VGG16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17171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8474" y="885803"/>
            <a:ext cx="43751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723389" algn="l"/>
                <a:tab pos="3684270" algn="l"/>
              </a:tabLst>
            </a:pPr>
            <a:r>
              <a:rPr sz="1200" spc="-5" dirty="0">
                <a:latin typeface="Arial"/>
                <a:cs typeface="Arial"/>
              </a:rPr>
              <a:t>INPUT: [224x224x3]	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224*224*3=150K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200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86</a:t>
            </a:fld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55776" y="1484068"/>
            <a:ext cx="7223760" cy="228268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2334260">
              <a:spcBef>
                <a:spcPts val="100"/>
              </a:spcBef>
            </a:pPr>
            <a:r>
              <a:rPr dirty="0"/>
              <a:t>(not counting</a:t>
            </a:r>
            <a:r>
              <a:rPr spc="-95" dirty="0"/>
              <a:t> </a:t>
            </a:r>
            <a:r>
              <a:rPr spc="-5" dirty="0"/>
              <a:t>biases)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197385" y="1049828"/>
          <a:ext cx="830580" cy="169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985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7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385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197385" y="2808373"/>
          <a:ext cx="830580" cy="169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985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7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315287" y="4588679"/>
            <a:ext cx="6178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VGG16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5836" y="1125901"/>
            <a:ext cx="6412230" cy="440633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13080">
              <a:lnSpc>
                <a:spcPts val="1420"/>
              </a:lnSpc>
              <a:spcBef>
                <a:spcPts val="160"/>
              </a:spcBef>
              <a:tabLst>
                <a:tab pos="3870960" algn="l"/>
              </a:tabLst>
            </a:pPr>
            <a:r>
              <a:rPr sz="1200" spc="-5" dirty="0">
                <a:latin typeface="Arial"/>
                <a:cs typeface="Arial"/>
              </a:rPr>
              <a:t>CONV3-64: [224x224x64] 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224*224*64=3.2M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(3*3*3)*64 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1,728  </a:t>
            </a:r>
            <a:r>
              <a:rPr sz="1200" spc="-5" dirty="0">
                <a:latin typeface="Arial"/>
                <a:cs typeface="Arial"/>
              </a:rPr>
              <a:t>CONV3-64: [224x224x64] 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224*224*64=3.2M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(3*3*64)*64 =</a:t>
            </a:r>
            <a:r>
              <a:rPr sz="12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36,864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ts val="1380"/>
              </a:lnSpc>
              <a:tabLst>
                <a:tab pos="3651250" algn="l"/>
              </a:tabLst>
            </a:pPr>
            <a:r>
              <a:rPr sz="1200" spc="-5" dirty="0" smtClean="0">
                <a:latin typeface="Arial"/>
                <a:cs typeface="Arial"/>
              </a:rPr>
              <a:t>POOL2: [112x112x64] </a:t>
            </a:r>
            <a:r>
              <a:rPr sz="1200" spc="45" dirty="0" smtClean="0">
                <a:latin typeface="Arial"/>
                <a:cs typeface="Arial"/>
              </a:rPr>
              <a:t> </a:t>
            </a:r>
            <a:r>
              <a:rPr sz="1200" dirty="0" smtClean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 smtClean="0">
                <a:solidFill>
                  <a:srgbClr val="FF0000"/>
                </a:solidFill>
                <a:latin typeface="Arial"/>
                <a:cs typeface="Arial"/>
              </a:rPr>
              <a:t>112*112*64=800K	</a:t>
            </a:r>
            <a:r>
              <a:rPr sz="1200" spc="-5" dirty="0" err="1" smtClean="0">
                <a:solidFill>
                  <a:srgbClr val="0000FF"/>
                </a:solidFill>
                <a:latin typeface="Arial"/>
                <a:cs typeface="Arial"/>
              </a:rPr>
              <a:t>params</a:t>
            </a:r>
            <a:r>
              <a:rPr sz="1200" spc="-5" dirty="0" smtClean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r>
              <a:rPr sz="1200" spc="-1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dirty="0" smtClean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200" dirty="0" smtClean="0">
              <a:latin typeface="Arial"/>
              <a:cs typeface="Arial"/>
            </a:endParaRPr>
          </a:p>
          <a:p>
            <a:pPr marL="12700" marR="5080">
              <a:lnSpc>
                <a:spcPts val="1420"/>
              </a:lnSpc>
              <a:spcBef>
                <a:spcPts val="60"/>
              </a:spcBef>
              <a:tabLst>
                <a:tab pos="4125595" algn="l"/>
              </a:tabLst>
            </a:pPr>
            <a:r>
              <a:rPr sz="1200" spc="-5" dirty="0" smtClean="0">
                <a:latin typeface="Arial"/>
                <a:cs typeface="Arial"/>
              </a:rPr>
              <a:t>CONV3-128: [112x112x128] </a:t>
            </a:r>
            <a:r>
              <a:rPr sz="1200" spc="35" dirty="0" smtClean="0">
                <a:latin typeface="Arial"/>
                <a:cs typeface="Arial"/>
              </a:rPr>
              <a:t> </a:t>
            </a:r>
            <a:r>
              <a:rPr sz="1200" dirty="0" smtClean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 smtClean="0">
                <a:solidFill>
                  <a:srgbClr val="FF0000"/>
                </a:solidFill>
                <a:latin typeface="Arial"/>
                <a:cs typeface="Arial"/>
              </a:rPr>
              <a:t>112*112*128=1.6M	</a:t>
            </a:r>
            <a:r>
              <a:rPr sz="1200" spc="-5" dirty="0" err="1" smtClean="0">
                <a:solidFill>
                  <a:srgbClr val="0000FF"/>
                </a:solidFill>
                <a:latin typeface="Arial"/>
                <a:cs typeface="Arial"/>
              </a:rPr>
              <a:t>params</a:t>
            </a:r>
            <a:r>
              <a:rPr sz="1200" spc="-5" dirty="0" smtClean="0">
                <a:solidFill>
                  <a:srgbClr val="0000FF"/>
                </a:solidFill>
                <a:latin typeface="Arial"/>
                <a:cs typeface="Arial"/>
              </a:rPr>
              <a:t>: </a:t>
            </a:r>
            <a:r>
              <a:rPr sz="1200" dirty="0" smtClean="0">
                <a:solidFill>
                  <a:srgbClr val="0000FF"/>
                </a:solidFill>
                <a:latin typeface="Arial"/>
                <a:cs typeface="Arial"/>
              </a:rPr>
              <a:t>(3*3*64)*128 = </a:t>
            </a:r>
            <a:r>
              <a:rPr sz="1200" spc="-5" dirty="0" smtClean="0">
                <a:solidFill>
                  <a:srgbClr val="0000FF"/>
                </a:solidFill>
                <a:latin typeface="Arial"/>
                <a:cs typeface="Arial"/>
              </a:rPr>
              <a:t>73,728  </a:t>
            </a:r>
            <a:r>
              <a:rPr sz="1200" spc="-5" dirty="0" smtClean="0">
                <a:latin typeface="Arial"/>
                <a:cs typeface="Arial"/>
              </a:rPr>
              <a:t>CONV3-128: [112x112x128] </a:t>
            </a:r>
            <a:r>
              <a:rPr sz="1200" spc="35" dirty="0" smtClean="0">
                <a:latin typeface="Arial"/>
                <a:cs typeface="Arial"/>
              </a:rPr>
              <a:t> </a:t>
            </a:r>
            <a:r>
              <a:rPr sz="1200" dirty="0" smtClean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 smtClean="0">
                <a:solidFill>
                  <a:srgbClr val="FF0000"/>
                </a:solidFill>
                <a:latin typeface="Arial"/>
                <a:cs typeface="Arial"/>
              </a:rPr>
              <a:t>112*112*128=1.6M	</a:t>
            </a:r>
            <a:r>
              <a:rPr sz="1200" spc="-5" dirty="0" err="1" smtClean="0">
                <a:solidFill>
                  <a:srgbClr val="0000FF"/>
                </a:solidFill>
                <a:latin typeface="Arial"/>
                <a:cs typeface="Arial"/>
              </a:rPr>
              <a:t>params</a:t>
            </a:r>
            <a:r>
              <a:rPr sz="1200" spc="-5" dirty="0" smtClean="0">
                <a:solidFill>
                  <a:srgbClr val="0000FF"/>
                </a:solidFill>
                <a:latin typeface="Arial"/>
                <a:cs typeface="Arial"/>
              </a:rPr>
              <a:t>: </a:t>
            </a:r>
            <a:r>
              <a:rPr sz="1200" dirty="0" smtClean="0">
                <a:solidFill>
                  <a:srgbClr val="0000FF"/>
                </a:solidFill>
                <a:latin typeface="Arial"/>
                <a:cs typeface="Arial"/>
              </a:rPr>
              <a:t>(3*3*128)*128 =</a:t>
            </a:r>
            <a:r>
              <a:rPr sz="1200" spc="-10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 smtClean="0">
                <a:solidFill>
                  <a:srgbClr val="0000FF"/>
                </a:solidFill>
                <a:latin typeface="Arial"/>
                <a:cs typeface="Arial"/>
              </a:rPr>
              <a:t>147,456</a:t>
            </a:r>
            <a:endParaRPr sz="1200" dirty="0" smtClean="0">
              <a:latin typeface="Arial"/>
              <a:cs typeface="Arial"/>
            </a:endParaRPr>
          </a:p>
          <a:p>
            <a:pPr marL="12700">
              <a:lnSpc>
                <a:spcPts val="1380"/>
              </a:lnSpc>
              <a:tabLst>
                <a:tab pos="3481704" algn="l"/>
              </a:tabLst>
            </a:pPr>
            <a:r>
              <a:rPr sz="1200" spc="-5" dirty="0" smtClean="0">
                <a:latin typeface="Arial"/>
                <a:cs typeface="Arial"/>
              </a:rPr>
              <a:t>POOL2</a:t>
            </a:r>
            <a:r>
              <a:rPr sz="1200" spc="-5" dirty="0">
                <a:latin typeface="Arial"/>
                <a:cs typeface="Arial"/>
              </a:rPr>
              <a:t>: [56x56x128] 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56*56*128=400K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2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200" dirty="0">
              <a:latin typeface="Arial"/>
              <a:cs typeface="Arial"/>
            </a:endParaRPr>
          </a:p>
          <a:p>
            <a:pPr marL="12700" marR="326390" algn="just">
              <a:lnSpc>
                <a:spcPts val="1420"/>
              </a:lnSpc>
              <a:spcBef>
                <a:spcPts val="55"/>
              </a:spcBef>
            </a:pPr>
            <a:r>
              <a:rPr sz="1200" spc="-5" dirty="0">
                <a:latin typeface="Arial"/>
                <a:cs typeface="Arial"/>
              </a:rPr>
              <a:t>CONV3-256: [56x56x256]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56*56*256=800K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(3*3*128)*256 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294,912  </a:t>
            </a:r>
            <a:r>
              <a:rPr sz="1200" spc="-5" dirty="0">
                <a:latin typeface="Arial"/>
                <a:cs typeface="Arial"/>
              </a:rPr>
              <a:t>CONV3-256: [56x56x256]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56*56*256=800K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(3*3*256)*256 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589,824  </a:t>
            </a:r>
            <a:r>
              <a:rPr sz="1200" spc="-5" dirty="0">
                <a:latin typeface="Arial"/>
                <a:cs typeface="Arial"/>
              </a:rPr>
              <a:t>CONV3-256: [56x56x256]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56*56*256=800K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(3*3*256)*256 =</a:t>
            </a:r>
            <a:r>
              <a:rPr sz="12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589,824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ts val="1385"/>
              </a:lnSpc>
              <a:tabLst>
                <a:tab pos="3481704" algn="l"/>
              </a:tabLst>
            </a:pPr>
            <a:r>
              <a:rPr sz="1200" spc="-5" dirty="0">
                <a:latin typeface="Arial"/>
                <a:cs typeface="Arial"/>
              </a:rPr>
              <a:t>POOL2: [28x28x256] 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28*28*256=200K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2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200" dirty="0">
              <a:latin typeface="Arial"/>
              <a:cs typeface="Arial"/>
            </a:endParaRPr>
          </a:p>
          <a:p>
            <a:pPr marL="12700" marR="199390" algn="just">
              <a:lnSpc>
                <a:spcPts val="1420"/>
              </a:lnSpc>
              <a:spcBef>
                <a:spcPts val="55"/>
              </a:spcBef>
            </a:pPr>
            <a:r>
              <a:rPr sz="1200" spc="-5" dirty="0">
                <a:latin typeface="Arial"/>
                <a:cs typeface="Arial"/>
              </a:rPr>
              <a:t>CONV3-512: [28x28x512]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28*28*512=400K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(3*3*256)*512 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1,179,648  </a:t>
            </a:r>
            <a:r>
              <a:rPr sz="1200" spc="-5" dirty="0">
                <a:latin typeface="Arial"/>
                <a:cs typeface="Arial"/>
              </a:rPr>
              <a:t>CONV3-512: [28x28x512]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28*28*512=400K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(3*3*512)*512 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2,359,296  </a:t>
            </a:r>
            <a:r>
              <a:rPr sz="1200" spc="-5" dirty="0">
                <a:latin typeface="Arial"/>
                <a:cs typeface="Arial"/>
              </a:rPr>
              <a:t>CONV3-512: [28x28x512]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28*28*512=400K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(3*3*512)*512 =</a:t>
            </a:r>
            <a:r>
              <a:rPr sz="12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2,359,296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ts val="1385"/>
              </a:lnSpc>
              <a:tabLst>
                <a:tab pos="3481704" algn="l"/>
              </a:tabLst>
            </a:pPr>
            <a:r>
              <a:rPr sz="1200" spc="-5" dirty="0">
                <a:latin typeface="Arial"/>
                <a:cs typeface="Arial"/>
              </a:rPr>
              <a:t>POOL2: [14x14x512] 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14*14*512=100K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2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200" dirty="0">
              <a:latin typeface="Arial"/>
              <a:cs typeface="Arial"/>
            </a:endParaRPr>
          </a:p>
          <a:p>
            <a:pPr marL="12700" marR="199390" algn="just">
              <a:lnSpc>
                <a:spcPts val="1420"/>
              </a:lnSpc>
              <a:spcBef>
                <a:spcPts val="60"/>
              </a:spcBef>
            </a:pPr>
            <a:r>
              <a:rPr sz="1200" spc="-5" dirty="0">
                <a:latin typeface="Arial"/>
                <a:cs typeface="Arial"/>
              </a:rPr>
              <a:t>CONV3-512: [14x14x512]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14*14*512=100K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(3*3*512)*512 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2,359,296  </a:t>
            </a:r>
            <a:r>
              <a:rPr sz="1200" spc="-5" dirty="0">
                <a:latin typeface="Arial"/>
                <a:cs typeface="Arial"/>
              </a:rPr>
              <a:t>CONV3-512: [14x14x512]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14*14*512=100K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(3*3*512)*512 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2,359,296  </a:t>
            </a:r>
            <a:r>
              <a:rPr sz="1200" spc="-5" dirty="0">
                <a:latin typeface="Arial"/>
                <a:cs typeface="Arial"/>
              </a:rPr>
              <a:t>CONV3-512: [14x14x512]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14*14*512=100K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(3*3*512)*512 =</a:t>
            </a:r>
            <a:r>
              <a:rPr sz="12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2,359,296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ts val="1385"/>
              </a:lnSpc>
            </a:pPr>
            <a:r>
              <a:rPr sz="1200" spc="-5" dirty="0">
                <a:latin typeface="Arial"/>
                <a:cs typeface="Arial"/>
              </a:rPr>
              <a:t>POOL2: [7x7x512]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7*7*512=25K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200" spc="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200" dirty="0">
              <a:latin typeface="Arial"/>
              <a:cs typeface="Arial"/>
            </a:endParaRPr>
          </a:p>
          <a:p>
            <a:pPr marL="12700" marR="1619250">
              <a:lnSpc>
                <a:spcPts val="1420"/>
              </a:lnSpc>
              <a:spcBef>
                <a:spcPts val="55"/>
              </a:spcBef>
            </a:pPr>
            <a:r>
              <a:rPr sz="1200" spc="-5" dirty="0">
                <a:latin typeface="Arial"/>
                <a:cs typeface="Arial"/>
              </a:rPr>
              <a:t>FC: [1x1x4096]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4096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7*7*512*4096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102,760,448  </a:t>
            </a:r>
            <a:r>
              <a:rPr sz="1200" spc="-5" dirty="0">
                <a:latin typeface="Arial"/>
                <a:cs typeface="Arial"/>
              </a:rPr>
              <a:t>FC: [1x1x4096]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4096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4096*4096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2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16,777,216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ts val="1385"/>
              </a:lnSpc>
            </a:pPr>
            <a:r>
              <a:rPr sz="1200" spc="-5" dirty="0">
                <a:latin typeface="Arial"/>
                <a:cs typeface="Arial"/>
              </a:rPr>
              <a:t>FC: [1x1x1000]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1000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4096*1000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200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4,096,000</a:t>
            </a:r>
            <a:endParaRPr sz="1200" dirty="0">
              <a:latin typeface="Arial"/>
              <a:cs typeface="Arial"/>
            </a:endParaRPr>
          </a:p>
          <a:p>
            <a:pPr marL="46355" marR="371475">
              <a:lnSpc>
                <a:spcPts val="1650"/>
              </a:lnSpc>
              <a:spcBef>
                <a:spcPts val="85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TOTAL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24M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* 4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bytes ~= 96MB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/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image </a:t>
            </a:r>
            <a:r>
              <a:rPr sz="1400" dirty="0">
                <a:latin typeface="Arial"/>
                <a:cs typeface="Arial"/>
              </a:rPr>
              <a:t>(only </a:t>
            </a:r>
            <a:r>
              <a:rPr sz="1400" spc="-5" dirty="0">
                <a:latin typeface="Arial"/>
                <a:cs typeface="Arial"/>
              </a:rPr>
              <a:t>forward! ~*2 for bwd) 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TOTAL params: 138M</a:t>
            </a:r>
            <a:r>
              <a:rPr sz="14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parameters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906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58474" y="1066779"/>
            <a:ext cx="6412230" cy="413956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13080">
              <a:lnSpc>
                <a:spcPts val="1420"/>
              </a:lnSpc>
              <a:spcBef>
                <a:spcPts val="160"/>
              </a:spcBef>
              <a:tabLst>
                <a:tab pos="3870960" algn="l"/>
              </a:tabLst>
            </a:pPr>
            <a:r>
              <a:rPr sz="1200" spc="-5" dirty="0">
                <a:latin typeface="Arial"/>
                <a:cs typeface="Arial"/>
              </a:rPr>
              <a:t>CONV3-64: [224x224x64] 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0000"/>
                </a:solidFill>
                <a:latin typeface="Arial"/>
                <a:cs typeface="Arial"/>
              </a:rPr>
              <a:t>224*224*64=3.2M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(3*3*3)*64 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1,728  </a:t>
            </a:r>
            <a:r>
              <a:rPr sz="1200" spc="-5" dirty="0">
                <a:latin typeface="Arial"/>
                <a:cs typeface="Arial"/>
              </a:rPr>
              <a:t>CONV3-64: [224x224x64] 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0000"/>
                </a:solidFill>
                <a:latin typeface="Arial"/>
                <a:cs typeface="Arial"/>
              </a:rPr>
              <a:t>224*224*64=3.2M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(3*3*64)*64 =</a:t>
            </a:r>
            <a:r>
              <a:rPr sz="12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36,864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ts val="1380"/>
              </a:lnSpc>
              <a:tabLst>
                <a:tab pos="3651250" algn="l"/>
              </a:tabLst>
            </a:pPr>
            <a:r>
              <a:rPr sz="1200" spc="-5" dirty="0">
                <a:latin typeface="Arial"/>
                <a:cs typeface="Arial"/>
              </a:rPr>
              <a:t>POOL2: [112x112x64] </a:t>
            </a:r>
            <a:r>
              <a:rPr sz="1200" spc="45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112*112*64=800K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2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200" dirty="0">
              <a:latin typeface="Arial"/>
              <a:cs typeface="Arial"/>
            </a:endParaRPr>
          </a:p>
          <a:p>
            <a:pPr marL="12700" marR="5080">
              <a:lnSpc>
                <a:spcPts val="1420"/>
              </a:lnSpc>
              <a:spcBef>
                <a:spcPts val="60"/>
              </a:spcBef>
              <a:tabLst>
                <a:tab pos="4125595" algn="l"/>
              </a:tabLst>
            </a:pPr>
            <a:r>
              <a:rPr sz="1200" spc="-5" dirty="0">
                <a:latin typeface="Arial"/>
                <a:cs typeface="Arial"/>
              </a:rPr>
              <a:t>CONV3-128: [112x112x128] 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112*112*128=1.6M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(3*3*64)*128 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73,728  </a:t>
            </a:r>
            <a:r>
              <a:rPr sz="1200" spc="-5" dirty="0">
                <a:latin typeface="Arial"/>
                <a:cs typeface="Arial"/>
              </a:rPr>
              <a:t>CONV3-128: [112x112x128] 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112*112*128=1.6M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(3*3*128)*128 =</a:t>
            </a:r>
            <a:r>
              <a:rPr sz="12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147,456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ts val="1380"/>
              </a:lnSpc>
              <a:tabLst>
                <a:tab pos="3481704" algn="l"/>
              </a:tabLst>
            </a:pPr>
            <a:r>
              <a:rPr sz="1200" spc="-5" dirty="0">
                <a:latin typeface="Arial"/>
                <a:cs typeface="Arial"/>
              </a:rPr>
              <a:t>POOL2: [56x56x128] 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56*56*128=400K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2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200" dirty="0">
              <a:latin typeface="Arial"/>
              <a:cs typeface="Arial"/>
            </a:endParaRPr>
          </a:p>
          <a:p>
            <a:pPr marL="12700" marR="326390" algn="just">
              <a:lnSpc>
                <a:spcPts val="1420"/>
              </a:lnSpc>
              <a:spcBef>
                <a:spcPts val="55"/>
              </a:spcBef>
            </a:pPr>
            <a:r>
              <a:rPr sz="1200" spc="-5" dirty="0">
                <a:latin typeface="Arial"/>
                <a:cs typeface="Arial"/>
              </a:rPr>
              <a:t>CONV3-256: [56x56x256]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56*56*256=800K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(3*3*128)*256 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294,912  </a:t>
            </a:r>
            <a:r>
              <a:rPr sz="1200" spc="-5" dirty="0">
                <a:latin typeface="Arial"/>
                <a:cs typeface="Arial"/>
              </a:rPr>
              <a:t>CONV3-256: [56x56x256]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56*56*256=800K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(3*3*256)*256 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589,824  </a:t>
            </a:r>
            <a:r>
              <a:rPr sz="1200" spc="-5" dirty="0">
                <a:latin typeface="Arial"/>
                <a:cs typeface="Arial"/>
              </a:rPr>
              <a:t>CONV3-256: [56x56x256]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56*56*256=800K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(3*3*256)*256 =</a:t>
            </a:r>
            <a:r>
              <a:rPr sz="12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589,824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ts val="1385"/>
              </a:lnSpc>
              <a:tabLst>
                <a:tab pos="3481704" algn="l"/>
              </a:tabLst>
            </a:pPr>
            <a:r>
              <a:rPr sz="1200" spc="-5" dirty="0">
                <a:latin typeface="Arial"/>
                <a:cs typeface="Arial"/>
              </a:rPr>
              <a:t>POOL2: [28x28x256] 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28*28*256=200K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2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200" dirty="0">
              <a:latin typeface="Arial"/>
              <a:cs typeface="Arial"/>
            </a:endParaRPr>
          </a:p>
          <a:p>
            <a:pPr marL="12700" marR="199390" algn="just">
              <a:lnSpc>
                <a:spcPts val="1420"/>
              </a:lnSpc>
              <a:spcBef>
                <a:spcPts val="55"/>
              </a:spcBef>
            </a:pPr>
            <a:r>
              <a:rPr sz="1200" spc="-5" dirty="0">
                <a:latin typeface="Arial"/>
                <a:cs typeface="Arial"/>
              </a:rPr>
              <a:t>CONV3-512: [28x28x512]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28*28*512=400K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(3*3*256)*512 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1,179,648  </a:t>
            </a:r>
            <a:r>
              <a:rPr sz="1200" spc="-5" dirty="0">
                <a:latin typeface="Arial"/>
                <a:cs typeface="Arial"/>
              </a:rPr>
              <a:t>CONV3-512: [28x28x512]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28*28*512=400K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(3*3*512)*512 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2,359,296  </a:t>
            </a:r>
            <a:r>
              <a:rPr sz="1200" spc="-5" dirty="0">
                <a:latin typeface="Arial"/>
                <a:cs typeface="Arial"/>
              </a:rPr>
              <a:t>CONV3-512: [28x28x512]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28*28*512=400K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(3*3*512)*512 =</a:t>
            </a:r>
            <a:r>
              <a:rPr sz="12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2,359,296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ts val="1385"/>
              </a:lnSpc>
              <a:tabLst>
                <a:tab pos="3481704" algn="l"/>
              </a:tabLst>
            </a:pPr>
            <a:r>
              <a:rPr sz="1200" spc="-5" dirty="0">
                <a:latin typeface="Arial"/>
                <a:cs typeface="Arial"/>
              </a:rPr>
              <a:t>POOL2: [14x14x512] 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14*14*512=100K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2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200" dirty="0">
              <a:latin typeface="Arial"/>
              <a:cs typeface="Arial"/>
            </a:endParaRPr>
          </a:p>
          <a:p>
            <a:pPr marL="12700" marR="199390" algn="just">
              <a:lnSpc>
                <a:spcPts val="1420"/>
              </a:lnSpc>
              <a:spcBef>
                <a:spcPts val="60"/>
              </a:spcBef>
            </a:pPr>
            <a:r>
              <a:rPr sz="1200" spc="-5" dirty="0">
                <a:latin typeface="Arial"/>
                <a:cs typeface="Arial"/>
              </a:rPr>
              <a:t>CONV3-512: [14x14x512]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14*14*512=100K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(3*3*512)*512 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2,359,296  </a:t>
            </a:r>
            <a:r>
              <a:rPr sz="1200" spc="-5" dirty="0">
                <a:latin typeface="Arial"/>
                <a:cs typeface="Arial"/>
              </a:rPr>
              <a:t>CONV3-512: [14x14x512]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14*14*512=100K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(3*3*512)*512 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2,359,296  </a:t>
            </a:r>
            <a:r>
              <a:rPr sz="1200" spc="-5" dirty="0">
                <a:latin typeface="Arial"/>
                <a:cs typeface="Arial"/>
              </a:rPr>
              <a:t>CONV3-512: [14x14x512]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14*14*512=100K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(3*3*512)*512 =</a:t>
            </a:r>
            <a:r>
              <a:rPr sz="12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2,359,296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ts val="1385"/>
              </a:lnSpc>
            </a:pPr>
            <a:r>
              <a:rPr sz="1200" spc="-5" dirty="0">
                <a:latin typeface="Arial"/>
                <a:cs typeface="Arial"/>
              </a:rPr>
              <a:t>POOL2: [7x7x512]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7*7*512=25K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200" spc="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ts val="1425"/>
              </a:lnSpc>
            </a:pPr>
            <a:r>
              <a:rPr sz="1200" spc="-5" dirty="0">
                <a:latin typeface="Arial"/>
                <a:cs typeface="Arial"/>
              </a:rPr>
              <a:t>FC: [1x1x4096]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4096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7*7*512*4096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200" spc="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00FF"/>
                </a:solidFill>
                <a:latin typeface="Arial"/>
                <a:cs typeface="Arial"/>
              </a:rPr>
              <a:t>102,760,448</a:t>
            </a:r>
            <a:endParaRPr sz="1200" dirty="0">
              <a:latin typeface="Arial"/>
              <a:cs typeface="Arial"/>
            </a:endParaRPr>
          </a:p>
          <a:p>
            <a:pPr marL="12700" marR="1907539">
              <a:lnSpc>
                <a:spcPts val="1420"/>
              </a:lnSpc>
              <a:spcBef>
                <a:spcPts val="55"/>
              </a:spcBef>
            </a:pPr>
            <a:r>
              <a:rPr sz="1200" spc="-5" dirty="0">
                <a:latin typeface="Arial"/>
                <a:cs typeface="Arial"/>
              </a:rPr>
              <a:t>FC: [1x1x4096]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4096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4096*4096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16,777,216  </a:t>
            </a:r>
            <a:r>
              <a:rPr sz="1200" spc="-5" dirty="0">
                <a:latin typeface="Arial"/>
                <a:cs typeface="Arial"/>
              </a:rPr>
              <a:t>FC: [1x1x1000]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1000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4096*1000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2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4,096,000</a:t>
            </a:r>
            <a:endParaRPr sz="1200" dirty="0">
              <a:latin typeface="Arial"/>
              <a:cs typeface="Arial"/>
            </a:endParaRPr>
          </a:p>
          <a:p>
            <a:pPr marL="46355" algn="just">
              <a:spcBef>
                <a:spcPts val="73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TOTAL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24M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* 4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bytes ~= 96MB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/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image </a:t>
            </a:r>
            <a:r>
              <a:rPr sz="1400" dirty="0">
                <a:latin typeface="Arial"/>
                <a:cs typeface="Arial"/>
              </a:rPr>
              <a:t>(only </a:t>
            </a:r>
            <a:r>
              <a:rPr sz="1400" spc="-5" dirty="0">
                <a:latin typeface="Arial"/>
                <a:cs typeface="Arial"/>
              </a:rPr>
              <a:t>forward! ~*2 for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bwd)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58474" y="885803"/>
            <a:ext cx="43751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723389" algn="l"/>
                <a:tab pos="3684270" algn="l"/>
              </a:tabLst>
            </a:pPr>
            <a:r>
              <a:rPr sz="1200" spc="-5" dirty="0">
                <a:latin typeface="Arial"/>
                <a:cs typeface="Arial"/>
              </a:rPr>
              <a:t>INPUT: [224x224x3]	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224*224*3=150K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200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59924" y="1423828"/>
            <a:ext cx="7223760" cy="228268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2334260">
              <a:spcBef>
                <a:spcPts val="100"/>
              </a:spcBef>
            </a:pPr>
            <a:r>
              <a:rPr dirty="0"/>
              <a:t>(not counting</a:t>
            </a:r>
            <a:r>
              <a:rPr spc="-95" dirty="0"/>
              <a:t> </a:t>
            </a:r>
            <a:r>
              <a:rPr spc="-5" dirty="0"/>
              <a:t>biases)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34382" y="1102612"/>
            <a:ext cx="4502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Note: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4382" y="1521711"/>
            <a:ext cx="146748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Most memory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z="140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in  early</a:t>
            </a:r>
            <a:r>
              <a:rPr sz="14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34381" y="3407657"/>
            <a:ext cx="135890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Most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params</a:t>
            </a:r>
            <a:r>
              <a:rPr sz="14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are  in late</a:t>
            </a:r>
            <a:r>
              <a:rPr sz="1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59789" y="4002094"/>
            <a:ext cx="2237740" cy="366395"/>
          </a:xfrm>
          <a:custGeom>
            <a:avLst/>
            <a:gdLst/>
            <a:ahLst/>
            <a:cxnLst/>
            <a:rect l="l" t="t" r="r" b="b"/>
            <a:pathLst>
              <a:path w="2237740" h="366395">
                <a:moveTo>
                  <a:pt x="2237395" y="0"/>
                </a:moveTo>
                <a:lnTo>
                  <a:pt x="0" y="36614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64940" y="4327669"/>
            <a:ext cx="109449" cy="81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79066" y="1396809"/>
            <a:ext cx="2800350" cy="238125"/>
          </a:xfrm>
          <a:custGeom>
            <a:avLst/>
            <a:gdLst/>
            <a:ahLst/>
            <a:cxnLst/>
            <a:rect l="l" t="t" r="r" b="b"/>
            <a:pathLst>
              <a:path w="2800350" h="238125">
                <a:moveTo>
                  <a:pt x="2800294" y="23811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83393" y="1355931"/>
            <a:ext cx="107849" cy="817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2674" y="5193842"/>
            <a:ext cx="273050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TOTAL params: 138M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parameters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87</a:t>
            </a:fld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4283964" y="5947023"/>
            <a:ext cx="576072" cy="32316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12514172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8474" y="885803"/>
            <a:ext cx="43751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723389" algn="l"/>
                <a:tab pos="3684270" algn="l"/>
              </a:tabLst>
            </a:pPr>
            <a:r>
              <a:rPr sz="1200" spc="-5" dirty="0">
                <a:latin typeface="Arial"/>
                <a:cs typeface="Arial"/>
              </a:rPr>
              <a:t>INPUT: [224x224x3]	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224*224*3=150K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200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474" y="1066779"/>
            <a:ext cx="6412230" cy="25609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13080">
              <a:lnSpc>
                <a:spcPts val="1420"/>
              </a:lnSpc>
              <a:spcBef>
                <a:spcPts val="160"/>
              </a:spcBef>
              <a:tabLst>
                <a:tab pos="3870960" algn="l"/>
              </a:tabLst>
            </a:pPr>
            <a:r>
              <a:rPr sz="1200" spc="-5" dirty="0">
                <a:latin typeface="Arial"/>
                <a:cs typeface="Arial"/>
              </a:rPr>
              <a:t>CONV3-64: [224x224x64] 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224*224*64=3.2M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(3*3*3)*64 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1,728  </a:t>
            </a:r>
            <a:r>
              <a:rPr sz="1200" spc="-5" dirty="0">
                <a:latin typeface="Arial"/>
                <a:cs typeface="Arial"/>
              </a:rPr>
              <a:t>CONV3-64: [224x224x64] 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224*224*64=3.2M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(3*3*64)*64 =</a:t>
            </a:r>
            <a:r>
              <a:rPr sz="12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36,864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80"/>
              </a:lnSpc>
              <a:tabLst>
                <a:tab pos="3651250" algn="l"/>
              </a:tabLst>
            </a:pPr>
            <a:r>
              <a:rPr sz="1200" spc="-5" dirty="0">
                <a:latin typeface="Arial"/>
                <a:cs typeface="Arial"/>
              </a:rPr>
              <a:t>POOL2: [112x112x64] </a:t>
            </a:r>
            <a:r>
              <a:rPr sz="1200" spc="45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112*112*64=800K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2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ts val="1420"/>
              </a:lnSpc>
              <a:spcBef>
                <a:spcPts val="60"/>
              </a:spcBef>
              <a:tabLst>
                <a:tab pos="4125595" algn="l"/>
              </a:tabLst>
            </a:pPr>
            <a:r>
              <a:rPr sz="1200" spc="-5" dirty="0">
                <a:latin typeface="Arial"/>
                <a:cs typeface="Arial"/>
              </a:rPr>
              <a:t>CONV3-128: [112x112x128] 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112*112*128=1.6M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(3*3*64)*128 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73,728  </a:t>
            </a:r>
            <a:r>
              <a:rPr sz="1200" spc="-5" dirty="0">
                <a:latin typeface="Arial"/>
                <a:cs typeface="Arial"/>
              </a:rPr>
              <a:t>CONV3-128: [112x112x128] 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112*112*128=1.6M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(3*3*128)*128 =</a:t>
            </a:r>
            <a:r>
              <a:rPr sz="12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147,456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80"/>
              </a:lnSpc>
              <a:tabLst>
                <a:tab pos="3481704" algn="l"/>
              </a:tabLst>
            </a:pPr>
            <a:r>
              <a:rPr sz="1200" spc="-5" dirty="0">
                <a:latin typeface="Arial"/>
                <a:cs typeface="Arial"/>
              </a:rPr>
              <a:t>POOL2: [56x56x128] 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56*56*128=400K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2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 marR="326390" algn="just">
              <a:lnSpc>
                <a:spcPts val="1420"/>
              </a:lnSpc>
              <a:spcBef>
                <a:spcPts val="55"/>
              </a:spcBef>
            </a:pPr>
            <a:r>
              <a:rPr sz="1200" spc="-5" dirty="0">
                <a:latin typeface="Arial"/>
                <a:cs typeface="Arial"/>
              </a:rPr>
              <a:t>CONV3-256: [56x56x256]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56*56*256=800K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(3*3*128)*256 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294,912  </a:t>
            </a:r>
            <a:r>
              <a:rPr sz="1200" spc="-5" dirty="0">
                <a:latin typeface="Arial"/>
                <a:cs typeface="Arial"/>
              </a:rPr>
              <a:t>CONV3-256: [56x56x256]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56*56*256=800K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(3*3*256)*256 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589,824  </a:t>
            </a:r>
            <a:r>
              <a:rPr sz="1200" spc="-5" dirty="0">
                <a:latin typeface="Arial"/>
                <a:cs typeface="Arial"/>
              </a:rPr>
              <a:t>CONV3-256: [56x56x256]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56*56*256=800K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(3*3*256)*256 =</a:t>
            </a:r>
            <a:r>
              <a:rPr sz="12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589,824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85"/>
              </a:lnSpc>
              <a:tabLst>
                <a:tab pos="3481704" algn="l"/>
              </a:tabLst>
            </a:pPr>
            <a:r>
              <a:rPr sz="1200" spc="-5" dirty="0">
                <a:latin typeface="Arial"/>
                <a:cs typeface="Arial"/>
              </a:rPr>
              <a:t>POOL2: [28x28x256] 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28*28*256=200K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2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 marR="199390" algn="just">
              <a:lnSpc>
                <a:spcPts val="1420"/>
              </a:lnSpc>
              <a:spcBef>
                <a:spcPts val="55"/>
              </a:spcBef>
            </a:pPr>
            <a:r>
              <a:rPr sz="1200" spc="-5" dirty="0">
                <a:latin typeface="Arial"/>
                <a:cs typeface="Arial"/>
              </a:rPr>
              <a:t>CONV3-512: [28x28x512]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28*28*512=400K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(3*3*256)*512 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1,179,648  </a:t>
            </a:r>
            <a:r>
              <a:rPr sz="1200" spc="-5" dirty="0">
                <a:latin typeface="Arial"/>
                <a:cs typeface="Arial"/>
              </a:rPr>
              <a:t>CONV3-512: [28x28x512]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28*28*512=400K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(3*3*512)*512 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2,359,296  </a:t>
            </a:r>
            <a:r>
              <a:rPr sz="1200" spc="-5" dirty="0">
                <a:latin typeface="Arial"/>
                <a:cs typeface="Arial"/>
              </a:rPr>
              <a:t>CONV3-512: [28x28x512]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28*28*512=400K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(3*3*512)*512 =</a:t>
            </a:r>
            <a:r>
              <a:rPr sz="12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2,359,296</a:t>
            </a:r>
            <a:endParaRPr sz="1200">
              <a:latin typeface="Arial"/>
              <a:cs typeface="Arial"/>
            </a:endParaRPr>
          </a:p>
          <a:p>
            <a:pPr marL="12700" algn="just">
              <a:lnSpc>
                <a:spcPts val="1390"/>
              </a:lnSpc>
            </a:pPr>
            <a:r>
              <a:rPr sz="1200" spc="-5" dirty="0">
                <a:latin typeface="Arial"/>
                <a:cs typeface="Arial"/>
              </a:rPr>
              <a:t>POOL2: [14x14x512]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14*14*512=100K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200" spc="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49570" y="3600423"/>
            <a:ext cx="2426335" cy="57023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algn="just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(3*3*512)*512 =</a:t>
            </a:r>
            <a:r>
              <a:rPr sz="12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2,359,296  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(3*3*512)*512 =</a:t>
            </a:r>
            <a:r>
              <a:rPr sz="12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2,359,296  params: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(3*3*512)*512 =</a:t>
            </a:r>
            <a:r>
              <a:rPr sz="12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2,359,296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8474" y="3600424"/>
            <a:ext cx="3705860" cy="75120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21590" algn="just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latin typeface="Arial"/>
                <a:cs typeface="Arial"/>
              </a:rPr>
              <a:t>CONV3-512: [14x14x512]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14*14*512=100K  </a:t>
            </a:r>
            <a:r>
              <a:rPr sz="1200" spc="-5" dirty="0">
                <a:latin typeface="Arial"/>
                <a:cs typeface="Arial"/>
              </a:rPr>
              <a:t>CONV3-512: [14x14x512]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14*14*512=100K  </a:t>
            </a:r>
            <a:r>
              <a:rPr sz="1200" spc="-5" dirty="0">
                <a:latin typeface="Arial"/>
                <a:cs typeface="Arial"/>
              </a:rPr>
              <a:t>CONV3-512: [14x14x512] 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</a:t>
            </a:r>
            <a:r>
              <a:rPr sz="1200" spc="2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14*14*512=100K</a:t>
            </a:r>
            <a:endParaRPr sz="1200">
              <a:latin typeface="Arial"/>
              <a:cs typeface="Arial"/>
            </a:endParaRPr>
          </a:p>
          <a:p>
            <a:pPr marL="12700" algn="just">
              <a:lnSpc>
                <a:spcPts val="1390"/>
              </a:lnSpc>
            </a:pPr>
            <a:r>
              <a:rPr sz="1200" spc="-5" dirty="0">
                <a:latin typeface="Arial"/>
                <a:cs typeface="Arial"/>
              </a:rPr>
              <a:t>POOL2: [7x7x512] 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7*7*512=25K 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2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92430" y="1389409"/>
            <a:ext cx="7223760" cy="228268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2334260">
              <a:spcBef>
                <a:spcPts val="100"/>
              </a:spcBef>
            </a:pPr>
            <a:r>
              <a:rPr dirty="0"/>
              <a:t>(not counting</a:t>
            </a:r>
            <a:r>
              <a:rPr spc="-95" dirty="0"/>
              <a:t> </a:t>
            </a:r>
            <a:r>
              <a:rPr spc="-5" dirty="0"/>
              <a:t>biases)</a:t>
            </a: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197385" y="1049828"/>
          <a:ext cx="830580" cy="169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985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7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385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197385" y="2808373"/>
          <a:ext cx="830580" cy="169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985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7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7315287" y="4588679"/>
            <a:ext cx="6178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VGG16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59142" y="4038154"/>
            <a:ext cx="3651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900"/>
              </a:lnSpc>
              <a:spcBef>
                <a:spcPts val="100"/>
              </a:spcBef>
            </a:pPr>
            <a:r>
              <a:rPr sz="700" b="1" spc="-5" dirty="0">
                <a:solidFill>
                  <a:srgbClr val="666666"/>
                </a:solidFill>
                <a:latin typeface="Arial"/>
                <a:cs typeface="Arial"/>
              </a:rPr>
              <a:t>conv1-2  conv1-1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59142" y="3580955"/>
            <a:ext cx="3651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900"/>
              </a:lnSpc>
              <a:spcBef>
                <a:spcPts val="100"/>
              </a:spcBef>
            </a:pPr>
            <a:r>
              <a:rPr sz="700" b="1" spc="-5" dirty="0">
                <a:solidFill>
                  <a:srgbClr val="666666"/>
                </a:solidFill>
                <a:latin typeface="Arial"/>
                <a:cs typeface="Arial"/>
              </a:rPr>
              <a:t>conv2-2  conv2-1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59142" y="3074455"/>
            <a:ext cx="365125" cy="334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600"/>
              </a:lnSpc>
              <a:spcBef>
                <a:spcPts val="100"/>
              </a:spcBef>
            </a:pPr>
            <a:r>
              <a:rPr sz="700" b="1" spc="-5" dirty="0">
                <a:solidFill>
                  <a:srgbClr val="666666"/>
                </a:solidFill>
                <a:latin typeface="Arial"/>
                <a:cs typeface="Arial"/>
              </a:rPr>
              <a:t>conv3-2  conv3-1</a:t>
            </a:r>
            <a:endParaRPr sz="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59142" y="2429062"/>
            <a:ext cx="365125" cy="50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49500"/>
              </a:lnSpc>
              <a:spcBef>
                <a:spcPts val="95"/>
              </a:spcBef>
            </a:pPr>
            <a:r>
              <a:rPr sz="700" b="1" spc="-5" dirty="0">
                <a:solidFill>
                  <a:srgbClr val="666666"/>
                </a:solidFill>
                <a:latin typeface="Arial"/>
                <a:cs typeface="Arial"/>
              </a:rPr>
              <a:t>conv4-3  conv4-2  conv4-1</a:t>
            </a:r>
            <a:endParaRPr sz="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59142" y="1788526"/>
            <a:ext cx="365125" cy="50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49500"/>
              </a:lnSpc>
              <a:spcBef>
                <a:spcPts val="95"/>
              </a:spcBef>
            </a:pPr>
            <a:r>
              <a:rPr sz="700" b="1" spc="-5" dirty="0">
                <a:solidFill>
                  <a:srgbClr val="666666"/>
                </a:solidFill>
                <a:latin typeface="Arial"/>
                <a:cs typeface="Arial"/>
              </a:rPr>
              <a:t>conv5-3  conv5-2  conv5-1</a:t>
            </a:r>
            <a:endParaRPr sz="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14389" y="5032553"/>
            <a:ext cx="13296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Common</a:t>
            </a:r>
            <a:r>
              <a:rPr sz="1400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names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143509" y="4608018"/>
            <a:ext cx="183515" cy="436245"/>
          </a:xfrm>
          <a:custGeom>
            <a:avLst/>
            <a:gdLst/>
            <a:ahLst/>
            <a:cxnLst/>
            <a:rect l="l" t="t" r="r" b="b"/>
            <a:pathLst>
              <a:path w="183515" h="436245">
                <a:moveTo>
                  <a:pt x="0" y="435724"/>
                </a:moveTo>
                <a:lnTo>
                  <a:pt x="183324" y="0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12333" y="4568168"/>
            <a:ext cx="31750" cy="46355"/>
          </a:xfrm>
          <a:custGeom>
            <a:avLst/>
            <a:gdLst/>
            <a:ahLst/>
            <a:cxnLst/>
            <a:rect l="l" t="t" r="r" b="b"/>
            <a:pathLst>
              <a:path w="31750" h="46354">
                <a:moveTo>
                  <a:pt x="28999" y="45949"/>
                </a:moveTo>
                <a:lnTo>
                  <a:pt x="0" y="33749"/>
                </a:lnTo>
                <a:lnTo>
                  <a:pt x="31274" y="0"/>
                </a:lnTo>
                <a:lnTo>
                  <a:pt x="28999" y="459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12332" y="4568168"/>
            <a:ext cx="31750" cy="46355"/>
          </a:xfrm>
          <a:custGeom>
            <a:avLst/>
            <a:gdLst/>
            <a:ahLst/>
            <a:cxnLst/>
            <a:rect l="l" t="t" r="r" b="b"/>
            <a:pathLst>
              <a:path w="31750" h="46354">
                <a:moveTo>
                  <a:pt x="28999" y="45949"/>
                </a:moveTo>
                <a:lnTo>
                  <a:pt x="31274" y="0"/>
                </a:lnTo>
                <a:lnTo>
                  <a:pt x="0" y="33749"/>
                </a:lnTo>
                <a:lnTo>
                  <a:pt x="28999" y="45949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263719" y="1185711"/>
            <a:ext cx="1555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42900"/>
              </a:lnSpc>
              <a:spcBef>
                <a:spcPts val="100"/>
              </a:spcBef>
            </a:pPr>
            <a:r>
              <a:rPr sz="700" b="1" dirty="0">
                <a:solidFill>
                  <a:srgbClr val="666666"/>
                </a:solidFill>
                <a:latin typeface="Arial"/>
                <a:cs typeface="Arial"/>
              </a:rPr>
              <a:t>fc8  fc7  fc6</a:t>
            </a:r>
            <a:endParaRPr sz="7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2674" y="5193842"/>
            <a:ext cx="273050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TOTAL params: 138M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parameters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88</a:t>
            </a:fld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4283964" y="5947023"/>
            <a:ext cx="576072" cy="32316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58475" y="4324322"/>
            <a:ext cx="6045835" cy="88201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1252855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latin typeface="Arial"/>
                <a:cs typeface="Arial"/>
              </a:rPr>
              <a:t>FC: [1x1x4096]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4096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7*7*512*4096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102,760,448  </a:t>
            </a:r>
            <a:r>
              <a:rPr sz="1200" spc="-5" dirty="0">
                <a:latin typeface="Arial"/>
                <a:cs typeface="Arial"/>
              </a:rPr>
              <a:t>FC: [1x1x4096]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4096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4096*4096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2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16,777,216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85"/>
              </a:lnSpc>
            </a:pPr>
            <a:r>
              <a:rPr sz="1200" spc="-5" dirty="0">
                <a:latin typeface="Arial"/>
                <a:cs typeface="Arial"/>
              </a:rPr>
              <a:t>FC: [1x1x1000] </a:t>
            </a: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1000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params: 4096*1000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200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4,096,000</a:t>
            </a:r>
            <a:endParaRPr sz="1200">
              <a:latin typeface="Arial"/>
              <a:cs typeface="Arial"/>
            </a:endParaRPr>
          </a:p>
          <a:p>
            <a:pPr marL="46355">
              <a:spcBef>
                <a:spcPts val="77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TOTAL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24M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* 4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bytes ~= 96MB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/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image </a:t>
            </a:r>
            <a:r>
              <a:rPr sz="1400" dirty="0">
                <a:latin typeface="Arial"/>
                <a:cs typeface="Arial"/>
              </a:rPr>
              <a:t>(only </a:t>
            </a:r>
            <a:r>
              <a:rPr sz="1400" spc="-5" dirty="0">
                <a:latin typeface="Arial"/>
                <a:cs typeface="Arial"/>
              </a:rPr>
              <a:t>forward! ~*2 for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bwd)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36329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099" y="922276"/>
            <a:ext cx="3638550" cy="802005"/>
          </a:xfrm>
          <a:prstGeom prst="rect">
            <a:avLst/>
          </a:prstGeom>
        </p:spPr>
        <p:txBody>
          <a:bodyPr vert="horz" wrap="square" lIns="0" tIns="84455" rIns="0" bIns="0" rtlCol="0" anchor="b" anchorCtr="0">
            <a:spAutoFit/>
          </a:bodyPr>
          <a:lstStyle/>
          <a:p>
            <a:pPr marL="12700">
              <a:spcBef>
                <a:spcPts val="665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VGGNet</a:t>
            </a:r>
            <a:endParaRPr sz="3000"/>
          </a:p>
          <a:p>
            <a:pPr marL="25400">
              <a:spcBef>
                <a:spcPts val="265"/>
              </a:spcBef>
            </a:pPr>
            <a:r>
              <a:rPr i="1" spc="-5" dirty="0">
                <a:solidFill>
                  <a:srgbClr val="000000"/>
                </a:solidFill>
              </a:rPr>
              <a:t>[Simonyan and Zisserman,</a:t>
            </a:r>
            <a:r>
              <a:rPr i="1" spc="-20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89</a:t>
            </a:fld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625" y="2101594"/>
            <a:ext cx="7029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Details: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267471" y="2419822"/>
            <a:ext cx="8640763" cy="268054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08610" marR="254635" indent="-295910">
              <a:lnSpc>
                <a:spcPct val="101600"/>
              </a:lnSpc>
              <a:spcBef>
                <a:spcPts val="70"/>
              </a:spcBef>
              <a:buChar char="-"/>
              <a:tabLst>
                <a:tab pos="308610" algn="l"/>
                <a:tab pos="309245" algn="l"/>
              </a:tabLst>
            </a:pPr>
            <a:r>
              <a:rPr spc="-5" dirty="0"/>
              <a:t>ILSVRC’14 2nd in </a:t>
            </a:r>
            <a:r>
              <a:rPr dirty="0"/>
              <a:t>classification, </a:t>
            </a:r>
            <a:r>
              <a:rPr spc="-5" dirty="0"/>
              <a:t>1st</a:t>
            </a:r>
            <a:r>
              <a:rPr spc="-90" dirty="0"/>
              <a:t> </a:t>
            </a:r>
            <a:r>
              <a:rPr spc="-5" dirty="0"/>
              <a:t>in  localization</a:t>
            </a:r>
          </a:p>
          <a:p>
            <a:pPr marL="308610" marR="58419" indent="-295910">
              <a:lnSpc>
                <a:spcPct val="101600"/>
              </a:lnSpc>
              <a:buChar char="-"/>
              <a:tabLst>
                <a:tab pos="308610" algn="l"/>
                <a:tab pos="309245" algn="l"/>
              </a:tabLst>
            </a:pPr>
            <a:r>
              <a:rPr spc="-5" dirty="0"/>
              <a:t>Similar training procedure as Krizhevsky  2012</a:t>
            </a:r>
          </a:p>
          <a:p>
            <a:pPr marL="308610" indent="-295910">
              <a:spcBef>
                <a:spcPts val="25"/>
              </a:spcBef>
              <a:buChar char="-"/>
              <a:tabLst>
                <a:tab pos="308610" algn="l"/>
                <a:tab pos="309245" algn="l"/>
              </a:tabLst>
            </a:pPr>
            <a:r>
              <a:rPr spc="-5" dirty="0"/>
              <a:t>No Local Response Normalisation</a:t>
            </a:r>
            <a:r>
              <a:rPr spc="-80" dirty="0"/>
              <a:t> </a:t>
            </a:r>
            <a:r>
              <a:rPr dirty="0"/>
              <a:t>(LRN)</a:t>
            </a:r>
          </a:p>
          <a:p>
            <a:pPr marL="308610" marR="380365" indent="-295910">
              <a:lnSpc>
                <a:spcPct val="101600"/>
              </a:lnSpc>
              <a:buChar char="-"/>
              <a:tabLst>
                <a:tab pos="308610" algn="l"/>
                <a:tab pos="309245" algn="l"/>
              </a:tabLst>
            </a:pPr>
            <a:r>
              <a:rPr spc="-5" dirty="0"/>
              <a:t>Use VGG16 or VGG19 </a:t>
            </a:r>
            <a:r>
              <a:rPr dirty="0"/>
              <a:t>(VGG19</a:t>
            </a:r>
            <a:r>
              <a:rPr spc="-85" dirty="0"/>
              <a:t> </a:t>
            </a:r>
            <a:r>
              <a:rPr spc="-5" dirty="0"/>
              <a:t>only </a:t>
            </a:r>
            <a:endParaRPr lang="de-DE" spc="-5" dirty="0"/>
          </a:p>
          <a:p>
            <a:pPr marL="12700" marR="380365" indent="0">
              <a:lnSpc>
                <a:spcPct val="101600"/>
              </a:lnSpc>
              <a:buNone/>
              <a:tabLst>
                <a:tab pos="308610" algn="l"/>
                <a:tab pos="309245" algn="l"/>
              </a:tabLst>
            </a:pPr>
            <a:r>
              <a:rPr lang="de-DE" spc="-5" dirty="0" smtClean="0"/>
              <a:t>	</a:t>
            </a:r>
            <a:r>
              <a:rPr dirty="0" smtClean="0"/>
              <a:t>slightly </a:t>
            </a:r>
            <a:r>
              <a:rPr spc="-5" dirty="0"/>
              <a:t>better, </a:t>
            </a:r>
            <a:r>
              <a:rPr dirty="0"/>
              <a:t>more</a:t>
            </a:r>
            <a:r>
              <a:rPr spc="-30" dirty="0"/>
              <a:t> </a:t>
            </a:r>
            <a:r>
              <a:rPr dirty="0"/>
              <a:t>memory)</a:t>
            </a:r>
          </a:p>
          <a:p>
            <a:pPr marL="308610" indent="-295910">
              <a:spcBef>
                <a:spcPts val="30"/>
              </a:spcBef>
              <a:buChar char="-"/>
              <a:tabLst>
                <a:tab pos="308610" algn="l"/>
                <a:tab pos="309245" algn="l"/>
              </a:tabLst>
            </a:pPr>
            <a:r>
              <a:rPr spc="-5" dirty="0"/>
              <a:t>Use ensembles for best</a:t>
            </a:r>
            <a:r>
              <a:rPr spc="-25" dirty="0"/>
              <a:t> </a:t>
            </a:r>
            <a:r>
              <a:rPr dirty="0"/>
              <a:t>results</a:t>
            </a:r>
          </a:p>
          <a:p>
            <a:pPr marL="308610" marR="358140" indent="-295910">
              <a:lnSpc>
                <a:spcPct val="101600"/>
              </a:lnSpc>
              <a:buChar char="-"/>
              <a:tabLst>
                <a:tab pos="308610" algn="l"/>
                <a:tab pos="309245" algn="l"/>
              </a:tabLst>
            </a:pPr>
            <a:r>
              <a:rPr spc="-5" dirty="0"/>
              <a:t>FC7 features generalize well to other  tasks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816386" y="1430826"/>
          <a:ext cx="830580" cy="169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985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7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385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816386" y="3189372"/>
          <a:ext cx="830580" cy="169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985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7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239389" y="2869760"/>
          <a:ext cx="830580" cy="2015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985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7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38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9385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5x5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11x11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2540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7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847584" y="1120102"/>
          <a:ext cx="830580" cy="375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985">
                <a:tc>
                  <a:txBody>
                    <a:bodyPr/>
                    <a:lstStyle/>
                    <a:p>
                      <a:pPr marL="22860" algn="ctr">
                        <a:lnSpc>
                          <a:spcPts val="830"/>
                        </a:lnSpc>
                      </a:pPr>
                      <a:r>
                        <a:rPr sz="7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7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7480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845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7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2159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7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5334092" y="4969679"/>
            <a:ext cx="6470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AlexNet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34288" y="4969679"/>
            <a:ext cx="6178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VGG16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01086" y="4969679"/>
            <a:ext cx="6178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VGG19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6545" y="4419153"/>
            <a:ext cx="3651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900"/>
              </a:lnSpc>
              <a:spcBef>
                <a:spcPts val="100"/>
              </a:spcBef>
            </a:pPr>
            <a:r>
              <a:rPr sz="700" b="1" spc="-5" dirty="0">
                <a:solidFill>
                  <a:srgbClr val="666666"/>
                </a:solidFill>
                <a:latin typeface="Arial"/>
                <a:cs typeface="Arial"/>
              </a:rPr>
              <a:t>conv1-2  conv1-1</a:t>
            </a:r>
            <a:endParaRPr sz="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06545" y="3961955"/>
            <a:ext cx="3651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900"/>
              </a:lnSpc>
              <a:spcBef>
                <a:spcPts val="100"/>
              </a:spcBef>
            </a:pPr>
            <a:r>
              <a:rPr sz="700" b="1" spc="-5" dirty="0">
                <a:solidFill>
                  <a:srgbClr val="666666"/>
                </a:solidFill>
                <a:latin typeface="Arial"/>
                <a:cs typeface="Arial"/>
              </a:rPr>
              <a:t>conv2-2  conv2-1</a:t>
            </a:r>
            <a:endParaRPr sz="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6545" y="3455454"/>
            <a:ext cx="365125" cy="334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600"/>
              </a:lnSpc>
              <a:spcBef>
                <a:spcPts val="100"/>
              </a:spcBef>
            </a:pPr>
            <a:r>
              <a:rPr sz="700" b="1" spc="-5" dirty="0">
                <a:solidFill>
                  <a:srgbClr val="666666"/>
                </a:solidFill>
                <a:latin typeface="Arial"/>
                <a:cs typeface="Arial"/>
              </a:rPr>
              <a:t>conv3-2  conv3-1</a:t>
            </a:r>
            <a:endParaRPr sz="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06545" y="2810062"/>
            <a:ext cx="365125" cy="50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49500"/>
              </a:lnSpc>
              <a:spcBef>
                <a:spcPts val="95"/>
              </a:spcBef>
            </a:pPr>
            <a:r>
              <a:rPr sz="700" b="1" spc="-5" dirty="0">
                <a:solidFill>
                  <a:srgbClr val="666666"/>
                </a:solidFill>
                <a:latin typeface="Arial"/>
                <a:cs typeface="Arial"/>
              </a:rPr>
              <a:t>conv4-3  conv4-2  conv4-1</a:t>
            </a:r>
            <a:endParaRPr sz="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6545" y="2169525"/>
            <a:ext cx="365125" cy="50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49500"/>
              </a:lnSpc>
              <a:spcBef>
                <a:spcPts val="95"/>
              </a:spcBef>
            </a:pPr>
            <a:r>
              <a:rPr sz="700" b="1" spc="-5" dirty="0">
                <a:solidFill>
                  <a:srgbClr val="666666"/>
                </a:solidFill>
                <a:latin typeface="Arial"/>
                <a:cs typeface="Arial"/>
              </a:rPr>
              <a:t>conv5-3  conv5-2  conv5-1</a:t>
            </a:r>
            <a:endParaRPr sz="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11122" y="1553160"/>
            <a:ext cx="1555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42900"/>
              </a:lnSpc>
              <a:spcBef>
                <a:spcPts val="100"/>
              </a:spcBef>
            </a:pPr>
            <a:r>
              <a:rPr sz="700" b="1" dirty="0">
                <a:solidFill>
                  <a:srgbClr val="666666"/>
                </a:solidFill>
                <a:latin typeface="Arial"/>
                <a:cs typeface="Arial"/>
              </a:rPr>
              <a:t>fc8  fc7  fc6</a:t>
            </a:r>
            <a:endParaRPr sz="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25346" y="4419153"/>
            <a:ext cx="279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900"/>
              </a:lnSpc>
              <a:spcBef>
                <a:spcPts val="100"/>
              </a:spcBef>
            </a:pPr>
            <a:r>
              <a:rPr sz="700" b="1" spc="-10" dirty="0">
                <a:solidFill>
                  <a:srgbClr val="666666"/>
                </a:solidFill>
                <a:latin typeface="Arial"/>
                <a:cs typeface="Arial"/>
              </a:rPr>
              <a:t>conv2  conv1</a:t>
            </a:r>
            <a:endParaRPr sz="7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25346" y="4139748"/>
            <a:ext cx="27940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b="1" spc="-15" dirty="0">
                <a:solidFill>
                  <a:srgbClr val="666666"/>
                </a:solidFill>
                <a:latin typeface="Arial"/>
                <a:cs typeface="Arial"/>
              </a:rPr>
              <a:t>conv3</a:t>
            </a:r>
            <a:endParaRPr sz="7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25346" y="3616503"/>
            <a:ext cx="279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900"/>
              </a:lnSpc>
              <a:spcBef>
                <a:spcPts val="100"/>
              </a:spcBef>
            </a:pPr>
            <a:r>
              <a:rPr sz="700" b="1" spc="-10" dirty="0">
                <a:solidFill>
                  <a:srgbClr val="666666"/>
                </a:solidFill>
                <a:latin typeface="Arial"/>
                <a:cs typeface="Arial"/>
              </a:rPr>
              <a:t>conv5  conv4</a:t>
            </a:r>
            <a:endParaRPr sz="7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87125" y="3144617"/>
            <a:ext cx="155575" cy="334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900"/>
              </a:lnSpc>
              <a:spcBef>
                <a:spcPts val="100"/>
              </a:spcBef>
            </a:pPr>
            <a:r>
              <a:rPr sz="700" b="1" dirty="0">
                <a:solidFill>
                  <a:srgbClr val="666666"/>
                </a:solidFill>
                <a:latin typeface="Arial"/>
                <a:cs typeface="Arial"/>
              </a:rPr>
              <a:t>fc7  fc6</a:t>
            </a:r>
            <a:endParaRPr sz="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6928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447" y="3026237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80"/>
                </a:lnTo>
                <a:lnTo>
                  <a:pt x="0" y="201468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79621" y="2283009"/>
            <a:ext cx="743585" cy="275844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907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58"/>
                </a:lnTo>
                <a:lnTo>
                  <a:pt x="0" y="2757907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447" y="2283011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6447" y="228300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58"/>
                </a:lnTo>
                <a:lnTo>
                  <a:pt x="213172" y="2757906"/>
                </a:lnTo>
                <a:lnTo>
                  <a:pt x="0" y="2757906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6447" y="2283011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79619" y="3026237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8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214122" y="751399"/>
            <a:ext cx="4343400" cy="50526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5" dirty="0"/>
              <a:t>Convolution</a:t>
            </a:r>
            <a:r>
              <a:rPr sz="3200" spc="-90" dirty="0"/>
              <a:t> </a:t>
            </a:r>
            <a:r>
              <a:rPr sz="3200" spc="-5" dirty="0"/>
              <a:t>Layer</a:t>
            </a:r>
            <a:endParaRPr sz="3200" dirty="0"/>
          </a:p>
        </p:txBody>
      </p:sp>
      <p:sp>
        <p:nvSpPr>
          <p:cNvPr id="15" name="object 15"/>
          <p:cNvSpPr txBox="1">
            <a:spLocks noGrp="1"/>
          </p:cNvSpPr>
          <p:nvPr>
            <p:ph type="body" idx="4294967295"/>
          </p:nvPr>
        </p:nvSpPr>
        <p:spPr>
          <a:xfrm>
            <a:off x="1230314" y="1862138"/>
            <a:ext cx="7726807" cy="39221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indent="0">
              <a:spcBef>
                <a:spcPts val="100"/>
              </a:spcBef>
              <a:buNone/>
            </a:pPr>
            <a:r>
              <a:rPr spc="-5" dirty="0"/>
              <a:t>32x32x3</a:t>
            </a:r>
            <a:r>
              <a:rPr spc="-10" dirty="0"/>
              <a:t> </a:t>
            </a:r>
            <a:r>
              <a:rPr spc="-5" dirty="0"/>
              <a:t>image</a:t>
            </a:r>
          </a:p>
          <a:p>
            <a:pPr>
              <a:spcBef>
                <a:spcPts val="50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0" marR="69215" indent="0" algn="ctr">
              <a:buNone/>
            </a:pPr>
            <a:r>
              <a:rPr lang="de-DE" spc="-5" dirty="0" smtClean="0"/>
              <a:t>   </a:t>
            </a:r>
            <a:r>
              <a:rPr spc="-5" dirty="0" smtClean="0"/>
              <a:t>5x5x3</a:t>
            </a:r>
            <a:r>
              <a:rPr spc="-10" dirty="0" smtClean="0"/>
              <a:t> </a:t>
            </a:r>
            <a:r>
              <a:rPr spc="-5" dirty="0"/>
              <a:t>filter</a:t>
            </a:r>
          </a:p>
          <a:p>
            <a:pPr marL="995970" indent="0">
              <a:spcBef>
                <a:spcPts val="1550"/>
              </a:spcBef>
              <a:buNone/>
            </a:pPr>
            <a:r>
              <a:rPr sz="1800" spc="-5" dirty="0"/>
              <a:t>32</a:t>
            </a:r>
            <a:endParaRPr sz="1800" dirty="0"/>
          </a:p>
          <a:p>
            <a:pPr marL="4458970">
              <a:spcBef>
                <a:spcPts val="1580"/>
              </a:spcBef>
            </a:pPr>
            <a:r>
              <a:rPr sz="1800" b="1" spc="-5" dirty="0"/>
              <a:t>Convolve </a:t>
            </a:r>
            <a:r>
              <a:rPr sz="1800" spc="-5" dirty="0"/>
              <a:t>the filter with the</a:t>
            </a:r>
            <a:r>
              <a:rPr sz="1800" spc="-70" dirty="0"/>
              <a:t> </a:t>
            </a:r>
            <a:r>
              <a:rPr sz="1800" spc="-5" dirty="0"/>
              <a:t>image</a:t>
            </a:r>
            <a:endParaRPr sz="1800" dirty="0"/>
          </a:p>
          <a:p>
            <a:pPr marL="4458970" marR="5080">
              <a:lnSpc>
                <a:spcPct val="100699"/>
              </a:lnSpc>
            </a:pPr>
            <a:r>
              <a:rPr sz="1800" spc="-5" dirty="0"/>
              <a:t>i.e. </a:t>
            </a:r>
            <a:r>
              <a:rPr sz="1800" dirty="0"/>
              <a:t>“slide </a:t>
            </a:r>
            <a:r>
              <a:rPr sz="1800" spc="-5" dirty="0"/>
              <a:t>over the image</a:t>
            </a:r>
            <a:r>
              <a:rPr sz="1800" spc="-90" dirty="0"/>
              <a:t> </a:t>
            </a:r>
            <a:r>
              <a:rPr sz="1800" dirty="0"/>
              <a:t>spatially,  computing </a:t>
            </a:r>
            <a:r>
              <a:rPr sz="1800" spc="-5" dirty="0"/>
              <a:t>dot</a:t>
            </a:r>
            <a:r>
              <a:rPr sz="1800" spc="-25" dirty="0"/>
              <a:t> </a:t>
            </a:r>
            <a:r>
              <a:rPr sz="1800" spc="-5" dirty="0"/>
              <a:t>products”</a:t>
            </a:r>
            <a:endParaRPr sz="1800" dirty="0"/>
          </a:p>
        </p:txBody>
      </p:sp>
      <p:sp>
        <p:nvSpPr>
          <p:cNvPr id="9" name="object 9"/>
          <p:cNvSpPr/>
          <p:nvPr/>
        </p:nvSpPr>
        <p:spPr>
          <a:xfrm>
            <a:off x="4145891" y="3312682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0" y="0"/>
                </a:moveTo>
                <a:lnTo>
                  <a:pt x="131599" y="0"/>
                </a:lnTo>
                <a:lnTo>
                  <a:pt x="131599" y="663213"/>
                </a:lnTo>
                <a:lnTo>
                  <a:pt x="0" y="663213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77491" y="3161984"/>
            <a:ext cx="151130" cy="814069"/>
          </a:xfrm>
          <a:custGeom>
            <a:avLst/>
            <a:gdLst/>
            <a:ahLst/>
            <a:cxnLst/>
            <a:rect l="l" t="t" r="r" b="b"/>
            <a:pathLst>
              <a:path w="151129" h="814069">
                <a:moveTo>
                  <a:pt x="0" y="813910"/>
                </a:moveTo>
                <a:lnTo>
                  <a:pt x="0" y="150697"/>
                </a:lnTo>
                <a:lnTo>
                  <a:pt x="150699" y="0"/>
                </a:lnTo>
                <a:lnTo>
                  <a:pt x="150699" y="663211"/>
                </a:lnTo>
                <a:lnTo>
                  <a:pt x="0" y="813910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45893" y="3161982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599" y="150697"/>
                </a:moveTo>
                <a:lnTo>
                  <a:pt x="0" y="150697"/>
                </a:lnTo>
                <a:lnTo>
                  <a:pt x="150699" y="0"/>
                </a:lnTo>
                <a:lnTo>
                  <a:pt x="282299" y="0"/>
                </a:lnTo>
                <a:lnTo>
                  <a:pt x="131599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45893" y="3161984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9" y="0"/>
                </a:lnTo>
                <a:lnTo>
                  <a:pt x="282299" y="0"/>
                </a:lnTo>
                <a:lnTo>
                  <a:pt x="282299" y="663211"/>
                </a:lnTo>
                <a:lnTo>
                  <a:pt x="131599" y="813910"/>
                </a:lnTo>
                <a:lnTo>
                  <a:pt x="0" y="813910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45893" y="3161982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599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7491" y="3312681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13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675900" y="4668538"/>
            <a:ext cx="457701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latin typeface="Arial"/>
                <a:cs typeface="Arial"/>
              </a:rPr>
              <a:t>32</a:t>
            </a:r>
            <a:endParaRPr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1484" y="5060167"/>
            <a:ext cx="15303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3149-E4AD-4CB0-9A45-A45BEE5034EE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2017-04-13</a:t>
            </a:r>
            <a:endParaRPr lang="de-DE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23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5774" y="1788374"/>
            <a:ext cx="6115700" cy="33194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91971" y="5263254"/>
            <a:ext cx="2655107" cy="89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322" y="1660723"/>
            <a:ext cx="2959100" cy="544830"/>
          </a:xfrm>
          <a:custGeom>
            <a:avLst/>
            <a:gdLst/>
            <a:ahLst/>
            <a:cxnLst/>
            <a:rect l="l" t="t" r="r" b="b"/>
            <a:pathLst>
              <a:path w="2959100" h="544830">
                <a:moveTo>
                  <a:pt x="0" y="0"/>
                </a:moveTo>
                <a:lnTo>
                  <a:pt x="2958894" y="0"/>
                </a:lnTo>
                <a:lnTo>
                  <a:pt x="2958894" y="544498"/>
                </a:lnTo>
                <a:lnTo>
                  <a:pt x="0" y="5444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20920" y="2881521"/>
            <a:ext cx="1608455" cy="2274570"/>
          </a:xfrm>
          <a:custGeom>
            <a:avLst/>
            <a:gdLst/>
            <a:ahLst/>
            <a:cxnLst/>
            <a:rect l="l" t="t" r="r" b="b"/>
            <a:pathLst>
              <a:path w="1608454" h="2274570">
                <a:moveTo>
                  <a:pt x="0" y="0"/>
                </a:moveTo>
                <a:lnTo>
                  <a:pt x="1608296" y="0"/>
                </a:lnTo>
                <a:lnTo>
                  <a:pt x="1608296" y="2274295"/>
                </a:lnTo>
                <a:lnTo>
                  <a:pt x="0" y="227429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3275" y="1125089"/>
            <a:ext cx="80321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ImageNet Large Scale Visual Recognition Challenge </a:t>
            </a:r>
            <a:r>
              <a:rPr sz="2000" dirty="0">
                <a:latin typeface="Arial"/>
                <a:cs typeface="Arial"/>
              </a:rPr>
              <a:t>(ILSVRC)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winners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28623" y="2069855"/>
            <a:ext cx="139827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Deeper</a:t>
            </a:r>
            <a:r>
              <a:rPr sz="14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Networks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29143" y="2375722"/>
            <a:ext cx="13970" cy="391795"/>
          </a:xfrm>
          <a:custGeom>
            <a:avLst/>
            <a:gdLst/>
            <a:ahLst/>
            <a:cxnLst/>
            <a:rect l="l" t="t" r="r" b="b"/>
            <a:pathLst>
              <a:path w="13970" h="391794">
                <a:moveTo>
                  <a:pt x="13924" y="0"/>
                </a:moveTo>
                <a:lnTo>
                  <a:pt x="0" y="391571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88168" y="2756648"/>
            <a:ext cx="81924" cy="1065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90</a:t>
            </a:fld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4283964" y="5947023"/>
            <a:ext cx="576072" cy="32316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29864311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4147185" cy="789305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GoogLeNet</a:t>
            </a:r>
            <a:endParaRPr sz="3000"/>
          </a:p>
          <a:p>
            <a:pPr marL="131445">
              <a:spcBef>
                <a:spcPts val="235"/>
              </a:spcBef>
            </a:pPr>
            <a:r>
              <a:rPr i="1" spc="-5" dirty="0">
                <a:solidFill>
                  <a:srgbClr val="000000"/>
                </a:solidFill>
              </a:rPr>
              <a:t>[Szegedy et al.,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49516" y="4003668"/>
            <a:ext cx="15703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Inception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4349" y="1991977"/>
            <a:ext cx="37719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Deeper networks, with</a:t>
            </a:r>
            <a:r>
              <a:rPr sz="18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computational 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efficiency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823" y="2820650"/>
            <a:ext cx="3553460" cy="195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indent="-304165">
              <a:spcBef>
                <a:spcPts val="100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22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1800">
              <a:latin typeface="Arial"/>
              <a:cs typeface="Arial"/>
            </a:endParaRPr>
          </a:p>
          <a:p>
            <a:pPr marL="316865" indent="-304165">
              <a:spcBef>
                <a:spcPts val="1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Efficient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“Inception”</a:t>
            </a:r>
            <a:r>
              <a:rPr sz="18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endParaRPr sz="1800">
              <a:latin typeface="Arial"/>
              <a:cs typeface="Arial"/>
            </a:endParaRPr>
          </a:p>
          <a:p>
            <a:pPr marL="316865" indent="-304165">
              <a:spcBef>
                <a:spcPts val="1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No FC</a:t>
            </a:r>
            <a:r>
              <a:rPr sz="18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1800">
              <a:latin typeface="Arial"/>
              <a:cs typeface="Arial"/>
            </a:endParaRPr>
          </a:p>
          <a:p>
            <a:pPr marL="316865" indent="-304165">
              <a:spcBef>
                <a:spcPts val="1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Only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5 million</a:t>
            </a:r>
            <a:r>
              <a:rPr sz="18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parameters!</a:t>
            </a:r>
            <a:endParaRPr sz="1800">
              <a:latin typeface="Arial"/>
              <a:cs typeface="Arial"/>
            </a:endParaRPr>
          </a:p>
          <a:p>
            <a:pPr marL="316865">
              <a:spcBef>
                <a:spcPts val="1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12x less than</a:t>
            </a:r>
            <a:r>
              <a:rPr sz="18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AlexNet</a:t>
            </a:r>
            <a:endParaRPr sz="1800">
              <a:latin typeface="Arial"/>
              <a:cs typeface="Arial"/>
            </a:endParaRPr>
          </a:p>
          <a:p>
            <a:pPr marL="316865" marR="5080" indent="-304165">
              <a:lnSpc>
                <a:spcPct val="100699"/>
              </a:lnSpc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ILSVRC’14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winner 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(6.7%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top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r>
              <a:rPr sz="18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error)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15117" y="2625697"/>
            <a:ext cx="2881069" cy="1360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58284" y="1058838"/>
            <a:ext cx="1392522" cy="43154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91</a:t>
            </a:fld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3265073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4147185" cy="789305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GoogLeNet</a:t>
            </a:r>
            <a:endParaRPr sz="3000"/>
          </a:p>
          <a:p>
            <a:pPr marL="131445">
              <a:spcBef>
                <a:spcPts val="235"/>
              </a:spcBef>
            </a:pPr>
            <a:r>
              <a:rPr i="1" spc="-5" dirty="0">
                <a:solidFill>
                  <a:srgbClr val="000000"/>
                </a:solidFill>
              </a:rPr>
              <a:t>[Szegedy et al.,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4349" y="2372977"/>
            <a:ext cx="5613400" cy="19005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24942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“Inception module”: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design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a 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good local network topology 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(network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within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network)</a:t>
            </a:r>
            <a:r>
              <a:rPr sz="18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and  then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stack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these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modules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on  top of each</a:t>
            </a:r>
            <a:r>
              <a:rPr sz="18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other</a:t>
            </a:r>
            <a:endParaRPr sz="1800"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R="5080" algn="r"/>
            <a:r>
              <a:rPr sz="1600" spc="-5" dirty="0">
                <a:latin typeface="Arial"/>
                <a:cs typeface="Arial"/>
              </a:rPr>
              <a:t>Inception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53118" y="2625697"/>
            <a:ext cx="2881069" cy="1360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58284" y="1058838"/>
            <a:ext cx="1392522" cy="43154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92610" y="2813722"/>
            <a:ext cx="944880" cy="522605"/>
          </a:xfrm>
          <a:custGeom>
            <a:avLst/>
            <a:gdLst/>
            <a:ahLst/>
            <a:cxnLst/>
            <a:rect l="l" t="t" r="r" b="b"/>
            <a:pathLst>
              <a:path w="944879" h="522605">
                <a:moveTo>
                  <a:pt x="0" y="0"/>
                </a:moveTo>
                <a:lnTo>
                  <a:pt x="944698" y="0"/>
                </a:lnTo>
                <a:lnTo>
                  <a:pt x="944698" y="522598"/>
                </a:lnTo>
                <a:lnTo>
                  <a:pt x="0" y="5225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1037" y="3075020"/>
            <a:ext cx="791845" cy="72390"/>
          </a:xfrm>
          <a:custGeom>
            <a:avLst/>
            <a:gdLst/>
            <a:ahLst/>
            <a:cxnLst/>
            <a:rect l="l" t="t" r="r" b="b"/>
            <a:pathLst>
              <a:path w="791845" h="72389">
                <a:moveTo>
                  <a:pt x="791573" y="0"/>
                </a:moveTo>
                <a:lnTo>
                  <a:pt x="0" y="71864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05412" y="3106025"/>
            <a:ext cx="107999" cy="817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92</a:t>
            </a:fld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4283964" y="5947023"/>
            <a:ext cx="576072" cy="32316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34880885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4147185" cy="789305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GoogLeNet</a:t>
            </a:r>
            <a:endParaRPr sz="3000"/>
          </a:p>
          <a:p>
            <a:pPr marL="131445">
              <a:spcBef>
                <a:spcPts val="235"/>
              </a:spcBef>
            </a:pPr>
            <a:r>
              <a:rPr i="1" spc="-5" dirty="0">
                <a:solidFill>
                  <a:srgbClr val="000000"/>
                </a:solidFill>
              </a:rPr>
              <a:t>[Szegedy et al.,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75572" y="4088393"/>
            <a:ext cx="21456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Naive Inception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2445" y="3423045"/>
            <a:ext cx="932180" cy="23019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marL="104775">
              <a:spcBef>
                <a:spcPts val="715"/>
              </a:spcBef>
            </a:pPr>
            <a:r>
              <a:rPr sz="900" spc="-30" dirty="0">
                <a:solidFill>
                  <a:srgbClr val="44808E"/>
                </a:solidFill>
                <a:latin typeface="Arial"/>
                <a:cs typeface="Arial"/>
              </a:rPr>
              <a:t>Previous</a:t>
            </a:r>
            <a:r>
              <a:rPr sz="900" spc="-20" dirty="0">
                <a:solidFill>
                  <a:srgbClr val="44808E"/>
                </a:solidFill>
                <a:latin typeface="Arial"/>
                <a:cs typeface="Arial"/>
              </a:rPr>
              <a:t> </a:t>
            </a:r>
            <a:r>
              <a:rPr sz="900" spc="-35" dirty="0">
                <a:solidFill>
                  <a:srgbClr val="44808E"/>
                </a:solidFill>
                <a:latin typeface="Arial"/>
                <a:cs typeface="Arial"/>
              </a:rPr>
              <a:t>Layer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49392" y="2822597"/>
            <a:ext cx="932180" cy="324485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285750" marR="246379" indent="-31750">
              <a:lnSpc>
                <a:spcPts val="1050"/>
              </a:lnSpc>
              <a:spcBef>
                <a:spcPts val="250"/>
              </a:spcBef>
            </a:pPr>
            <a:r>
              <a:rPr sz="900" spc="-10" dirty="0">
                <a:solidFill>
                  <a:srgbClr val="4985E8"/>
                </a:solidFill>
                <a:latin typeface="Arial"/>
                <a:cs typeface="Arial"/>
              </a:rPr>
              <a:t>3x3</a:t>
            </a:r>
            <a:r>
              <a:rPr sz="900" spc="-85" dirty="0">
                <a:solidFill>
                  <a:srgbClr val="4985E8"/>
                </a:solidFill>
                <a:latin typeface="Arial"/>
                <a:cs typeface="Arial"/>
              </a:rPr>
              <a:t> </a:t>
            </a:r>
            <a:r>
              <a:rPr sz="900" spc="-20" dirty="0">
                <a:solidFill>
                  <a:srgbClr val="4985E8"/>
                </a:solidFill>
                <a:latin typeface="Arial"/>
                <a:cs typeface="Arial"/>
              </a:rPr>
              <a:t>max  </a:t>
            </a:r>
            <a:r>
              <a:rPr sz="900" spc="-15" dirty="0">
                <a:solidFill>
                  <a:srgbClr val="4985E8"/>
                </a:solidFill>
                <a:latin typeface="Arial"/>
                <a:cs typeface="Arial"/>
              </a:rPr>
              <a:t>pooling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73069" y="2822597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84150" marR="176530" indent="190500">
              <a:lnSpc>
                <a:spcPts val="1050"/>
              </a:lnSpc>
              <a:spcBef>
                <a:spcPts val="250"/>
              </a:spcBef>
            </a:pPr>
            <a:r>
              <a:rPr sz="900" spc="-15" dirty="0">
                <a:solidFill>
                  <a:srgbClr val="FF9900"/>
                </a:solidFill>
                <a:latin typeface="Arial"/>
                <a:cs typeface="Arial"/>
              </a:rPr>
              <a:t>5x5  convolution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96747" y="2822597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84150" marR="176530" indent="190500">
              <a:lnSpc>
                <a:spcPts val="1050"/>
              </a:lnSpc>
              <a:spcBef>
                <a:spcPts val="250"/>
              </a:spcBef>
            </a:pPr>
            <a:r>
              <a:rPr sz="900" spc="-15" dirty="0">
                <a:solidFill>
                  <a:srgbClr val="FF9900"/>
                </a:solidFill>
                <a:latin typeface="Arial"/>
                <a:cs typeface="Arial"/>
              </a:rPr>
              <a:t>3x3  convolution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0424" y="2822597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84150" marR="176530" indent="190500">
              <a:lnSpc>
                <a:spcPts val="1050"/>
              </a:lnSpc>
              <a:spcBef>
                <a:spcPts val="250"/>
              </a:spcBef>
            </a:pPr>
            <a:r>
              <a:rPr sz="900" spc="-15" dirty="0">
                <a:solidFill>
                  <a:srgbClr val="FF9900"/>
                </a:solidFill>
                <a:latin typeface="Arial"/>
                <a:cs typeface="Arial"/>
              </a:rPr>
              <a:t>1x1  convolution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05095" y="2318148"/>
            <a:ext cx="1066800" cy="324485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84785" marR="177165" indent="231775">
              <a:lnSpc>
                <a:spcPts val="1050"/>
              </a:lnSpc>
              <a:spcBef>
                <a:spcPts val="250"/>
              </a:spcBef>
            </a:pPr>
            <a:r>
              <a:rPr sz="900" spc="-35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900" spc="-10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99400" y="3164271"/>
            <a:ext cx="1639570" cy="259079"/>
          </a:xfrm>
          <a:custGeom>
            <a:avLst/>
            <a:gdLst/>
            <a:ahLst/>
            <a:cxnLst/>
            <a:rect l="l" t="t" r="r" b="b"/>
            <a:pathLst>
              <a:path w="1639570" h="259080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4481" y="3123666"/>
            <a:ext cx="109349" cy="81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68673" y="3189753"/>
            <a:ext cx="570230" cy="233679"/>
          </a:xfrm>
          <a:custGeom>
            <a:avLst/>
            <a:gdLst/>
            <a:ahLst/>
            <a:cxnLst/>
            <a:rect l="l" t="t" r="r" b="b"/>
            <a:pathLst>
              <a:path w="570230" h="233680">
                <a:moveTo>
                  <a:pt x="569821" y="233292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79144" y="3147472"/>
            <a:ext cx="110977" cy="80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38495" y="3211400"/>
            <a:ext cx="306705" cy="212090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4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17545" y="3152748"/>
            <a:ext cx="108049" cy="94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38495" y="3167485"/>
            <a:ext cx="1364615" cy="255904"/>
          </a:xfrm>
          <a:custGeom>
            <a:avLst/>
            <a:gdLst/>
            <a:ahLst/>
            <a:cxnLst/>
            <a:rect l="l" t="t" r="r" b="b"/>
            <a:pathLst>
              <a:path w="1364614" h="255905">
                <a:moveTo>
                  <a:pt x="0" y="25555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87717" y="3127032"/>
            <a:ext cx="109824" cy="809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51994" y="2656147"/>
            <a:ext cx="1363980" cy="167005"/>
          </a:xfrm>
          <a:custGeom>
            <a:avLst/>
            <a:gdLst/>
            <a:ahLst/>
            <a:cxnLst/>
            <a:rect l="l" t="t" r="r" b="b"/>
            <a:pathLst>
              <a:path w="1363979" h="167005">
                <a:moveTo>
                  <a:pt x="1363447" y="1664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56669" y="2615390"/>
            <a:ext cx="108674" cy="815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42845" y="2689217"/>
            <a:ext cx="296545" cy="133985"/>
          </a:xfrm>
          <a:custGeom>
            <a:avLst/>
            <a:gdLst/>
            <a:ahLst/>
            <a:cxnLst/>
            <a:rect l="l" t="t" r="r" b="b"/>
            <a:pathLst>
              <a:path w="296544" h="133985">
                <a:moveTo>
                  <a:pt x="296274" y="133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54495" y="2644204"/>
            <a:ext cx="110799" cy="832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62797" y="2671768"/>
            <a:ext cx="565785" cy="151130"/>
          </a:xfrm>
          <a:custGeom>
            <a:avLst/>
            <a:gdLst/>
            <a:ahLst/>
            <a:cxnLst/>
            <a:rect l="l" t="t" r="r" b="b"/>
            <a:pathLst>
              <a:path w="565785" h="151130">
                <a:moveTo>
                  <a:pt x="0" y="150827"/>
                </a:moveTo>
                <a:lnTo>
                  <a:pt x="56517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10321" y="2631841"/>
            <a:ext cx="110699" cy="798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6473" y="2653996"/>
            <a:ext cx="1638300" cy="168910"/>
          </a:xfrm>
          <a:custGeom>
            <a:avLst/>
            <a:gdLst/>
            <a:ahLst/>
            <a:cxnLst/>
            <a:rect l="l" t="t" r="r" b="b"/>
            <a:pathLst>
              <a:path w="1638300" h="168910">
                <a:moveTo>
                  <a:pt x="0" y="168599"/>
                </a:moveTo>
                <a:lnTo>
                  <a:pt x="16382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12019" y="2613171"/>
            <a:ext cx="108274" cy="816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264787" y="1846355"/>
            <a:ext cx="3335654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Apply parallel filter operations on  the input from previous</a:t>
            </a:r>
            <a:r>
              <a:rPr sz="18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layer: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93</a:t>
            </a:fld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xfrm>
            <a:off x="4283964" y="5947023"/>
            <a:ext cx="576072" cy="32316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417261" y="2398803"/>
            <a:ext cx="3173730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16865" marR="5080" indent="-304165">
              <a:lnSpc>
                <a:spcPct val="100699"/>
              </a:lnSpc>
              <a:spcBef>
                <a:spcPts val="8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Multiple receptive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field</a:t>
            </a:r>
            <a:r>
              <a:rPr sz="1800" spc="-1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sizes 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for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convolution (1x1,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3x3,  5x5)</a:t>
            </a:r>
            <a:endParaRPr sz="1800">
              <a:latin typeface="Arial"/>
              <a:cs typeface="Arial"/>
            </a:endParaRPr>
          </a:p>
          <a:p>
            <a:pPr marL="316865" indent="-304165">
              <a:spcBef>
                <a:spcPts val="1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Pooling operation</a:t>
            </a:r>
            <a:r>
              <a:rPr sz="18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(3x3)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64787" y="3779926"/>
            <a:ext cx="291846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Concatenate all filter outputs  together</a:t>
            </a:r>
            <a:r>
              <a:rPr sz="18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depth-wise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6590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4147185" cy="789305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GoogLeNet</a:t>
            </a:r>
            <a:endParaRPr sz="3000"/>
          </a:p>
          <a:p>
            <a:pPr marL="131445">
              <a:spcBef>
                <a:spcPts val="235"/>
              </a:spcBef>
            </a:pPr>
            <a:r>
              <a:rPr i="1" spc="-5" dirty="0">
                <a:solidFill>
                  <a:srgbClr val="000000"/>
                </a:solidFill>
              </a:rPr>
              <a:t>[Szegedy et al.,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75572" y="4088393"/>
            <a:ext cx="21456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Naive Inception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2445" y="3423045"/>
            <a:ext cx="932180" cy="23019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marL="104775">
              <a:spcBef>
                <a:spcPts val="715"/>
              </a:spcBef>
            </a:pPr>
            <a:r>
              <a:rPr sz="900" spc="-30" dirty="0">
                <a:solidFill>
                  <a:srgbClr val="44808E"/>
                </a:solidFill>
                <a:latin typeface="Arial"/>
                <a:cs typeface="Arial"/>
              </a:rPr>
              <a:t>Previous</a:t>
            </a:r>
            <a:r>
              <a:rPr sz="900" spc="-20" dirty="0">
                <a:solidFill>
                  <a:srgbClr val="44808E"/>
                </a:solidFill>
                <a:latin typeface="Arial"/>
                <a:cs typeface="Arial"/>
              </a:rPr>
              <a:t> </a:t>
            </a:r>
            <a:r>
              <a:rPr sz="900" spc="-35" dirty="0">
                <a:solidFill>
                  <a:srgbClr val="44808E"/>
                </a:solidFill>
                <a:latin typeface="Arial"/>
                <a:cs typeface="Arial"/>
              </a:rPr>
              <a:t>Layer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49392" y="2822597"/>
            <a:ext cx="932180" cy="324485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285750" marR="246379" indent="-31750">
              <a:lnSpc>
                <a:spcPts val="1050"/>
              </a:lnSpc>
              <a:spcBef>
                <a:spcPts val="250"/>
              </a:spcBef>
            </a:pPr>
            <a:r>
              <a:rPr sz="900" spc="-10" dirty="0">
                <a:solidFill>
                  <a:srgbClr val="4985E8"/>
                </a:solidFill>
                <a:latin typeface="Arial"/>
                <a:cs typeface="Arial"/>
              </a:rPr>
              <a:t>3x3</a:t>
            </a:r>
            <a:r>
              <a:rPr sz="900" spc="-85" dirty="0">
                <a:solidFill>
                  <a:srgbClr val="4985E8"/>
                </a:solidFill>
                <a:latin typeface="Arial"/>
                <a:cs typeface="Arial"/>
              </a:rPr>
              <a:t> </a:t>
            </a:r>
            <a:r>
              <a:rPr sz="900" spc="-20" dirty="0">
                <a:solidFill>
                  <a:srgbClr val="4985E8"/>
                </a:solidFill>
                <a:latin typeface="Arial"/>
                <a:cs typeface="Arial"/>
              </a:rPr>
              <a:t>max  </a:t>
            </a:r>
            <a:r>
              <a:rPr sz="900" spc="-15" dirty="0">
                <a:solidFill>
                  <a:srgbClr val="4985E8"/>
                </a:solidFill>
                <a:latin typeface="Arial"/>
                <a:cs typeface="Arial"/>
              </a:rPr>
              <a:t>pooling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73069" y="2822597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84150" marR="176530" indent="190500">
              <a:lnSpc>
                <a:spcPts val="1050"/>
              </a:lnSpc>
              <a:spcBef>
                <a:spcPts val="250"/>
              </a:spcBef>
            </a:pPr>
            <a:r>
              <a:rPr sz="900" spc="-15" dirty="0">
                <a:solidFill>
                  <a:srgbClr val="FF9900"/>
                </a:solidFill>
                <a:latin typeface="Arial"/>
                <a:cs typeface="Arial"/>
              </a:rPr>
              <a:t>5x5  convolution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96747" y="2822597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84150" marR="176530" indent="190500">
              <a:lnSpc>
                <a:spcPts val="1050"/>
              </a:lnSpc>
              <a:spcBef>
                <a:spcPts val="250"/>
              </a:spcBef>
            </a:pPr>
            <a:r>
              <a:rPr sz="900" spc="-15" dirty="0">
                <a:solidFill>
                  <a:srgbClr val="FF9900"/>
                </a:solidFill>
                <a:latin typeface="Arial"/>
                <a:cs typeface="Arial"/>
              </a:rPr>
              <a:t>3x3  convolution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0424" y="2822597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84150" marR="176530" indent="190500">
              <a:lnSpc>
                <a:spcPts val="1050"/>
              </a:lnSpc>
              <a:spcBef>
                <a:spcPts val="250"/>
              </a:spcBef>
            </a:pPr>
            <a:r>
              <a:rPr sz="900" spc="-15" dirty="0">
                <a:solidFill>
                  <a:srgbClr val="FF9900"/>
                </a:solidFill>
                <a:latin typeface="Arial"/>
                <a:cs typeface="Arial"/>
              </a:rPr>
              <a:t>1x1  convolution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05095" y="2318148"/>
            <a:ext cx="1066800" cy="324485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84785" marR="177165" indent="231775">
              <a:lnSpc>
                <a:spcPts val="1050"/>
              </a:lnSpc>
              <a:spcBef>
                <a:spcPts val="250"/>
              </a:spcBef>
            </a:pPr>
            <a:r>
              <a:rPr sz="900" spc="-35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900" spc="-10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99400" y="3164271"/>
            <a:ext cx="1639570" cy="259079"/>
          </a:xfrm>
          <a:custGeom>
            <a:avLst/>
            <a:gdLst/>
            <a:ahLst/>
            <a:cxnLst/>
            <a:rect l="l" t="t" r="r" b="b"/>
            <a:pathLst>
              <a:path w="1639570" h="259080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4481" y="3123666"/>
            <a:ext cx="109349" cy="81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68673" y="3189753"/>
            <a:ext cx="570230" cy="233679"/>
          </a:xfrm>
          <a:custGeom>
            <a:avLst/>
            <a:gdLst/>
            <a:ahLst/>
            <a:cxnLst/>
            <a:rect l="l" t="t" r="r" b="b"/>
            <a:pathLst>
              <a:path w="570230" h="233680">
                <a:moveTo>
                  <a:pt x="569821" y="233292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79144" y="3147472"/>
            <a:ext cx="110977" cy="80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38495" y="3211400"/>
            <a:ext cx="306705" cy="212090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4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17545" y="3152748"/>
            <a:ext cx="108049" cy="94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38495" y="3167485"/>
            <a:ext cx="1364615" cy="255904"/>
          </a:xfrm>
          <a:custGeom>
            <a:avLst/>
            <a:gdLst/>
            <a:ahLst/>
            <a:cxnLst/>
            <a:rect l="l" t="t" r="r" b="b"/>
            <a:pathLst>
              <a:path w="1364614" h="255905">
                <a:moveTo>
                  <a:pt x="0" y="25555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87717" y="3127032"/>
            <a:ext cx="109824" cy="809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51994" y="2656147"/>
            <a:ext cx="1363980" cy="167005"/>
          </a:xfrm>
          <a:custGeom>
            <a:avLst/>
            <a:gdLst/>
            <a:ahLst/>
            <a:cxnLst/>
            <a:rect l="l" t="t" r="r" b="b"/>
            <a:pathLst>
              <a:path w="1363979" h="167005">
                <a:moveTo>
                  <a:pt x="1363447" y="1664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56669" y="2615390"/>
            <a:ext cx="108674" cy="815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42845" y="2689217"/>
            <a:ext cx="296545" cy="133985"/>
          </a:xfrm>
          <a:custGeom>
            <a:avLst/>
            <a:gdLst/>
            <a:ahLst/>
            <a:cxnLst/>
            <a:rect l="l" t="t" r="r" b="b"/>
            <a:pathLst>
              <a:path w="296544" h="133985">
                <a:moveTo>
                  <a:pt x="296274" y="133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54495" y="2644204"/>
            <a:ext cx="110799" cy="832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62797" y="2671768"/>
            <a:ext cx="565785" cy="151130"/>
          </a:xfrm>
          <a:custGeom>
            <a:avLst/>
            <a:gdLst/>
            <a:ahLst/>
            <a:cxnLst/>
            <a:rect l="l" t="t" r="r" b="b"/>
            <a:pathLst>
              <a:path w="565785" h="151130">
                <a:moveTo>
                  <a:pt x="0" y="150827"/>
                </a:moveTo>
                <a:lnTo>
                  <a:pt x="56517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10321" y="2631841"/>
            <a:ext cx="110699" cy="798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6473" y="2653996"/>
            <a:ext cx="1638300" cy="168910"/>
          </a:xfrm>
          <a:custGeom>
            <a:avLst/>
            <a:gdLst/>
            <a:ahLst/>
            <a:cxnLst/>
            <a:rect l="l" t="t" r="r" b="b"/>
            <a:pathLst>
              <a:path w="1638300" h="168910">
                <a:moveTo>
                  <a:pt x="0" y="168599"/>
                </a:moveTo>
                <a:lnTo>
                  <a:pt x="16382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12019" y="2613171"/>
            <a:ext cx="108274" cy="816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264787" y="1846355"/>
            <a:ext cx="3335654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Apply parallel filter operations on  the input from previous</a:t>
            </a:r>
            <a:r>
              <a:rPr sz="18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layer: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94</a:t>
            </a:fld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417261" y="2398803"/>
            <a:ext cx="3173730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16865" marR="5080" indent="-304165">
              <a:lnSpc>
                <a:spcPct val="100699"/>
              </a:lnSpc>
              <a:spcBef>
                <a:spcPts val="8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Multiple receptive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field</a:t>
            </a:r>
            <a:r>
              <a:rPr sz="1800" spc="-1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sizes 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for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convolution (1x1,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3x3,  5x5)</a:t>
            </a:r>
            <a:endParaRPr sz="1800">
              <a:latin typeface="Arial"/>
              <a:cs typeface="Arial"/>
            </a:endParaRPr>
          </a:p>
          <a:p>
            <a:pPr marL="316865" indent="-304165">
              <a:spcBef>
                <a:spcPts val="1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Pooling operation</a:t>
            </a:r>
            <a:r>
              <a:rPr sz="18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(3x3)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64787" y="3779926"/>
            <a:ext cx="291846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Concatenate all filter outputs  together</a:t>
            </a:r>
            <a:r>
              <a:rPr sz="18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depth-wise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340987" y="4526070"/>
            <a:ext cx="337312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18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86232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30686"/>
            <a:ext cx="4147185" cy="789305"/>
          </a:xfrm>
          <a:prstGeom prst="rect">
            <a:avLst/>
          </a:prstGeom>
        </p:spPr>
        <p:txBody>
          <a:bodyPr vert="horz" wrap="square" lIns="0" tIns="76200" rIns="0" bIns="0" rtlCol="0" anchor="b" anchorCtr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GoogLeNet</a:t>
            </a:r>
            <a:endParaRPr sz="3000"/>
          </a:p>
          <a:p>
            <a:pPr marL="131445">
              <a:spcBef>
                <a:spcPts val="235"/>
              </a:spcBef>
            </a:pPr>
            <a:r>
              <a:rPr i="1" spc="-5" dirty="0">
                <a:solidFill>
                  <a:srgbClr val="000000"/>
                </a:solidFill>
              </a:rPr>
              <a:t>[Szegedy et al.,</a:t>
            </a:r>
            <a:r>
              <a:rPr i="1" spc="-15" dirty="0">
                <a:solidFill>
                  <a:srgbClr val="000000"/>
                </a:solidFill>
              </a:rPr>
              <a:t> </a:t>
            </a:r>
            <a:r>
              <a:rPr i="1" spc="-5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75572" y="4850392"/>
            <a:ext cx="21456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Naive Inception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2445" y="4185044"/>
            <a:ext cx="932180" cy="23019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algn="ctr">
              <a:spcBef>
                <a:spcPts val="715"/>
              </a:spcBef>
            </a:pPr>
            <a:r>
              <a:rPr sz="900" spc="-20" dirty="0">
                <a:solidFill>
                  <a:srgbClr val="44808E"/>
                </a:solidFill>
                <a:latin typeface="Arial"/>
                <a:cs typeface="Arial"/>
              </a:rPr>
              <a:t>Input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49392" y="3584594"/>
            <a:ext cx="932180" cy="250710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159385">
              <a:spcBef>
                <a:spcPts val="515"/>
              </a:spcBef>
            </a:pP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3x3</a:t>
            </a:r>
            <a:r>
              <a:rPr sz="1200" b="1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pool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73069" y="3584595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5x5</a:t>
            </a:r>
            <a:r>
              <a:rPr sz="1200" b="1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solidFill>
                  <a:srgbClr val="0000FF"/>
                </a:solidFill>
                <a:latin typeface="Arial"/>
                <a:cs typeface="Arial"/>
              </a:rPr>
              <a:t>96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96747" y="3584595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3x3</a:t>
            </a:r>
            <a:r>
              <a:rPr sz="1200" b="1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solidFill>
                  <a:srgbClr val="0000FF"/>
                </a:solidFill>
                <a:latin typeface="Arial"/>
                <a:cs typeface="Arial"/>
              </a:rPr>
              <a:t>192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0424" y="3584595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1x1</a:t>
            </a:r>
            <a:r>
              <a:rPr sz="1200" b="1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solidFill>
                  <a:srgbClr val="0000FF"/>
                </a:solidFill>
                <a:latin typeface="Arial"/>
                <a:cs typeface="Arial"/>
              </a:rPr>
              <a:t>128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40645" y="2873284"/>
            <a:ext cx="1066800" cy="324485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84785" marR="177165" indent="231775">
              <a:lnSpc>
                <a:spcPts val="1050"/>
              </a:lnSpc>
              <a:spcBef>
                <a:spcPts val="250"/>
              </a:spcBef>
            </a:pPr>
            <a:r>
              <a:rPr sz="900" spc="-35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900" spc="-10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99400" y="3926269"/>
            <a:ext cx="1639570" cy="259079"/>
          </a:xfrm>
          <a:custGeom>
            <a:avLst/>
            <a:gdLst/>
            <a:ahLst/>
            <a:cxnLst/>
            <a:rect l="l" t="t" r="r" b="b"/>
            <a:pathLst>
              <a:path w="1639570" h="259079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4481" y="3885669"/>
            <a:ext cx="109349" cy="81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68673" y="3951744"/>
            <a:ext cx="570230" cy="233679"/>
          </a:xfrm>
          <a:custGeom>
            <a:avLst/>
            <a:gdLst/>
            <a:ahLst/>
            <a:cxnLst/>
            <a:rect l="l" t="t" r="r" b="b"/>
            <a:pathLst>
              <a:path w="570230" h="233679">
                <a:moveTo>
                  <a:pt x="569821" y="233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79144" y="3909468"/>
            <a:ext cx="110977" cy="80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38495" y="3973393"/>
            <a:ext cx="306705" cy="212090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9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17545" y="3914743"/>
            <a:ext cx="108049" cy="94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38495" y="3929493"/>
            <a:ext cx="1364615" cy="255904"/>
          </a:xfrm>
          <a:custGeom>
            <a:avLst/>
            <a:gdLst/>
            <a:ahLst/>
            <a:cxnLst/>
            <a:rect l="l" t="t" r="r" b="b"/>
            <a:pathLst>
              <a:path w="1364614" h="255904">
                <a:moveTo>
                  <a:pt x="0" y="25554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87717" y="3889044"/>
            <a:ext cx="109824" cy="80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84320" y="3226952"/>
            <a:ext cx="1331595" cy="358140"/>
          </a:xfrm>
          <a:custGeom>
            <a:avLst/>
            <a:gdLst/>
            <a:ahLst/>
            <a:cxnLst/>
            <a:rect l="l" t="t" r="r" b="b"/>
            <a:pathLst>
              <a:path w="1331595" h="358139">
                <a:moveTo>
                  <a:pt x="1331122" y="3576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91320" y="3187040"/>
            <a:ext cx="110699" cy="798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52419" y="3280466"/>
            <a:ext cx="287020" cy="304165"/>
          </a:xfrm>
          <a:custGeom>
            <a:avLst/>
            <a:gdLst/>
            <a:ahLst/>
            <a:cxnLst/>
            <a:rect l="l" t="t" r="r" b="b"/>
            <a:pathLst>
              <a:path w="287019" h="304164">
                <a:moveTo>
                  <a:pt x="286699" y="304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83595" y="3208036"/>
            <a:ext cx="101249" cy="1035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62797" y="3251952"/>
            <a:ext cx="611505" cy="332740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0" y="332641"/>
                </a:moveTo>
                <a:lnTo>
                  <a:pt x="61092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49144" y="3201087"/>
            <a:ext cx="110024" cy="88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6473" y="3221497"/>
            <a:ext cx="1676400" cy="363220"/>
          </a:xfrm>
          <a:custGeom>
            <a:avLst/>
            <a:gdLst/>
            <a:ahLst/>
            <a:cxnLst/>
            <a:rect l="l" t="t" r="r" b="b"/>
            <a:pathLst>
              <a:path w="1676400" h="363219">
                <a:moveTo>
                  <a:pt x="0" y="363096"/>
                </a:moveTo>
                <a:lnTo>
                  <a:pt x="167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46270" y="3181220"/>
            <a:ext cx="110199" cy="805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392364" y="1099926"/>
            <a:ext cx="337312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18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95</a:t>
            </a:fld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xfrm>
            <a:off x="4283964" y="5947023"/>
            <a:ext cx="576072" cy="32316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91699" y="1956572"/>
            <a:ext cx="976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19949" y="4238084"/>
            <a:ext cx="109283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4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47261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94334"/>
            <a:ext cx="4147185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GoogLeNet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44350" y="1481236"/>
            <a:ext cx="17424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[Szegedy et al.,</a:t>
            </a:r>
            <a:r>
              <a:rPr sz="1400" i="1" spc="-8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2014]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5572" y="4850392"/>
            <a:ext cx="21456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Naive Inception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72445" y="4185044"/>
            <a:ext cx="932180" cy="23019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algn="ctr">
              <a:spcBef>
                <a:spcPts val="715"/>
              </a:spcBef>
            </a:pPr>
            <a:r>
              <a:rPr sz="900" spc="-20" dirty="0">
                <a:solidFill>
                  <a:srgbClr val="44808E"/>
                </a:solidFill>
                <a:latin typeface="Arial"/>
                <a:cs typeface="Arial"/>
              </a:rPr>
              <a:t>Input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9392" y="3584594"/>
            <a:ext cx="932180" cy="250710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159385">
              <a:spcBef>
                <a:spcPts val="515"/>
              </a:spcBef>
            </a:pP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3x3</a:t>
            </a:r>
            <a:r>
              <a:rPr sz="1200" b="1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pool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73069" y="3584595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5x5</a:t>
            </a:r>
            <a:r>
              <a:rPr sz="1200" b="1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solidFill>
                  <a:srgbClr val="0000FF"/>
                </a:solidFill>
                <a:latin typeface="Arial"/>
                <a:cs typeface="Arial"/>
              </a:rPr>
              <a:t>96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6747" y="3584595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3x3</a:t>
            </a:r>
            <a:r>
              <a:rPr sz="1200" b="1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solidFill>
                  <a:srgbClr val="0000FF"/>
                </a:solidFill>
                <a:latin typeface="Arial"/>
                <a:cs typeface="Arial"/>
              </a:rPr>
              <a:t>192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0424" y="3584595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1x1</a:t>
            </a:r>
            <a:r>
              <a:rPr sz="1200" b="1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solidFill>
                  <a:srgbClr val="0000FF"/>
                </a:solidFill>
                <a:latin typeface="Arial"/>
                <a:cs typeface="Arial"/>
              </a:rPr>
              <a:t>128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40645" y="2873284"/>
            <a:ext cx="1066800" cy="324485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84785" marR="177165" indent="231775">
              <a:lnSpc>
                <a:spcPts val="1050"/>
              </a:lnSpc>
              <a:spcBef>
                <a:spcPts val="250"/>
              </a:spcBef>
            </a:pPr>
            <a:r>
              <a:rPr sz="900" spc="-35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900" spc="-10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99400" y="3926269"/>
            <a:ext cx="1639570" cy="259079"/>
          </a:xfrm>
          <a:custGeom>
            <a:avLst/>
            <a:gdLst/>
            <a:ahLst/>
            <a:cxnLst/>
            <a:rect l="l" t="t" r="r" b="b"/>
            <a:pathLst>
              <a:path w="1639570" h="259079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4481" y="3885669"/>
            <a:ext cx="109349" cy="81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68673" y="3951744"/>
            <a:ext cx="570230" cy="233679"/>
          </a:xfrm>
          <a:custGeom>
            <a:avLst/>
            <a:gdLst/>
            <a:ahLst/>
            <a:cxnLst/>
            <a:rect l="l" t="t" r="r" b="b"/>
            <a:pathLst>
              <a:path w="570230" h="233679">
                <a:moveTo>
                  <a:pt x="569821" y="233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9144" y="3909468"/>
            <a:ext cx="110977" cy="80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38495" y="3973393"/>
            <a:ext cx="306705" cy="212090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9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17545" y="3914743"/>
            <a:ext cx="108049" cy="94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38495" y="3929493"/>
            <a:ext cx="1364615" cy="255904"/>
          </a:xfrm>
          <a:custGeom>
            <a:avLst/>
            <a:gdLst/>
            <a:ahLst/>
            <a:cxnLst/>
            <a:rect l="l" t="t" r="r" b="b"/>
            <a:pathLst>
              <a:path w="1364614" h="255904">
                <a:moveTo>
                  <a:pt x="0" y="25554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87717" y="3889044"/>
            <a:ext cx="109824" cy="80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84320" y="3226952"/>
            <a:ext cx="1331595" cy="358140"/>
          </a:xfrm>
          <a:custGeom>
            <a:avLst/>
            <a:gdLst/>
            <a:ahLst/>
            <a:cxnLst/>
            <a:rect l="l" t="t" r="r" b="b"/>
            <a:pathLst>
              <a:path w="1331595" h="358139">
                <a:moveTo>
                  <a:pt x="1331122" y="3576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91320" y="3187040"/>
            <a:ext cx="110699" cy="798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52419" y="3280466"/>
            <a:ext cx="287020" cy="304165"/>
          </a:xfrm>
          <a:custGeom>
            <a:avLst/>
            <a:gdLst/>
            <a:ahLst/>
            <a:cxnLst/>
            <a:rect l="l" t="t" r="r" b="b"/>
            <a:pathLst>
              <a:path w="287019" h="304164">
                <a:moveTo>
                  <a:pt x="286699" y="304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83595" y="3208036"/>
            <a:ext cx="101249" cy="1035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62797" y="3251952"/>
            <a:ext cx="611505" cy="332740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0" y="332641"/>
                </a:moveTo>
                <a:lnTo>
                  <a:pt x="61092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49144" y="3201087"/>
            <a:ext cx="110024" cy="88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6473" y="3221497"/>
            <a:ext cx="1676400" cy="363220"/>
          </a:xfrm>
          <a:custGeom>
            <a:avLst/>
            <a:gdLst/>
            <a:ahLst/>
            <a:cxnLst/>
            <a:rect l="l" t="t" r="r" b="b"/>
            <a:pathLst>
              <a:path w="1676400" h="363219">
                <a:moveTo>
                  <a:pt x="0" y="363096"/>
                </a:moveTo>
                <a:lnTo>
                  <a:pt x="167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46270" y="3181220"/>
            <a:ext cx="110199" cy="805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392364" y="1099926"/>
            <a:ext cx="337312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18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96</a:t>
            </a:fld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4283964" y="5947023"/>
            <a:ext cx="576072" cy="32316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91699" y="1956572"/>
            <a:ext cx="976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19949" y="4238084"/>
            <a:ext cx="109283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4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61942" y="1887109"/>
            <a:ext cx="264922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Q1: What is the output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size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of the  1x1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with 128</a:t>
            </a:r>
            <a:r>
              <a:rPr sz="14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filters?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01052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94334"/>
            <a:ext cx="4147185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GoogLeNet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44350" y="1481236"/>
            <a:ext cx="17424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[Szegedy et al.,</a:t>
            </a:r>
            <a:r>
              <a:rPr sz="1400" i="1" spc="-8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2014]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5572" y="4850392"/>
            <a:ext cx="21456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Naive Inception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72445" y="4185044"/>
            <a:ext cx="932180" cy="23019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algn="ctr">
              <a:spcBef>
                <a:spcPts val="715"/>
              </a:spcBef>
            </a:pPr>
            <a:r>
              <a:rPr sz="900" spc="-20" dirty="0">
                <a:solidFill>
                  <a:srgbClr val="44808E"/>
                </a:solidFill>
                <a:latin typeface="Arial"/>
                <a:cs typeface="Arial"/>
              </a:rPr>
              <a:t>Input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9392" y="3584594"/>
            <a:ext cx="932180" cy="250710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159385">
              <a:spcBef>
                <a:spcPts val="515"/>
              </a:spcBef>
            </a:pPr>
            <a:r>
              <a:rPr sz="1200" b="1" spc="-15" dirty="0">
                <a:latin typeface="Arial"/>
                <a:cs typeface="Arial"/>
              </a:rPr>
              <a:t>3x3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pool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73069" y="3584595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latin typeface="Arial"/>
                <a:cs typeface="Arial"/>
              </a:rPr>
              <a:t>5x5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latin typeface="Arial"/>
                <a:cs typeface="Arial"/>
              </a:rPr>
              <a:t>96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6747" y="3584595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latin typeface="Arial"/>
                <a:cs typeface="Arial"/>
              </a:rPr>
              <a:t>3x3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latin typeface="Arial"/>
                <a:cs typeface="Arial"/>
              </a:rPr>
              <a:t>192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0424" y="3584595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1x1</a:t>
            </a:r>
            <a:r>
              <a:rPr sz="1200" b="1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solidFill>
                  <a:srgbClr val="0000FF"/>
                </a:solidFill>
                <a:latin typeface="Arial"/>
                <a:cs typeface="Arial"/>
              </a:rPr>
              <a:t>128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40645" y="2873284"/>
            <a:ext cx="1066800" cy="324485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84785" marR="177165" indent="231775">
              <a:lnSpc>
                <a:spcPts val="1050"/>
              </a:lnSpc>
              <a:spcBef>
                <a:spcPts val="250"/>
              </a:spcBef>
            </a:pPr>
            <a:r>
              <a:rPr sz="900" spc="-35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900" spc="-10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99400" y="3926269"/>
            <a:ext cx="1639570" cy="259079"/>
          </a:xfrm>
          <a:custGeom>
            <a:avLst/>
            <a:gdLst/>
            <a:ahLst/>
            <a:cxnLst/>
            <a:rect l="l" t="t" r="r" b="b"/>
            <a:pathLst>
              <a:path w="1639570" h="259079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4481" y="3885669"/>
            <a:ext cx="109349" cy="81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68673" y="3951744"/>
            <a:ext cx="570230" cy="233679"/>
          </a:xfrm>
          <a:custGeom>
            <a:avLst/>
            <a:gdLst/>
            <a:ahLst/>
            <a:cxnLst/>
            <a:rect l="l" t="t" r="r" b="b"/>
            <a:pathLst>
              <a:path w="570230" h="233679">
                <a:moveTo>
                  <a:pt x="569821" y="233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9144" y="3909468"/>
            <a:ext cx="110977" cy="80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38495" y="3973393"/>
            <a:ext cx="306705" cy="212090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9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17545" y="3914743"/>
            <a:ext cx="108049" cy="94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38495" y="3929493"/>
            <a:ext cx="1364615" cy="255904"/>
          </a:xfrm>
          <a:custGeom>
            <a:avLst/>
            <a:gdLst/>
            <a:ahLst/>
            <a:cxnLst/>
            <a:rect l="l" t="t" r="r" b="b"/>
            <a:pathLst>
              <a:path w="1364614" h="255904">
                <a:moveTo>
                  <a:pt x="0" y="25554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87717" y="3889044"/>
            <a:ext cx="109824" cy="80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84320" y="3226952"/>
            <a:ext cx="1331595" cy="358140"/>
          </a:xfrm>
          <a:custGeom>
            <a:avLst/>
            <a:gdLst/>
            <a:ahLst/>
            <a:cxnLst/>
            <a:rect l="l" t="t" r="r" b="b"/>
            <a:pathLst>
              <a:path w="1331595" h="358139">
                <a:moveTo>
                  <a:pt x="1331122" y="3576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91320" y="3187040"/>
            <a:ext cx="110699" cy="798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52419" y="3280466"/>
            <a:ext cx="287020" cy="304165"/>
          </a:xfrm>
          <a:custGeom>
            <a:avLst/>
            <a:gdLst/>
            <a:ahLst/>
            <a:cxnLst/>
            <a:rect l="l" t="t" r="r" b="b"/>
            <a:pathLst>
              <a:path w="287019" h="304164">
                <a:moveTo>
                  <a:pt x="286699" y="304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83595" y="3208036"/>
            <a:ext cx="101249" cy="1035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62797" y="3251952"/>
            <a:ext cx="611505" cy="332740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0" y="332641"/>
                </a:moveTo>
                <a:lnTo>
                  <a:pt x="61092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49144" y="3201087"/>
            <a:ext cx="110024" cy="88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6473" y="3221497"/>
            <a:ext cx="1676400" cy="363220"/>
          </a:xfrm>
          <a:custGeom>
            <a:avLst/>
            <a:gdLst/>
            <a:ahLst/>
            <a:cxnLst/>
            <a:rect l="l" t="t" r="r" b="b"/>
            <a:pathLst>
              <a:path w="1676400" h="363219">
                <a:moveTo>
                  <a:pt x="0" y="363096"/>
                </a:moveTo>
                <a:lnTo>
                  <a:pt x="167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46270" y="3181220"/>
            <a:ext cx="110199" cy="805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392364" y="1099926"/>
            <a:ext cx="337312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18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1699" y="1956572"/>
            <a:ext cx="976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19949" y="4238084"/>
            <a:ext cx="109283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4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61942" y="1887109"/>
            <a:ext cx="264922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Q1: What is the output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size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of the  1x1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with 128</a:t>
            </a:r>
            <a:r>
              <a:rPr sz="14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filters?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2949" y="3247070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65974" y="3260780"/>
            <a:ext cx="8953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28x28x128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97</a:t>
            </a:fld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xfrm>
            <a:off x="4283964" y="5947023"/>
            <a:ext cx="576072" cy="32316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24552189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94334"/>
            <a:ext cx="4147185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GoogLeNet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44350" y="1481236"/>
            <a:ext cx="17424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[Szegedy et al.,</a:t>
            </a:r>
            <a:r>
              <a:rPr sz="1400" i="1" spc="-8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2014]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5572" y="4850392"/>
            <a:ext cx="21456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Naive Inception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72445" y="4185044"/>
            <a:ext cx="932180" cy="23019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algn="ctr">
              <a:spcBef>
                <a:spcPts val="715"/>
              </a:spcBef>
            </a:pPr>
            <a:r>
              <a:rPr sz="900" spc="-20" dirty="0">
                <a:solidFill>
                  <a:srgbClr val="44808E"/>
                </a:solidFill>
                <a:latin typeface="Arial"/>
                <a:cs typeface="Arial"/>
              </a:rPr>
              <a:t>Input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9392" y="3584594"/>
            <a:ext cx="932180" cy="250710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159385">
              <a:spcBef>
                <a:spcPts val="515"/>
              </a:spcBef>
            </a:pPr>
            <a:r>
              <a:rPr sz="1200" b="1" spc="-15" dirty="0">
                <a:latin typeface="Arial"/>
                <a:cs typeface="Arial"/>
              </a:rPr>
              <a:t>3x3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pool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73069" y="3584595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latin typeface="Arial"/>
                <a:cs typeface="Arial"/>
              </a:rPr>
              <a:t>5x5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latin typeface="Arial"/>
                <a:cs typeface="Arial"/>
              </a:rPr>
              <a:t>96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6747" y="3584595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latin typeface="Arial"/>
                <a:cs typeface="Arial"/>
              </a:rPr>
              <a:t>3x3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latin typeface="Arial"/>
                <a:cs typeface="Arial"/>
              </a:rPr>
              <a:t>192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0424" y="3584595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latin typeface="Arial"/>
                <a:cs typeface="Arial"/>
              </a:rPr>
              <a:t>1x1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latin typeface="Arial"/>
                <a:cs typeface="Arial"/>
              </a:rPr>
              <a:t>128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40645" y="2873284"/>
            <a:ext cx="1066800" cy="324485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84785" marR="177165" indent="231775">
              <a:lnSpc>
                <a:spcPts val="1050"/>
              </a:lnSpc>
              <a:spcBef>
                <a:spcPts val="250"/>
              </a:spcBef>
            </a:pPr>
            <a:r>
              <a:rPr sz="900" spc="-35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900" spc="-10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99400" y="3926269"/>
            <a:ext cx="1639570" cy="259079"/>
          </a:xfrm>
          <a:custGeom>
            <a:avLst/>
            <a:gdLst/>
            <a:ahLst/>
            <a:cxnLst/>
            <a:rect l="l" t="t" r="r" b="b"/>
            <a:pathLst>
              <a:path w="1639570" h="259079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4481" y="3885669"/>
            <a:ext cx="109349" cy="81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68673" y="3951744"/>
            <a:ext cx="570230" cy="233679"/>
          </a:xfrm>
          <a:custGeom>
            <a:avLst/>
            <a:gdLst/>
            <a:ahLst/>
            <a:cxnLst/>
            <a:rect l="l" t="t" r="r" b="b"/>
            <a:pathLst>
              <a:path w="570230" h="233679">
                <a:moveTo>
                  <a:pt x="569821" y="233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9144" y="3909468"/>
            <a:ext cx="110977" cy="80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38495" y="3973393"/>
            <a:ext cx="306705" cy="212090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9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17545" y="3914743"/>
            <a:ext cx="108049" cy="94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38495" y="3929493"/>
            <a:ext cx="1364615" cy="255904"/>
          </a:xfrm>
          <a:custGeom>
            <a:avLst/>
            <a:gdLst/>
            <a:ahLst/>
            <a:cxnLst/>
            <a:rect l="l" t="t" r="r" b="b"/>
            <a:pathLst>
              <a:path w="1364614" h="255904">
                <a:moveTo>
                  <a:pt x="0" y="25554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87717" y="3889044"/>
            <a:ext cx="109824" cy="80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84320" y="3226952"/>
            <a:ext cx="1331595" cy="358140"/>
          </a:xfrm>
          <a:custGeom>
            <a:avLst/>
            <a:gdLst/>
            <a:ahLst/>
            <a:cxnLst/>
            <a:rect l="l" t="t" r="r" b="b"/>
            <a:pathLst>
              <a:path w="1331595" h="358139">
                <a:moveTo>
                  <a:pt x="1331122" y="3576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91320" y="3187040"/>
            <a:ext cx="110699" cy="798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52419" y="3280466"/>
            <a:ext cx="287020" cy="304165"/>
          </a:xfrm>
          <a:custGeom>
            <a:avLst/>
            <a:gdLst/>
            <a:ahLst/>
            <a:cxnLst/>
            <a:rect l="l" t="t" r="r" b="b"/>
            <a:pathLst>
              <a:path w="287019" h="304164">
                <a:moveTo>
                  <a:pt x="286699" y="304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83595" y="3208036"/>
            <a:ext cx="101249" cy="1035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62797" y="3251952"/>
            <a:ext cx="611505" cy="332740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0" y="332641"/>
                </a:moveTo>
                <a:lnTo>
                  <a:pt x="61092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49144" y="3201087"/>
            <a:ext cx="110024" cy="88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6473" y="3221497"/>
            <a:ext cx="1676400" cy="363220"/>
          </a:xfrm>
          <a:custGeom>
            <a:avLst/>
            <a:gdLst/>
            <a:ahLst/>
            <a:cxnLst/>
            <a:rect l="l" t="t" r="r" b="b"/>
            <a:pathLst>
              <a:path w="1676400" h="363219">
                <a:moveTo>
                  <a:pt x="0" y="363096"/>
                </a:moveTo>
                <a:lnTo>
                  <a:pt x="167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46270" y="3181220"/>
            <a:ext cx="110199" cy="805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392364" y="1099926"/>
            <a:ext cx="337312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18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1699" y="1956572"/>
            <a:ext cx="976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19949" y="4238084"/>
            <a:ext cx="109283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4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61943" y="1887109"/>
            <a:ext cx="257111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Q2: What are the output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sizes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of  all different filter</a:t>
            </a:r>
            <a:r>
              <a:rPr sz="14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operations?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2949" y="3247070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65974" y="3260780"/>
            <a:ext cx="8953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28x28x128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98</a:t>
            </a:fld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xfrm>
            <a:off x="4283964" y="5947023"/>
            <a:ext cx="576072" cy="32316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449215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0" y="994334"/>
            <a:ext cx="4147185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</a:rPr>
              <a:t>Case </a:t>
            </a:r>
            <a:r>
              <a:rPr sz="3000" spc="-10" dirty="0">
                <a:solidFill>
                  <a:srgbClr val="000000"/>
                </a:solidFill>
              </a:rPr>
              <a:t>Study: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GoogLeNet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44350" y="1481236"/>
            <a:ext cx="17424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[Szegedy et al.,</a:t>
            </a:r>
            <a:r>
              <a:rPr sz="1400" i="1" spc="-8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2014]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5572" y="4850392"/>
            <a:ext cx="21456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Naive Inception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72445" y="4185044"/>
            <a:ext cx="932180" cy="23019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algn="ctr">
              <a:spcBef>
                <a:spcPts val="715"/>
              </a:spcBef>
            </a:pPr>
            <a:r>
              <a:rPr sz="900" spc="-20" dirty="0">
                <a:solidFill>
                  <a:srgbClr val="44808E"/>
                </a:solidFill>
                <a:latin typeface="Arial"/>
                <a:cs typeface="Arial"/>
              </a:rPr>
              <a:t>Input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9392" y="3584594"/>
            <a:ext cx="932180" cy="250710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159385">
              <a:spcBef>
                <a:spcPts val="515"/>
              </a:spcBef>
            </a:pPr>
            <a:r>
              <a:rPr sz="1200" b="1" spc="-15" dirty="0">
                <a:latin typeface="Arial"/>
                <a:cs typeface="Arial"/>
              </a:rPr>
              <a:t>3x3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pool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73069" y="3584595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latin typeface="Arial"/>
                <a:cs typeface="Arial"/>
              </a:rPr>
              <a:t>5x5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latin typeface="Arial"/>
                <a:cs typeface="Arial"/>
              </a:rPr>
              <a:t>96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6747" y="3584595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latin typeface="Arial"/>
                <a:cs typeface="Arial"/>
              </a:rPr>
              <a:t>3x3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latin typeface="Arial"/>
                <a:cs typeface="Arial"/>
              </a:rPr>
              <a:t>192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0424" y="3584595"/>
            <a:ext cx="932180" cy="324485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35"/>
              </a:lnSpc>
            </a:pPr>
            <a:r>
              <a:rPr sz="1200" b="1" spc="-15" dirty="0">
                <a:latin typeface="Arial"/>
                <a:cs typeface="Arial"/>
              </a:rPr>
              <a:t>1x1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conv,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15"/>
              </a:lnSpc>
            </a:pPr>
            <a:r>
              <a:rPr sz="1200" b="1" spc="-5" dirty="0">
                <a:latin typeface="Arial"/>
                <a:cs typeface="Arial"/>
              </a:rPr>
              <a:t>128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40645" y="2873284"/>
            <a:ext cx="1066800" cy="324485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84785" marR="177165" indent="231775">
              <a:lnSpc>
                <a:spcPts val="1050"/>
              </a:lnSpc>
              <a:spcBef>
                <a:spcPts val="250"/>
              </a:spcBef>
            </a:pPr>
            <a:r>
              <a:rPr sz="900" spc="-35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900" spc="-10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99400" y="3926269"/>
            <a:ext cx="1639570" cy="259079"/>
          </a:xfrm>
          <a:custGeom>
            <a:avLst/>
            <a:gdLst/>
            <a:ahLst/>
            <a:cxnLst/>
            <a:rect l="l" t="t" r="r" b="b"/>
            <a:pathLst>
              <a:path w="1639570" h="259079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4481" y="3885669"/>
            <a:ext cx="109349" cy="81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68673" y="3951744"/>
            <a:ext cx="570230" cy="233679"/>
          </a:xfrm>
          <a:custGeom>
            <a:avLst/>
            <a:gdLst/>
            <a:ahLst/>
            <a:cxnLst/>
            <a:rect l="l" t="t" r="r" b="b"/>
            <a:pathLst>
              <a:path w="570230" h="233679">
                <a:moveTo>
                  <a:pt x="569821" y="233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9144" y="3909468"/>
            <a:ext cx="110977" cy="80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38495" y="3973393"/>
            <a:ext cx="306705" cy="212090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9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17545" y="3914743"/>
            <a:ext cx="108049" cy="94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38495" y="3929493"/>
            <a:ext cx="1364615" cy="255904"/>
          </a:xfrm>
          <a:custGeom>
            <a:avLst/>
            <a:gdLst/>
            <a:ahLst/>
            <a:cxnLst/>
            <a:rect l="l" t="t" r="r" b="b"/>
            <a:pathLst>
              <a:path w="1364614" h="255904">
                <a:moveTo>
                  <a:pt x="0" y="25554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87717" y="3889044"/>
            <a:ext cx="109824" cy="80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84320" y="3226952"/>
            <a:ext cx="1331595" cy="358140"/>
          </a:xfrm>
          <a:custGeom>
            <a:avLst/>
            <a:gdLst/>
            <a:ahLst/>
            <a:cxnLst/>
            <a:rect l="l" t="t" r="r" b="b"/>
            <a:pathLst>
              <a:path w="1331595" h="358139">
                <a:moveTo>
                  <a:pt x="1331122" y="3576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91320" y="3187040"/>
            <a:ext cx="110699" cy="798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52419" y="3280466"/>
            <a:ext cx="287020" cy="304165"/>
          </a:xfrm>
          <a:custGeom>
            <a:avLst/>
            <a:gdLst/>
            <a:ahLst/>
            <a:cxnLst/>
            <a:rect l="l" t="t" r="r" b="b"/>
            <a:pathLst>
              <a:path w="287019" h="304164">
                <a:moveTo>
                  <a:pt x="286699" y="304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83595" y="3208036"/>
            <a:ext cx="101249" cy="1035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62797" y="3251952"/>
            <a:ext cx="611505" cy="332740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0" y="332641"/>
                </a:moveTo>
                <a:lnTo>
                  <a:pt x="61092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49144" y="3201087"/>
            <a:ext cx="110024" cy="88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6473" y="3221497"/>
            <a:ext cx="1676400" cy="363220"/>
          </a:xfrm>
          <a:custGeom>
            <a:avLst/>
            <a:gdLst/>
            <a:ahLst/>
            <a:cxnLst/>
            <a:rect l="l" t="t" r="r" b="b"/>
            <a:pathLst>
              <a:path w="1676400" h="363219">
                <a:moveTo>
                  <a:pt x="0" y="363096"/>
                </a:moveTo>
                <a:lnTo>
                  <a:pt x="167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46270" y="3181220"/>
            <a:ext cx="110199" cy="805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392364" y="1099926"/>
            <a:ext cx="337312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18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1699" y="1956572"/>
            <a:ext cx="976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19949" y="4238084"/>
            <a:ext cx="109283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4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61943" y="1887109"/>
            <a:ext cx="257111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Q2: What are the output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sizes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of  all different filter</a:t>
            </a:r>
            <a:r>
              <a:rPr sz="14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operations?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2949" y="3247070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65974" y="3260780"/>
            <a:ext cx="8953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28x28x128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388347" y="3247070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07544" y="3247070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461377" y="3260780"/>
            <a:ext cx="201548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231265" algn="l"/>
              </a:tabLst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28x28x19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2	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28x28x96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674342" y="3247070"/>
            <a:ext cx="1066800" cy="276860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747372" y="3260780"/>
            <a:ext cx="8953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28x28x256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7925" y="5574843"/>
            <a:ext cx="87090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xfrm>
            <a:off x="8315516" y="7188994"/>
            <a:ext cx="288036" cy="24622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9 -</a:t>
            </a:r>
            <a:r>
              <a:rPr sz="3000" spc="-277" baseline="1388" dirty="0"/>
              <a:t> </a:t>
            </a:r>
            <a:fld id="{81D60167-4931-47E6-BA6A-407CBD079E47}" type="slidenum">
              <a:rPr dirty="0"/>
              <a:pPr marL="12700">
                <a:lnSpc>
                  <a:spcPts val="2380"/>
                </a:lnSpc>
              </a:pPr>
              <a:t>99</a:t>
            </a:fld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dt" sz="half" idx="6"/>
          </p:nvPr>
        </p:nvSpPr>
        <p:spPr>
          <a:xfrm>
            <a:off x="250824" y="7387766"/>
            <a:ext cx="288036" cy="206466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2017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xfrm>
            <a:off x="4283964" y="5947023"/>
            <a:ext cx="576072" cy="32316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27311475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CLMASTER" val="0"/>
  <p:tag name="SLIDESPERROW" val="4"/>
  <p:tag name="THUMBWIDTH" val="2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heme/theme1.xml><?xml version="1.0" encoding="utf-8"?>
<a:theme xmlns:a="http://schemas.openxmlformats.org/drawingml/2006/main" name="IFX_Template_2015_4_3">
  <a:themeElements>
    <a:clrScheme name="IFX Neues Design 2015">
      <a:dk1>
        <a:srgbClr val="000000"/>
      </a:dk1>
      <a:lt1>
        <a:srgbClr val="FFFFFF"/>
      </a:lt1>
      <a:dk2>
        <a:srgbClr val="84B6A7"/>
      </a:dk2>
      <a:lt2>
        <a:srgbClr val="E9E6E6"/>
      </a:lt2>
      <a:accent1>
        <a:srgbClr val="E30034"/>
      </a:accent1>
      <a:accent2>
        <a:srgbClr val="928285"/>
      </a:accent2>
      <a:accent3>
        <a:srgbClr val="84B6A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 w="9525">
          <a:noFill/>
          <a:miter lim="800000"/>
          <a:headEnd/>
          <a:tailEnd/>
        </a:ln>
      </a:spPr>
      <a:bodyPr wrap="square" lIns="72000" tIns="72000" rIns="72000" bIns="72000" rtlCol="0" anchor="ctr"/>
      <a:lstStyle>
        <a:defPPr algn="ctr" eaLnBrk="0" hangingPunct="0">
          <a:defRPr sz="1600" dirty="0" smtClean="0">
            <a:latin typeface="+mn-lt"/>
            <a:ea typeface="Verdana" pitchFamily="34" charset="0"/>
            <a:cs typeface="Verdana" pitchFamily="34" charset="0"/>
          </a:defRPr>
        </a:defPPr>
      </a:lst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wrap="square" lIns="0" tIns="0" rIns="0" bIns="0" rtlCol="0" anchor="ctr" anchorCtr="0">
        <a:spAutoFit/>
      </a:bodyPr>
      <a:lstStyle>
        <a:defPPr marL="285750" marR="0" indent="-285750" defTabSz="914400" eaLnBrk="0" fontAlgn="auto" latinLnBrk="0" hangingPunct="0">
          <a:spcBef>
            <a:spcPts val="0"/>
          </a:spcBef>
          <a:spcAft>
            <a:spcPts val="300"/>
          </a:spcAft>
          <a:buClr>
            <a:schemeClr val="accent1"/>
          </a:buClr>
          <a:buSzTx/>
          <a:buFont typeface="Arial" panose="020B0604020202020204" pitchFamily="34" charset="0"/>
          <a:buChar char="›"/>
          <a:tabLst/>
          <a:defRPr sz="1400" kern="0" dirty="0" smtClean="0">
            <a:latin typeface="Verdana" pitchFamily="34" charset="0"/>
            <a:ea typeface="Verdana" pitchFamily="34" charset="0"/>
            <a:cs typeface="Verdana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49EAD71-09AD-45FE-960B-73C2865BB125}" vid="{F9D62988-93B5-44F7-ADD7-A6721444E72F}"/>
    </a:ext>
  </a:extLst>
</a:theme>
</file>

<file path=ppt/theme/theme2.xml><?xml version="1.0" encoding="utf-8"?>
<a:theme xmlns:a="http://schemas.openxmlformats.org/drawingml/2006/main" name="Larissa-Design">
  <a:themeElements>
    <a:clrScheme name="IFX Neues Design 2015">
      <a:dk1>
        <a:srgbClr val="000000"/>
      </a:dk1>
      <a:lt1>
        <a:srgbClr val="FFFFFF"/>
      </a:lt1>
      <a:dk2>
        <a:srgbClr val="000000"/>
      </a:dk2>
      <a:lt2>
        <a:srgbClr val="928285"/>
      </a:lt2>
      <a:accent1>
        <a:srgbClr val="E30034"/>
      </a:accent1>
      <a:accent2>
        <a:srgbClr val="E9E6E6"/>
      </a:accent2>
      <a:accent3>
        <a:srgbClr val="9BC3B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Infineon_ColorTheme_2012">
      <a:dk1>
        <a:srgbClr val="00214A"/>
      </a:dk1>
      <a:lt1>
        <a:srgbClr val="FFFFFF"/>
      </a:lt1>
      <a:dk2>
        <a:srgbClr val="00214A"/>
      </a:dk2>
      <a:lt2>
        <a:srgbClr val="C8D8E6"/>
      </a:lt2>
      <a:accent1>
        <a:srgbClr val="B70D28"/>
      </a:accent1>
      <a:accent2>
        <a:srgbClr val="E3EBF2"/>
      </a:accent2>
      <a:accent3>
        <a:srgbClr val="005DA9"/>
      </a:accent3>
      <a:accent4>
        <a:srgbClr val="969696"/>
      </a:accent4>
      <a:accent5>
        <a:srgbClr val="FDC400"/>
      </a:accent5>
      <a:accent6>
        <a:srgbClr val="009651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11432</Words>
  <Application>Microsoft Office PowerPoint</Application>
  <PresentationFormat>On-screen Show (4:3)</PresentationFormat>
  <Paragraphs>2615</Paragraphs>
  <Slides>158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63" baseType="lpstr">
      <vt:lpstr>Arial</vt:lpstr>
      <vt:lpstr>Times New Roman</vt:lpstr>
      <vt:lpstr>Trebuchet MS</vt:lpstr>
      <vt:lpstr>Verdana</vt:lpstr>
      <vt:lpstr>IFX_Template_2015_4_3</vt:lpstr>
      <vt:lpstr>PowerPoint Presentation</vt:lpstr>
      <vt:lpstr>PowerPoint Presentation</vt:lpstr>
      <vt:lpstr>Agenda</vt:lpstr>
      <vt:lpstr>Intro to Convolutional Neural Networks</vt:lpstr>
      <vt:lpstr>Agenda</vt:lpstr>
      <vt:lpstr>Fully Connected Layer</vt:lpstr>
      <vt:lpstr>Fully Connected Layer</vt:lpstr>
      <vt:lpstr>Convolution Layer</vt:lpstr>
      <vt:lpstr>Convolution Layer</vt:lpstr>
      <vt:lpstr>Convolution Layer</vt:lpstr>
      <vt:lpstr>Convolution Layer</vt:lpstr>
      <vt:lpstr>Convolution Layer</vt:lpstr>
      <vt:lpstr>Consider a second green filter</vt:lpstr>
      <vt:lpstr>For example, if we had 6 5x5 filters, we’ll get 6 separate activation maps:</vt:lpstr>
      <vt:lpstr>Preview: ConvNet is a sequence of Convolution Layers, interspersed with  activation functions</vt:lpstr>
      <vt:lpstr>Preview: ConvNet is a sequence of Convolutional Layers, interspersed with  activation functions</vt:lpstr>
      <vt:lpstr>PowerPoint Presentation</vt:lpstr>
      <vt:lpstr>Preview</vt:lpstr>
      <vt:lpstr>PowerPoint Presentation</vt:lpstr>
      <vt:lpstr>one filter =&gt; one activation map</vt:lpstr>
      <vt:lpstr>PowerPoint Presentation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PowerPoint Presentation</vt:lpstr>
      <vt:lpstr>In practice: Common to zero pad the border</vt:lpstr>
      <vt:lpstr>In practice: Common to zero pad the border</vt:lpstr>
      <vt:lpstr>In practice: Common to zero pad the border</vt:lpstr>
      <vt:lpstr>In practice: Common to zero pad the border</vt:lpstr>
      <vt:lpstr>Remember back to…</vt:lpstr>
      <vt:lpstr>PowerPoint Presentation</vt:lpstr>
      <vt:lpstr>PowerPoint Presentation</vt:lpstr>
      <vt:lpstr>PowerPoint Presentation</vt:lpstr>
      <vt:lpstr>Examples time: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brain/neuron view of CONV Layer</vt:lpstr>
      <vt:lpstr>The brain/neuron view of CONV Layer</vt:lpstr>
      <vt:lpstr>The brain/neuron view of CONV Layer</vt:lpstr>
      <vt:lpstr>The brain/neuron view of CONV Layer</vt:lpstr>
      <vt:lpstr>PowerPoint Presentation</vt:lpstr>
      <vt:lpstr>Pooling layer</vt:lpstr>
      <vt:lpstr>Max Pooling</vt:lpstr>
      <vt:lpstr>PowerPoint Presentation</vt:lpstr>
      <vt:lpstr>PowerPoint Presentation</vt:lpstr>
      <vt:lpstr>Fully Connected Layer (FC layer)   - Contains neurons that connect to the entire input volume, as in ordinary Neural  Networks</vt:lpstr>
      <vt:lpstr>Reminder: Fully Connected Layer</vt:lpstr>
      <vt:lpstr>Summary</vt:lpstr>
      <vt:lpstr>Today: CNN Architectures</vt:lpstr>
      <vt:lpstr>Review: LeNet-5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PowerPoint Presentation</vt:lpstr>
      <vt:lpstr>ImageNet Large Scale Visual Recognition Challenge (ILSVRC) winners</vt:lpstr>
      <vt:lpstr>ZFNet</vt:lpstr>
      <vt:lpstr>PowerPoint Presentation</vt:lpstr>
      <vt:lpstr>Case Study: VGGNet [Simonyan and Zisserman, 2014]</vt:lpstr>
      <vt:lpstr>Case Study: VGGNet [Simonyan and Zisserman, 2014]</vt:lpstr>
      <vt:lpstr>Case Study: VGGNet [Simonyan and Zisserman, 2014]</vt:lpstr>
      <vt:lpstr>PowerPoint Presentation</vt:lpstr>
      <vt:lpstr>Case Study: VGGNet [Simonyan and Zisserman, 2014]</vt:lpstr>
      <vt:lpstr>Case Study: VGGNet [Simonyan and Zisserman, 2014]</vt:lpstr>
      <vt:lpstr>(not counting biases)</vt:lpstr>
      <vt:lpstr>(not counting biases)</vt:lpstr>
      <vt:lpstr>(not counting biases)</vt:lpstr>
      <vt:lpstr>(not counting biases)</vt:lpstr>
      <vt:lpstr>Case Study: VGGNet [Simonyan and Zisserman, 2014]</vt:lpstr>
      <vt:lpstr>PowerPoint Presentation</vt:lpstr>
      <vt:lpstr>Case Study: GoogLeNet [Szegedy et al., 2014]</vt:lpstr>
      <vt:lpstr>Case Study: GoogLeNet [Szegedy et al., 2014]</vt:lpstr>
      <vt:lpstr>Case Study: GoogLeNet [Szegedy et al., 2014]</vt:lpstr>
      <vt:lpstr>Case Study: GoogLeNet [Szegedy et al., 2014]</vt:lpstr>
      <vt:lpstr>Case Study: GoogLeNet [Szegedy et al., 2014]</vt:lpstr>
      <vt:lpstr>Case Study: GoogLeNet</vt:lpstr>
      <vt:lpstr>Case Study: GoogLeNet</vt:lpstr>
      <vt:lpstr>Case Study: GoogLeNet</vt:lpstr>
      <vt:lpstr>Case Study: GoogLeNet</vt:lpstr>
      <vt:lpstr>Case Study: GoogLeNet</vt:lpstr>
      <vt:lpstr>Case Study: GoogLeNet</vt:lpstr>
      <vt:lpstr>Case Study: GoogLeNet</vt:lpstr>
      <vt:lpstr>Case Study: GoogLeNet</vt:lpstr>
      <vt:lpstr>Case Study: GoogLeNet</vt:lpstr>
      <vt:lpstr>Reminder: 1x1 convolutions</vt:lpstr>
      <vt:lpstr>Reminder: 1x1 convolutions</vt:lpstr>
      <vt:lpstr>Case Study: GoogLeNet [Szegedy et al., 2014]</vt:lpstr>
      <vt:lpstr>Case Study: GoogLeNet [Szegedy et al., 2014]</vt:lpstr>
      <vt:lpstr>Case Study: GoogLeNet [Szegedy et al., 2014]</vt:lpstr>
      <vt:lpstr>Case Study: GoogLeNet [Szegedy et al., 2014]</vt:lpstr>
      <vt:lpstr>Case Study: GoogLeNet [Szegedy et al., 2014]</vt:lpstr>
      <vt:lpstr>Case Study: GoogLeNet [Szegedy et al., 2014]</vt:lpstr>
      <vt:lpstr>Case Study: GoogLeNet [Szegedy et al., 2014]</vt:lpstr>
      <vt:lpstr>Case Study: GoogLeNet [Szegedy et al., 2014]</vt:lpstr>
      <vt:lpstr>Case Study: GoogLeNet [Szegedy et al., 2014]</vt:lpstr>
      <vt:lpstr>Case Study: GoogLeNet [Szegedy et al., 2014]</vt:lpstr>
      <vt:lpstr>Case Study: GoogLeNet [Szegedy et al., 2014]</vt:lpstr>
      <vt:lpstr>PowerPoint Presentation</vt:lpstr>
      <vt:lpstr>Case Study: ResNet [He et al., 2015]</vt:lpstr>
      <vt:lpstr>PowerPoint Presentation</vt:lpstr>
      <vt:lpstr>Case Study: ResNet [He et al., 2015]</vt:lpstr>
      <vt:lpstr>Case Study: ResNet [He et al., 2015]</vt:lpstr>
      <vt:lpstr>PowerPoint Presentation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ImageNet Large Scale Visual Recognition Challenge (ILSVRC) winners</vt:lpstr>
      <vt:lpstr>Comparing complexity...</vt:lpstr>
      <vt:lpstr>Comparing complexity...</vt:lpstr>
      <vt:lpstr>PowerPoint Presentation</vt:lpstr>
      <vt:lpstr>GoogLeNet:  most efficient</vt:lpstr>
      <vt:lpstr>PowerPoint Presentation</vt:lpstr>
      <vt:lpstr>ResNet: Moderate efficiency depending on  model, highest accuracy</vt:lpstr>
      <vt:lpstr>Forward pass time and power consumption</vt:lpstr>
      <vt:lpstr>Other architectures to know...</vt:lpstr>
      <vt:lpstr>Network in Network (NiN)</vt:lpstr>
      <vt:lpstr>Improving ResNets...</vt:lpstr>
      <vt:lpstr>Improving ResNets...</vt:lpstr>
      <vt:lpstr>Improving ResNets... Aggregated Residual Transformations for Deep</vt:lpstr>
      <vt:lpstr>Improving ResNets... Deep Networks with Stochastic Depth</vt:lpstr>
      <vt:lpstr>Beyond ResNets...</vt:lpstr>
      <vt:lpstr>Beyond ResNets...</vt:lpstr>
      <vt:lpstr>Efficient networks...</vt:lpstr>
      <vt:lpstr>SqueezeNet</vt:lpstr>
      <vt:lpstr>Xception Module</vt:lpstr>
      <vt:lpstr>Summary: CNN Architectures</vt:lpstr>
      <vt:lpstr>Sources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2004-03-02T21:24:15Z</cp:lastPrinted>
  <dcterms:created xsi:type="dcterms:W3CDTF">2018-12-02T15:09:56Z</dcterms:created>
  <dcterms:modified xsi:type="dcterms:W3CDTF">2018-12-07T12:02:50Z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Version">
    <vt:lpwstr>v.02.00.01-2016-05-01</vt:lpwstr>
  </property>
  <property fmtid="{D5CDD505-2E9C-101B-9397-08002B2CF9AE}" pid="3" name="TemplateCompany">
    <vt:lpwstr>IFX</vt:lpwstr>
  </property>
  <property fmtid="{D5CDD505-2E9C-101B-9397-08002B2CF9AE}" pid="4" name="ConfidentialityMarking">
    <vt:lpwstr>restricted</vt:lpwstr>
  </property>
  <property fmtid="{D5CDD505-2E9C-101B-9397-08002B2CF9AE}" pid="5" name="AdditionalMarking">
    <vt:lpwstr/>
  </property>
  <property fmtid="{D5CDD505-2E9C-101B-9397-08002B2CF9AE}" pid="6" name="Owner">
    <vt:lpwstr/>
  </property>
  <property fmtid="{D5CDD505-2E9C-101B-9397-08002B2CF9AE}" pid="7" name="DocumentID">
    <vt:lpwstr/>
  </property>
  <property fmtid="{D5CDD505-2E9C-101B-9397-08002B2CF9AE}" pid="8" name="DocumentVersion">
    <vt:lpwstr/>
  </property>
  <property fmtid="{D5CDD505-2E9C-101B-9397-08002B2CF9AE}" pid="9" name="Proprietary">
    <vt:lpwstr/>
  </property>
</Properties>
</file>